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22"/>
  </p:notesMasterIdLst>
  <p:handoutMasterIdLst>
    <p:handoutMasterId r:id="rId23"/>
  </p:handoutMasterIdLst>
  <p:sldIdLst>
    <p:sldId id="283" r:id="rId2"/>
    <p:sldId id="702" r:id="rId3"/>
    <p:sldId id="1501" r:id="rId4"/>
    <p:sldId id="704" r:id="rId5"/>
    <p:sldId id="1509" r:id="rId6"/>
    <p:sldId id="1510" r:id="rId7"/>
    <p:sldId id="1511" r:id="rId8"/>
    <p:sldId id="1502" r:id="rId9"/>
    <p:sldId id="603" r:id="rId10"/>
    <p:sldId id="1507" r:id="rId11"/>
    <p:sldId id="371" r:id="rId12"/>
    <p:sldId id="290" r:id="rId13"/>
    <p:sldId id="1506" r:id="rId14"/>
    <p:sldId id="513" r:id="rId15"/>
    <p:sldId id="1508" r:id="rId16"/>
    <p:sldId id="1489" r:id="rId17"/>
    <p:sldId id="1493" r:id="rId18"/>
    <p:sldId id="592" r:id="rId19"/>
    <p:sldId id="1492" r:id="rId20"/>
    <p:sldId id="1496" r:id="rId21"/>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pun shah" initials="Ns" lastIdx="10" clrIdx="0">
    <p:extLst>
      <p:ext uri="{19B8F6BF-5375-455C-9EA6-DF929625EA0E}">
        <p15:presenceInfo xmlns:p15="http://schemas.microsoft.com/office/powerpoint/2012/main" xmlns="" userId="Nipun shah" providerId="None"/>
      </p:ext>
    </p:extLst>
  </p:cmAuthor>
  <p:cmAuthor id="2" name="Vikram Santhanam" initials="VS" lastIdx="3" clrIdx="1">
    <p:extLst>
      <p:ext uri="{19B8F6BF-5375-455C-9EA6-DF929625EA0E}">
        <p15:presenceInfo xmlns:p15="http://schemas.microsoft.com/office/powerpoint/2012/main" xmlns="" userId="S-1-5-21-2834444667-168885179-4103465364-158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248"/>
    <a:srgbClr val="7F7F7F"/>
    <a:srgbClr val="4D84BC"/>
    <a:srgbClr val="1AA4AD"/>
    <a:srgbClr val="1957A3"/>
    <a:srgbClr val="44546A"/>
    <a:srgbClr val="E7E6E6"/>
    <a:srgbClr val="000000"/>
    <a:srgbClr val="FFFFFF"/>
    <a:srgbClr val="C5D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291" autoAdjust="0"/>
  </p:normalViewPr>
  <p:slideViewPr>
    <p:cSldViewPr snapToGrid="0">
      <p:cViewPr>
        <p:scale>
          <a:sx n="76" d="100"/>
          <a:sy n="76" d="100"/>
        </p:scale>
        <p:origin x="-408" y="17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32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6.svg"/><Relationship Id="rId1" Type="http://schemas.openxmlformats.org/officeDocument/2006/relationships/image" Target="../media/image86.png"/><Relationship Id="rId6" Type="http://schemas.openxmlformats.org/officeDocument/2006/relationships/image" Target="../media/image100.svg"/><Relationship Id="rId5" Type="http://schemas.openxmlformats.org/officeDocument/2006/relationships/image" Target="../media/image88.png"/><Relationship Id="rId4" Type="http://schemas.openxmlformats.org/officeDocument/2006/relationships/image" Target="../media/image9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6.svg"/><Relationship Id="rId1" Type="http://schemas.openxmlformats.org/officeDocument/2006/relationships/image" Target="../media/image86.png"/><Relationship Id="rId6" Type="http://schemas.openxmlformats.org/officeDocument/2006/relationships/image" Target="../media/image100.svg"/><Relationship Id="rId5" Type="http://schemas.openxmlformats.org/officeDocument/2006/relationships/image" Target="../media/image88.png"/><Relationship Id="rId4" Type="http://schemas.openxmlformats.org/officeDocument/2006/relationships/image" Target="../media/image9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4833A-8AB2-4458-ADCC-5C35877105C8}"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US"/>
        </a:p>
      </dgm:t>
    </dgm:pt>
    <dgm:pt modelId="{AD02BAE3-FC2A-4690-9314-4CAFD69D3729}">
      <dgm:prSet phldrT="[Text]" custT="1"/>
      <dgm:spPr/>
      <dgm:t>
        <a:bodyPr/>
        <a:lstStyle/>
        <a:p>
          <a:r>
            <a:rPr lang="en-US" sz="1400" dirty="0"/>
            <a:t>Data Scraping</a:t>
          </a:r>
        </a:p>
      </dgm:t>
    </dgm:pt>
    <dgm:pt modelId="{825EDBD4-556D-4B6A-9C90-6B1C2D0DC18D}" type="parTrans" cxnId="{031C79FC-9533-47A9-8DF7-D5D4A83FFFB3}">
      <dgm:prSet/>
      <dgm:spPr/>
      <dgm:t>
        <a:bodyPr/>
        <a:lstStyle/>
        <a:p>
          <a:endParaRPr lang="en-US" sz="1400"/>
        </a:p>
      </dgm:t>
    </dgm:pt>
    <dgm:pt modelId="{84214B66-336F-47A8-B4DB-0653F7ADD63A}" type="sibTrans" cxnId="{031C79FC-9533-47A9-8DF7-D5D4A83FFFB3}">
      <dgm:prSet custT="1"/>
      <dgm:spPr/>
      <dgm:t>
        <a:bodyPr/>
        <a:lstStyle/>
        <a:p>
          <a:endParaRPr lang="en-US" sz="800" dirty="0"/>
        </a:p>
      </dgm:t>
    </dgm:pt>
    <dgm:pt modelId="{11F72BF9-4CC1-40F6-9FEF-1BF27262B307}">
      <dgm:prSet phldrT="[Text]" custT="1"/>
      <dgm:spPr/>
      <dgm:t>
        <a:bodyPr/>
        <a:lstStyle/>
        <a:p>
          <a:r>
            <a:rPr lang="en-US" sz="1400" dirty="0"/>
            <a:t>Entity Extraction</a:t>
          </a:r>
        </a:p>
      </dgm:t>
    </dgm:pt>
    <dgm:pt modelId="{72E7AA6D-2F57-4AD1-B21D-B45960412526}" type="parTrans" cxnId="{70E59945-348F-42A6-A3C2-1A2F8B99C745}">
      <dgm:prSet/>
      <dgm:spPr/>
      <dgm:t>
        <a:bodyPr/>
        <a:lstStyle/>
        <a:p>
          <a:endParaRPr lang="en-US" sz="1400"/>
        </a:p>
      </dgm:t>
    </dgm:pt>
    <dgm:pt modelId="{50B8DA0A-D268-4503-A767-BF763BC9E915}" type="sibTrans" cxnId="{70E59945-348F-42A6-A3C2-1A2F8B99C745}">
      <dgm:prSet custT="1"/>
      <dgm:spPr/>
      <dgm:t>
        <a:bodyPr/>
        <a:lstStyle/>
        <a:p>
          <a:endParaRPr lang="en-US" sz="800" dirty="0"/>
        </a:p>
      </dgm:t>
    </dgm:pt>
    <dgm:pt modelId="{183949BF-EA45-4E64-9623-8A5FC681B629}">
      <dgm:prSet phldrT="[Text]" custT="1"/>
      <dgm:spPr/>
      <dgm:t>
        <a:bodyPr/>
        <a:lstStyle/>
        <a:p>
          <a:r>
            <a:rPr lang="en-US" sz="1400" dirty="0"/>
            <a:t>Standardization</a:t>
          </a:r>
        </a:p>
      </dgm:t>
    </dgm:pt>
    <dgm:pt modelId="{B52C4089-9AF6-40C0-9B76-6680743043D6}" type="parTrans" cxnId="{0A88BE9B-D0E3-4976-BE8A-CBBE7D3194DA}">
      <dgm:prSet/>
      <dgm:spPr/>
      <dgm:t>
        <a:bodyPr/>
        <a:lstStyle/>
        <a:p>
          <a:endParaRPr lang="en-US" sz="1400"/>
        </a:p>
      </dgm:t>
    </dgm:pt>
    <dgm:pt modelId="{B952E473-E8EC-4AAB-A8C7-71DDAC35E5F4}" type="sibTrans" cxnId="{0A88BE9B-D0E3-4976-BE8A-CBBE7D3194DA}">
      <dgm:prSet custT="1"/>
      <dgm:spPr/>
      <dgm:t>
        <a:bodyPr/>
        <a:lstStyle/>
        <a:p>
          <a:endParaRPr lang="en-US" sz="800" dirty="0"/>
        </a:p>
      </dgm:t>
    </dgm:pt>
    <dgm:pt modelId="{3A0E47D2-8137-4FBF-8E62-776167D78D3E}">
      <dgm:prSet phldrT="[Text]" custT="1"/>
      <dgm:spPr/>
      <dgm:t>
        <a:bodyPr/>
        <a:lstStyle/>
        <a:p>
          <a:r>
            <a:rPr lang="en-US" sz="1400" dirty="0"/>
            <a:t>Normalization</a:t>
          </a:r>
        </a:p>
      </dgm:t>
    </dgm:pt>
    <dgm:pt modelId="{E78B09F2-A943-454D-B5CA-ACBE5F1CAC7D}" type="parTrans" cxnId="{7A3DBCEE-E6DB-4B4A-BB1F-9967B4A5B32B}">
      <dgm:prSet/>
      <dgm:spPr/>
      <dgm:t>
        <a:bodyPr/>
        <a:lstStyle/>
        <a:p>
          <a:endParaRPr lang="en-US" sz="1400"/>
        </a:p>
      </dgm:t>
    </dgm:pt>
    <dgm:pt modelId="{50FC11FD-087F-432D-A1B5-5CD3550955D9}" type="sibTrans" cxnId="{7A3DBCEE-E6DB-4B4A-BB1F-9967B4A5B32B}">
      <dgm:prSet/>
      <dgm:spPr/>
      <dgm:t>
        <a:bodyPr/>
        <a:lstStyle/>
        <a:p>
          <a:endParaRPr lang="en-US" sz="1400" dirty="0"/>
        </a:p>
      </dgm:t>
    </dgm:pt>
    <dgm:pt modelId="{71A43E87-15C9-4613-BCF6-3681888D951A}" type="pres">
      <dgm:prSet presAssocID="{8EF4833A-8AB2-4458-ADCC-5C35877105C8}" presName="linearFlow" presStyleCnt="0">
        <dgm:presLayoutVars>
          <dgm:resizeHandles val="exact"/>
        </dgm:presLayoutVars>
      </dgm:prSet>
      <dgm:spPr/>
      <dgm:t>
        <a:bodyPr/>
        <a:lstStyle/>
        <a:p>
          <a:endParaRPr lang="en-US"/>
        </a:p>
      </dgm:t>
    </dgm:pt>
    <dgm:pt modelId="{4C4BE035-4463-4C7C-931E-8BAFBE2FCC1B}" type="pres">
      <dgm:prSet presAssocID="{AD02BAE3-FC2A-4690-9314-4CAFD69D3729}" presName="node" presStyleLbl="node1" presStyleIdx="0" presStyleCnt="4">
        <dgm:presLayoutVars>
          <dgm:bulletEnabled val="1"/>
        </dgm:presLayoutVars>
      </dgm:prSet>
      <dgm:spPr/>
      <dgm:t>
        <a:bodyPr/>
        <a:lstStyle/>
        <a:p>
          <a:endParaRPr lang="en-US"/>
        </a:p>
      </dgm:t>
    </dgm:pt>
    <dgm:pt modelId="{4CCF8C22-AFDF-4551-AD30-5CF21D1E9970}" type="pres">
      <dgm:prSet presAssocID="{84214B66-336F-47A8-B4DB-0653F7ADD63A}" presName="sibTrans" presStyleLbl="sibTrans2D1" presStyleIdx="0" presStyleCnt="3"/>
      <dgm:spPr/>
      <dgm:t>
        <a:bodyPr/>
        <a:lstStyle/>
        <a:p>
          <a:endParaRPr lang="en-US"/>
        </a:p>
      </dgm:t>
    </dgm:pt>
    <dgm:pt modelId="{FB6C7A61-7E22-4FDA-AD8C-1D96D0EA2C61}" type="pres">
      <dgm:prSet presAssocID="{84214B66-336F-47A8-B4DB-0653F7ADD63A}" presName="connectorText" presStyleLbl="sibTrans2D1" presStyleIdx="0" presStyleCnt="3"/>
      <dgm:spPr/>
      <dgm:t>
        <a:bodyPr/>
        <a:lstStyle/>
        <a:p>
          <a:endParaRPr lang="en-US"/>
        </a:p>
      </dgm:t>
    </dgm:pt>
    <dgm:pt modelId="{23A47270-EED0-495C-8018-6199ED7BC4E4}" type="pres">
      <dgm:prSet presAssocID="{11F72BF9-4CC1-40F6-9FEF-1BF27262B307}" presName="node" presStyleLbl="node1" presStyleIdx="1" presStyleCnt="4">
        <dgm:presLayoutVars>
          <dgm:bulletEnabled val="1"/>
        </dgm:presLayoutVars>
      </dgm:prSet>
      <dgm:spPr/>
      <dgm:t>
        <a:bodyPr/>
        <a:lstStyle/>
        <a:p>
          <a:endParaRPr lang="en-US"/>
        </a:p>
      </dgm:t>
    </dgm:pt>
    <dgm:pt modelId="{9B9B2277-3697-4A8F-ACB4-40E3E5602CF0}" type="pres">
      <dgm:prSet presAssocID="{50B8DA0A-D268-4503-A767-BF763BC9E915}" presName="sibTrans" presStyleLbl="sibTrans2D1" presStyleIdx="1" presStyleCnt="3"/>
      <dgm:spPr/>
      <dgm:t>
        <a:bodyPr/>
        <a:lstStyle/>
        <a:p>
          <a:endParaRPr lang="en-US"/>
        </a:p>
      </dgm:t>
    </dgm:pt>
    <dgm:pt modelId="{3A2F99A0-D3BD-43BE-9112-6A98BCE37F64}" type="pres">
      <dgm:prSet presAssocID="{50B8DA0A-D268-4503-A767-BF763BC9E915}" presName="connectorText" presStyleLbl="sibTrans2D1" presStyleIdx="1" presStyleCnt="3"/>
      <dgm:spPr/>
      <dgm:t>
        <a:bodyPr/>
        <a:lstStyle/>
        <a:p>
          <a:endParaRPr lang="en-US"/>
        </a:p>
      </dgm:t>
    </dgm:pt>
    <dgm:pt modelId="{DC5843E5-BAC1-499F-B164-084000B02724}" type="pres">
      <dgm:prSet presAssocID="{183949BF-EA45-4E64-9623-8A5FC681B629}" presName="node" presStyleLbl="node1" presStyleIdx="2" presStyleCnt="4">
        <dgm:presLayoutVars>
          <dgm:bulletEnabled val="1"/>
        </dgm:presLayoutVars>
      </dgm:prSet>
      <dgm:spPr/>
      <dgm:t>
        <a:bodyPr/>
        <a:lstStyle/>
        <a:p>
          <a:endParaRPr lang="en-US"/>
        </a:p>
      </dgm:t>
    </dgm:pt>
    <dgm:pt modelId="{24A0F8A2-1B18-4F8B-8C61-02C3DDCBFDC5}" type="pres">
      <dgm:prSet presAssocID="{B952E473-E8EC-4AAB-A8C7-71DDAC35E5F4}" presName="sibTrans" presStyleLbl="sibTrans2D1" presStyleIdx="2" presStyleCnt="3"/>
      <dgm:spPr/>
      <dgm:t>
        <a:bodyPr/>
        <a:lstStyle/>
        <a:p>
          <a:endParaRPr lang="en-US"/>
        </a:p>
      </dgm:t>
    </dgm:pt>
    <dgm:pt modelId="{8EC5CBAF-2A31-4AFA-9A95-9648ACBD70C4}" type="pres">
      <dgm:prSet presAssocID="{B952E473-E8EC-4AAB-A8C7-71DDAC35E5F4}" presName="connectorText" presStyleLbl="sibTrans2D1" presStyleIdx="2" presStyleCnt="3"/>
      <dgm:spPr/>
      <dgm:t>
        <a:bodyPr/>
        <a:lstStyle/>
        <a:p>
          <a:endParaRPr lang="en-US"/>
        </a:p>
      </dgm:t>
    </dgm:pt>
    <dgm:pt modelId="{AE09972D-EA70-4D96-A1FF-F6E35302E1A8}" type="pres">
      <dgm:prSet presAssocID="{3A0E47D2-8137-4FBF-8E62-776167D78D3E}" presName="node" presStyleLbl="node1" presStyleIdx="3" presStyleCnt="4">
        <dgm:presLayoutVars>
          <dgm:bulletEnabled val="1"/>
        </dgm:presLayoutVars>
      </dgm:prSet>
      <dgm:spPr/>
      <dgm:t>
        <a:bodyPr/>
        <a:lstStyle/>
        <a:p>
          <a:endParaRPr lang="en-US"/>
        </a:p>
      </dgm:t>
    </dgm:pt>
  </dgm:ptLst>
  <dgm:cxnLst>
    <dgm:cxn modelId="{870882BE-C25D-4F91-A3FA-1AC70E7B6088}" type="presOf" srcId="{84214B66-336F-47A8-B4DB-0653F7ADD63A}" destId="{4CCF8C22-AFDF-4551-AD30-5CF21D1E9970}" srcOrd="0" destOrd="0" presId="urn:microsoft.com/office/officeart/2005/8/layout/process2"/>
    <dgm:cxn modelId="{2C091510-606B-44E8-94FA-D1D2AC281118}" type="presOf" srcId="{183949BF-EA45-4E64-9623-8A5FC681B629}" destId="{DC5843E5-BAC1-499F-B164-084000B02724}" srcOrd="0" destOrd="0" presId="urn:microsoft.com/office/officeart/2005/8/layout/process2"/>
    <dgm:cxn modelId="{F30DAFBB-C3D0-466F-82B0-F328544136FA}" type="presOf" srcId="{11F72BF9-4CC1-40F6-9FEF-1BF27262B307}" destId="{23A47270-EED0-495C-8018-6199ED7BC4E4}" srcOrd="0" destOrd="0" presId="urn:microsoft.com/office/officeart/2005/8/layout/process2"/>
    <dgm:cxn modelId="{031C79FC-9533-47A9-8DF7-D5D4A83FFFB3}" srcId="{8EF4833A-8AB2-4458-ADCC-5C35877105C8}" destId="{AD02BAE3-FC2A-4690-9314-4CAFD69D3729}" srcOrd="0" destOrd="0" parTransId="{825EDBD4-556D-4B6A-9C90-6B1C2D0DC18D}" sibTransId="{84214B66-336F-47A8-B4DB-0653F7ADD63A}"/>
    <dgm:cxn modelId="{8DA15D7F-5AB7-4EC6-9F3F-05D0891083B9}" type="presOf" srcId="{50B8DA0A-D268-4503-A767-BF763BC9E915}" destId="{3A2F99A0-D3BD-43BE-9112-6A98BCE37F64}" srcOrd="1" destOrd="0" presId="urn:microsoft.com/office/officeart/2005/8/layout/process2"/>
    <dgm:cxn modelId="{A03D7704-BE13-4007-919A-6185A93B9F6B}" type="presOf" srcId="{B952E473-E8EC-4AAB-A8C7-71DDAC35E5F4}" destId="{8EC5CBAF-2A31-4AFA-9A95-9648ACBD70C4}" srcOrd="1" destOrd="0" presId="urn:microsoft.com/office/officeart/2005/8/layout/process2"/>
    <dgm:cxn modelId="{0A88BE9B-D0E3-4976-BE8A-CBBE7D3194DA}" srcId="{8EF4833A-8AB2-4458-ADCC-5C35877105C8}" destId="{183949BF-EA45-4E64-9623-8A5FC681B629}" srcOrd="2" destOrd="0" parTransId="{B52C4089-9AF6-40C0-9B76-6680743043D6}" sibTransId="{B952E473-E8EC-4AAB-A8C7-71DDAC35E5F4}"/>
    <dgm:cxn modelId="{A75D6BD7-7E5B-4C91-B159-E30B38CE19E6}" type="presOf" srcId="{B952E473-E8EC-4AAB-A8C7-71DDAC35E5F4}" destId="{24A0F8A2-1B18-4F8B-8C61-02C3DDCBFDC5}" srcOrd="0" destOrd="0" presId="urn:microsoft.com/office/officeart/2005/8/layout/process2"/>
    <dgm:cxn modelId="{6721ADFA-C029-4A5F-AB34-DF70DD8E8251}" type="presOf" srcId="{8EF4833A-8AB2-4458-ADCC-5C35877105C8}" destId="{71A43E87-15C9-4613-BCF6-3681888D951A}" srcOrd="0" destOrd="0" presId="urn:microsoft.com/office/officeart/2005/8/layout/process2"/>
    <dgm:cxn modelId="{E0181B3B-206F-4DEF-A007-2BF60AB15DAC}" type="presOf" srcId="{AD02BAE3-FC2A-4690-9314-4CAFD69D3729}" destId="{4C4BE035-4463-4C7C-931E-8BAFBE2FCC1B}" srcOrd="0" destOrd="0" presId="urn:microsoft.com/office/officeart/2005/8/layout/process2"/>
    <dgm:cxn modelId="{5141C4A6-AD7C-4ACF-A4C9-F5896AA87B88}" type="presOf" srcId="{50B8DA0A-D268-4503-A767-BF763BC9E915}" destId="{9B9B2277-3697-4A8F-ACB4-40E3E5602CF0}" srcOrd="0" destOrd="0" presId="urn:microsoft.com/office/officeart/2005/8/layout/process2"/>
    <dgm:cxn modelId="{2C3D95DF-95B4-470E-AE9D-7D2094D0DF5D}" type="presOf" srcId="{3A0E47D2-8137-4FBF-8E62-776167D78D3E}" destId="{AE09972D-EA70-4D96-A1FF-F6E35302E1A8}" srcOrd="0" destOrd="0" presId="urn:microsoft.com/office/officeart/2005/8/layout/process2"/>
    <dgm:cxn modelId="{7A3DBCEE-E6DB-4B4A-BB1F-9967B4A5B32B}" srcId="{8EF4833A-8AB2-4458-ADCC-5C35877105C8}" destId="{3A0E47D2-8137-4FBF-8E62-776167D78D3E}" srcOrd="3" destOrd="0" parTransId="{E78B09F2-A943-454D-B5CA-ACBE5F1CAC7D}" sibTransId="{50FC11FD-087F-432D-A1B5-5CD3550955D9}"/>
    <dgm:cxn modelId="{A41883B4-F4FE-49EC-99C6-621556A409A1}" type="presOf" srcId="{84214B66-336F-47A8-B4DB-0653F7ADD63A}" destId="{FB6C7A61-7E22-4FDA-AD8C-1D96D0EA2C61}" srcOrd="1" destOrd="0" presId="urn:microsoft.com/office/officeart/2005/8/layout/process2"/>
    <dgm:cxn modelId="{70E59945-348F-42A6-A3C2-1A2F8B99C745}" srcId="{8EF4833A-8AB2-4458-ADCC-5C35877105C8}" destId="{11F72BF9-4CC1-40F6-9FEF-1BF27262B307}" srcOrd="1" destOrd="0" parTransId="{72E7AA6D-2F57-4AD1-B21D-B45960412526}" sibTransId="{50B8DA0A-D268-4503-A767-BF763BC9E915}"/>
    <dgm:cxn modelId="{88866CFA-B924-4771-A000-AEF3D5691CF4}" type="presParOf" srcId="{71A43E87-15C9-4613-BCF6-3681888D951A}" destId="{4C4BE035-4463-4C7C-931E-8BAFBE2FCC1B}" srcOrd="0" destOrd="0" presId="urn:microsoft.com/office/officeart/2005/8/layout/process2"/>
    <dgm:cxn modelId="{A31D587E-BBD9-4A94-BE93-069095C30C3F}" type="presParOf" srcId="{71A43E87-15C9-4613-BCF6-3681888D951A}" destId="{4CCF8C22-AFDF-4551-AD30-5CF21D1E9970}" srcOrd="1" destOrd="0" presId="urn:microsoft.com/office/officeart/2005/8/layout/process2"/>
    <dgm:cxn modelId="{8C10644A-3D96-4FB4-81F7-00958E04AF6B}" type="presParOf" srcId="{4CCF8C22-AFDF-4551-AD30-5CF21D1E9970}" destId="{FB6C7A61-7E22-4FDA-AD8C-1D96D0EA2C61}" srcOrd="0" destOrd="0" presId="urn:microsoft.com/office/officeart/2005/8/layout/process2"/>
    <dgm:cxn modelId="{A7A9E04A-4F9D-4D0C-94A8-DE37667EB814}" type="presParOf" srcId="{71A43E87-15C9-4613-BCF6-3681888D951A}" destId="{23A47270-EED0-495C-8018-6199ED7BC4E4}" srcOrd="2" destOrd="0" presId="urn:microsoft.com/office/officeart/2005/8/layout/process2"/>
    <dgm:cxn modelId="{94C35F70-AAB4-4607-B875-E4FF7290DB70}" type="presParOf" srcId="{71A43E87-15C9-4613-BCF6-3681888D951A}" destId="{9B9B2277-3697-4A8F-ACB4-40E3E5602CF0}" srcOrd="3" destOrd="0" presId="urn:microsoft.com/office/officeart/2005/8/layout/process2"/>
    <dgm:cxn modelId="{C4E8D6FF-8042-47BE-B581-A3A7C2894820}" type="presParOf" srcId="{9B9B2277-3697-4A8F-ACB4-40E3E5602CF0}" destId="{3A2F99A0-D3BD-43BE-9112-6A98BCE37F64}" srcOrd="0" destOrd="0" presId="urn:microsoft.com/office/officeart/2005/8/layout/process2"/>
    <dgm:cxn modelId="{1FC9E203-73BB-4D1F-BD36-43597ABB017F}" type="presParOf" srcId="{71A43E87-15C9-4613-BCF6-3681888D951A}" destId="{DC5843E5-BAC1-499F-B164-084000B02724}" srcOrd="4" destOrd="0" presId="urn:microsoft.com/office/officeart/2005/8/layout/process2"/>
    <dgm:cxn modelId="{92142944-B7E3-49CC-9C84-5F05B6FBB99A}" type="presParOf" srcId="{71A43E87-15C9-4613-BCF6-3681888D951A}" destId="{24A0F8A2-1B18-4F8B-8C61-02C3DDCBFDC5}" srcOrd="5" destOrd="0" presId="urn:microsoft.com/office/officeart/2005/8/layout/process2"/>
    <dgm:cxn modelId="{EF6668C4-B116-421B-8B7F-8AE921CD3907}" type="presParOf" srcId="{24A0F8A2-1B18-4F8B-8C61-02C3DDCBFDC5}" destId="{8EC5CBAF-2A31-4AFA-9A95-9648ACBD70C4}" srcOrd="0" destOrd="0" presId="urn:microsoft.com/office/officeart/2005/8/layout/process2"/>
    <dgm:cxn modelId="{C85C716B-7544-4640-9820-B4E2670CAA29}" type="presParOf" srcId="{71A43E87-15C9-4613-BCF6-3681888D951A}" destId="{AE09972D-EA70-4D96-A1FF-F6E35302E1A8}"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01F17C-EE73-4EE0-A502-439FEABCC802}"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IN"/>
        </a:p>
      </dgm:t>
    </dgm:pt>
    <dgm:pt modelId="{CF17CBAF-E639-43E1-9801-EE1114E04BA6}">
      <dgm:prSet phldrT="[Text]" custT="1"/>
      <dgm:spPr/>
      <dgm:t>
        <a:bodyPr/>
        <a:lstStyle/>
        <a:p>
          <a:r>
            <a:rPr lang="en-US" sz="1050" dirty="0"/>
            <a:t>For a given period track required information and calculate the </a:t>
          </a:r>
          <a:r>
            <a:rPr lang="en-US" sz="1100" dirty="0"/>
            <a:t>“</a:t>
          </a:r>
          <a:r>
            <a:rPr lang="en-US" sz="1100" b="1" dirty="0"/>
            <a:t>Stock score</a:t>
          </a:r>
          <a:r>
            <a:rPr lang="en-US" sz="1100" dirty="0"/>
            <a:t>“</a:t>
          </a:r>
          <a:endParaRPr lang="en-IN" sz="1050" b="1" dirty="0"/>
        </a:p>
      </dgm:t>
    </dgm:pt>
    <dgm:pt modelId="{640CF382-6B36-4302-B7E1-5FEC07C44D7C}" type="parTrans" cxnId="{68A29633-5961-488A-A236-BFFCAC9E4D2B}">
      <dgm:prSet/>
      <dgm:spPr/>
      <dgm:t>
        <a:bodyPr/>
        <a:lstStyle/>
        <a:p>
          <a:endParaRPr lang="en-IN" sz="1050"/>
        </a:p>
      </dgm:t>
    </dgm:pt>
    <dgm:pt modelId="{9A4D50F5-4711-4416-8DE9-AD873A7C1207}" type="sibTrans" cxnId="{68A29633-5961-488A-A236-BFFCAC9E4D2B}">
      <dgm:prSet custT="1"/>
      <dgm:spPr/>
      <dgm:t>
        <a:bodyPr/>
        <a:lstStyle/>
        <a:p>
          <a:endParaRPr lang="en-IN" sz="1050"/>
        </a:p>
      </dgm:t>
    </dgm:pt>
    <dgm:pt modelId="{57FE8CCC-71CE-46F1-94C6-C48D108FCB58}">
      <dgm:prSet phldrT="[Text]" custT="1"/>
      <dgm:spPr/>
      <dgm:t>
        <a:bodyPr/>
        <a:lstStyle/>
        <a:p>
          <a:r>
            <a:rPr lang="en-US" sz="1050" dirty="0"/>
            <a:t>Monitor the stock over a defined period &amp; compare with predicted suggestion</a:t>
          </a:r>
          <a:endParaRPr lang="en-IN" sz="1050" dirty="0"/>
        </a:p>
      </dgm:t>
    </dgm:pt>
    <dgm:pt modelId="{5BC287B2-2AB7-43FF-9B8F-3BBB10F1BB9C}" type="parTrans" cxnId="{C86E8237-12C6-45AD-915C-B1072FB0ECAC}">
      <dgm:prSet/>
      <dgm:spPr/>
      <dgm:t>
        <a:bodyPr/>
        <a:lstStyle/>
        <a:p>
          <a:endParaRPr lang="en-IN" sz="1050"/>
        </a:p>
      </dgm:t>
    </dgm:pt>
    <dgm:pt modelId="{98BABC02-7374-4AA2-8F94-8239A9224E13}" type="sibTrans" cxnId="{C86E8237-12C6-45AD-915C-B1072FB0ECAC}">
      <dgm:prSet/>
      <dgm:spPr/>
      <dgm:t>
        <a:bodyPr/>
        <a:lstStyle/>
        <a:p>
          <a:endParaRPr lang="en-IN" sz="1050"/>
        </a:p>
      </dgm:t>
    </dgm:pt>
    <dgm:pt modelId="{2FB037CF-CF96-4398-B851-36477F3FA393}">
      <dgm:prSet phldrT="[Text]" custT="1"/>
      <dgm:spPr/>
      <dgm:t>
        <a:bodyPr/>
        <a:lstStyle/>
        <a:p>
          <a:r>
            <a:rPr lang="en-US" sz="1050" dirty="0"/>
            <a:t>Infer results from the stock score  </a:t>
          </a:r>
          <a:r>
            <a:rPr lang="en-US" sz="1050" b="0" dirty="0"/>
            <a:t>to </a:t>
          </a:r>
          <a:r>
            <a:rPr lang="en-US" sz="1100" b="0" dirty="0"/>
            <a:t>“</a:t>
          </a:r>
          <a:r>
            <a:rPr lang="en-US" sz="1100" b="1" dirty="0"/>
            <a:t>buy/sell/hold</a:t>
          </a:r>
          <a:r>
            <a:rPr lang="en-US" sz="1100" b="0" dirty="0"/>
            <a:t>“ </a:t>
          </a:r>
          <a:r>
            <a:rPr lang="en-US" sz="1050" b="0" dirty="0"/>
            <a:t>stock</a:t>
          </a:r>
          <a:endParaRPr lang="en-IN" sz="1050" b="0" dirty="0"/>
        </a:p>
      </dgm:t>
    </dgm:pt>
    <dgm:pt modelId="{8BE76DCA-9D99-412C-94B1-934969C27EF3}" type="parTrans" cxnId="{FD130535-1A62-4F9F-A9F3-305557E95FD9}">
      <dgm:prSet/>
      <dgm:spPr/>
      <dgm:t>
        <a:bodyPr/>
        <a:lstStyle/>
        <a:p>
          <a:endParaRPr lang="en-IN" sz="1050"/>
        </a:p>
      </dgm:t>
    </dgm:pt>
    <dgm:pt modelId="{8CD774D2-503A-45AA-8B7A-DFEBDE94A532}" type="sibTrans" cxnId="{FD130535-1A62-4F9F-A9F3-305557E95FD9}">
      <dgm:prSet custT="1"/>
      <dgm:spPr/>
      <dgm:t>
        <a:bodyPr/>
        <a:lstStyle/>
        <a:p>
          <a:endParaRPr lang="en-IN" sz="1050"/>
        </a:p>
      </dgm:t>
    </dgm:pt>
    <dgm:pt modelId="{C90C1C68-481F-4F2A-9069-1904B67875EB}" type="pres">
      <dgm:prSet presAssocID="{4B01F17C-EE73-4EE0-A502-439FEABCC802}" presName="rootnode" presStyleCnt="0">
        <dgm:presLayoutVars>
          <dgm:chMax/>
          <dgm:chPref/>
          <dgm:dir/>
          <dgm:animLvl val="lvl"/>
        </dgm:presLayoutVars>
      </dgm:prSet>
      <dgm:spPr/>
      <dgm:t>
        <a:bodyPr/>
        <a:lstStyle/>
        <a:p>
          <a:endParaRPr lang="en-US"/>
        </a:p>
      </dgm:t>
    </dgm:pt>
    <dgm:pt modelId="{DB363F13-2DF6-4463-911B-87EB4389A699}" type="pres">
      <dgm:prSet presAssocID="{CF17CBAF-E639-43E1-9801-EE1114E04BA6}" presName="composite" presStyleCnt="0"/>
      <dgm:spPr/>
    </dgm:pt>
    <dgm:pt modelId="{A9E1C56B-8C0F-41E5-843F-0860B0991202}" type="pres">
      <dgm:prSet presAssocID="{CF17CBAF-E639-43E1-9801-EE1114E04BA6}" presName="LShape" presStyleLbl="alignNode1" presStyleIdx="0" presStyleCnt="5"/>
      <dgm:spPr/>
    </dgm:pt>
    <dgm:pt modelId="{3AA1CD8A-920A-478B-B48A-D9D9614C7F96}" type="pres">
      <dgm:prSet presAssocID="{CF17CBAF-E639-43E1-9801-EE1114E04BA6}" presName="ParentText" presStyleLbl="revTx" presStyleIdx="0" presStyleCnt="3">
        <dgm:presLayoutVars>
          <dgm:chMax val="0"/>
          <dgm:chPref val="0"/>
          <dgm:bulletEnabled val="1"/>
        </dgm:presLayoutVars>
      </dgm:prSet>
      <dgm:spPr/>
      <dgm:t>
        <a:bodyPr/>
        <a:lstStyle/>
        <a:p>
          <a:endParaRPr lang="en-US"/>
        </a:p>
      </dgm:t>
    </dgm:pt>
    <dgm:pt modelId="{185B06C6-1A41-45EF-BD37-EA73E2DBB44C}" type="pres">
      <dgm:prSet presAssocID="{CF17CBAF-E639-43E1-9801-EE1114E04BA6}" presName="Triangle" presStyleLbl="alignNode1" presStyleIdx="1" presStyleCnt="5"/>
      <dgm:spPr/>
    </dgm:pt>
    <dgm:pt modelId="{16C39210-5637-426A-9312-9C88367D2203}" type="pres">
      <dgm:prSet presAssocID="{9A4D50F5-4711-4416-8DE9-AD873A7C1207}" presName="sibTrans" presStyleCnt="0"/>
      <dgm:spPr/>
    </dgm:pt>
    <dgm:pt modelId="{A8FF21D8-6C8E-4E6A-B64F-987B1B4374E3}" type="pres">
      <dgm:prSet presAssocID="{9A4D50F5-4711-4416-8DE9-AD873A7C1207}" presName="space" presStyleCnt="0"/>
      <dgm:spPr/>
    </dgm:pt>
    <dgm:pt modelId="{F4C6033A-E7D9-4AAC-97E3-9395A0EECFFA}" type="pres">
      <dgm:prSet presAssocID="{2FB037CF-CF96-4398-B851-36477F3FA393}" presName="composite" presStyleCnt="0"/>
      <dgm:spPr/>
    </dgm:pt>
    <dgm:pt modelId="{F5B1F1C1-AA10-4E03-A428-D99E66EE102C}" type="pres">
      <dgm:prSet presAssocID="{2FB037CF-CF96-4398-B851-36477F3FA393}" presName="LShape" presStyleLbl="alignNode1" presStyleIdx="2" presStyleCnt="5"/>
      <dgm:spPr/>
    </dgm:pt>
    <dgm:pt modelId="{CE79F790-0933-4666-B579-CD37056E9DAF}" type="pres">
      <dgm:prSet presAssocID="{2FB037CF-CF96-4398-B851-36477F3FA393}" presName="ParentText" presStyleLbl="revTx" presStyleIdx="1" presStyleCnt="3">
        <dgm:presLayoutVars>
          <dgm:chMax val="0"/>
          <dgm:chPref val="0"/>
          <dgm:bulletEnabled val="1"/>
        </dgm:presLayoutVars>
      </dgm:prSet>
      <dgm:spPr/>
      <dgm:t>
        <a:bodyPr/>
        <a:lstStyle/>
        <a:p>
          <a:endParaRPr lang="en-US"/>
        </a:p>
      </dgm:t>
    </dgm:pt>
    <dgm:pt modelId="{F3D53352-7F3A-4854-A663-3DE24A28F987}" type="pres">
      <dgm:prSet presAssocID="{2FB037CF-CF96-4398-B851-36477F3FA393}" presName="Triangle" presStyleLbl="alignNode1" presStyleIdx="3" presStyleCnt="5"/>
      <dgm:spPr/>
    </dgm:pt>
    <dgm:pt modelId="{CEBA2E2F-2BC5-4DA5-ADCA-C27D513C84DA}" type="pres">
      <dgm:prSet presAssocID="{8CD774D2-503A-45AA-8B7A-DFEBDE94A532}" presName="sibTrans" presStyleCnt="0"/>
      <dgm:spPr/>
    </dgm:pt>
    <dgm:pt modelId="{507207D1-1973-474C-93E6-4D5FDF066F87}" type="pres">
      <dgm:prSet presAssocID="{8CD774D2-503A-45AA-8B7A-DFEBDE94A532}" presName="space" presStyleCnt="0"/>
      <dgm:spPr/>
    </dgm:pt>
    <dgm:pt modelId="{4158F666-B032-46E7-A082-54364BFE69C6}" type="pres">
      <dgm:prSet presAssocID="{57FE8CCC-71CE-46F1-94C6-C48D108FCB58}" presName="composite" presStyleCnt="0"/>
      <dgm:spPr/>
    </dgm:pt>
    <dgm:pt modelId="{0545F4FC-9A3B-4EAE-816D-485AF83C228A}" type="pres">
      <dgm:prSet presAssocID="{57FE8CCC-71CE-46F1-94C6-C48D108FCB58}" presName="LShape" presStyleLbl="alignNode1" presStyleIdx="4" presStyleCnt="5"/>
      <dgm:spPr/>
    </dgm:pt>
    <dgm:pt modelId="{133ED45A-44C7-4F29-9CFB-AD12EC738163}" type="pres">
      <dgm:prSet presAssocID="{57FE8CCC-71CE-46F1-94C6-C48D108FCB58}" presName="ParentText" presStyleLbl="revTx" presStyleIdx="2" presStyleCnt="3">
        <dgm:presLayoutVars>
          <dgm:chMax val="0"/>
          <dgm:chPref val="0"/>
          <dgm:bulletEnabled val="1"/>
        </dgm:presLayoutVars>
      </dgm:prSet>
      <dgm:spPr/>
      <dgm:t>
        <a:bodyPr/>
        <a:lstStyle/>
        <a:p>
          <a:endParaRPr lang="en-US"/>
        </a:p>
      </dgm:t>
    </dgm:pt>
  </dgm:ptLst>
  <dgm:cxnLst>
    <dgm:cxn modelId="{5CA4F0DE-5D19-4E69-A3FC-9606C1895720}" type="presOf" srcId="{57FE8CCC-71CE-46F1-94C6-C48D108FCB58}" destId="{133ED45A-44C7-4F29-9CFB-AD12EC738163}" srcOrd="0" destOrd="0" presId="urn:microsoft.com/office/officeart/2009/3/layout/StepUpProcess"/>
    <dgm:cxn modelId="{042CF9EA-4CFF-43AA-986E-85A1DC6697F4}" type="presOf" srcId="{2FB037CF-CF96-4398-B851-36477F3FA393}" destId="{CE79F790-0933-4666-B579-CD37056E9DAF}" srcOrd="0" destOrd="0" presId="urn:microsoft.com/office/officeart/2009/3/layout/StepUpProcess"/>
    <dgm:cxn modelId="{C86E8237-12C6-45AD-915C-B1072FB0ECAC}" srcId="{4B01F17C-EE73-4EE0-A502-439FEABCC802}" destId="{57FE8CCC-71CE-46F1-94C6-C48D108FCB58}" srcOrd="2" destOrd="0" parTransId="{5BC287B2-2AB7-43FF-9B8F-3BBB10F1BB9C}" sibTransId="{98BABC02-7374-4AA2-8F94-8239A9224E13}"/>
    <dgm:cxn modelId="{DAA7EE66-CDFE-40E0-BAA9-062D59A5B5BA}" type="presOf" srcId="{4B01F17C-EE73-4EE0-A502-439FEABCC802}" destId="{C90C1C68-481F-4F2A-9069-1904B67875EB}" srcOrd="0" destOrd="0" presId="urn:microsoft.com/office/officeart/2009/3/layout/StepUpProcess"/>
    <dgm:cxn modelId="{E7526F5D-9B34-4808-9493-06F53FC73BCA}" type="presOf" srcId="{CF17CBAF-E639-43E1-9801-EE1114E04BA6}" destId="{3AA1CD8A-920A-478B-B48A-D9D9614C7F96}" srcOrd="0" destOrd="0" presId="urn:microsoft.com/office/officeart/2009/3/layout/StepUpProcess"/>
    <dgm:cxn modelId="{FD130535-1A62-4F9F-A9F3-305557E95FD9}" srcId="{4B01F17C-EE73-4EE0-A502-439FEABCC802}" destId="{2FB037CF-CF96-4398-B851-36477F3FA393}" srcOrd="1" destOrd="0" parTransId="{8BE76DCA-9D99-412C-94B1-934969C27EF3}" sibTransId="{8CD774D2-503A-45AA-8B7A-DFEBDE94A532}"/>
    <dgm:cxn modelId="{68A29633-5961-488A-A236-BFFCAC9E4D2B}" srcId="{4B01F17C-EE73-4EE0-A502-439FEABCC802}" destId="{CF17CBAF-E639-43E1-9801-EE1114E04BA6}" srcOrd="0" destOrd="0" parTransId="{640CF382-6B36-4302-B7E1-5FEC07C44D7C}" sibTransId="{9A4D50F5-4711-4416-8DE9-AD873A7C1207}"/>
    <dgm:cxn modelId="{638F50F4-C94E-4306-886C-2DE769DAFA92}" type="presParOf" srcId="{C90C1C68-481F-4F2A-9069-1904B67875EB}" destId="{DB363F13-2DF6-4463-911B-87EB4389A699}" srcOrd="0" destOrd="0" presId="urn:microsoft.com/office/officeart/2009/3/layout/StepUpProcess"/>
    <dgm:cxn modelId="{8DA2DCB7-5127-4CF3-B739-BBC5818D0297}" type="presParOf" srcId="{DB363F13-2DF6-4463-911B-87EB4389A699}" destId="{A9E1C56B-8C0F-41E5-843F-0860B0991202}" srcOrd="0" destOrd="0" presId="urn:microsoft.com/office/officeart/2009/3/layout/StepUpProcess"/>
    <dgm:cxn modelId="{3B334FA2-F800-4771-83AB-33E86A7CD39B}" type="presParOf" srcId="{DB363F13-2DF6-4463-911B-87EB4389A699}" destId="{3AA1CD8A-920A-478B-B48A-D9D9614C7F96}" srcOrd="1" destOrd="0" presId="urn:microsoft.com/office/officeart/2009/3/layout/StepUpProcess"/>
    <dgm:cxn modelId="{B44B6550-18B5-4E20-8904-1C1070FBB050}" type="presParOf" srcId="{DB363F13-2DF6-4463-911B-87EB4389A699}" destId="{185B06C6-1A41-45EF-BD37-EA73E2DBB44C}" srcOrd="2" destOrd="0" presId="urn:microsoft.com/office/officeart/2009/3/layout/StepUpProcess"/>
    <dgm:cxn modelId="{432AD35E-68D3-471C-9D38-AD5169D93C94}" type="presParOf" srcId="{C90C1C68-481F-4F2A-9069-1904B67875EB}" destId="{16C39210-5637-426A-9312-9C88367D2203}" srcOrd="1" destOrd="0" presId="urn:microsoft.com/office/officeart/2009/3/layout/StepUpProcess"/>
    <dgm:cxn modelId="{68CD9212-979F-4CF3-BFC3-0BA0135B375F}" type="presParOf" srcId="{16C39210-5637-426A-9312-9C88367D2203}" destId="{A8FF21D8-6C8E-4E6A-B64F-987B1B4374E3}" srcOrd="0" destOrd="0" presId="urn:microsoft.com/office/officeart/2009/3/layout/StepUpProcess"/>
    <dgm:cxn modelId="{2EB70050-E1CC-4A74-AB78-2897E96EA242}" type="presParOf" srcId="{C90C1C68-481F-4F2A-9069-1904B67875EB}" destId="{F4C6033A-E7D9-4AAC-97E3-9395A0EECFFA}" srcOrd="2" destOrd="0" presId="urn:microsoft.com/office/officeart/2009/3/layout/StepUpProcess"/>
    <dgm:cxn modelId="{965FC79E-7A4D-4961-A6C1-2970DBBC0846}" type="presParOf" srcId="{F4C6033A-E7D9-4AAC-97E3-9395A0EECFFA}" destId="{F5B1F1C1-AA10-4E03-A428-D99E66EE102C}" srcOrd="0" destOrd="0" presId="urn:microsoft.com/office/officeart/2009/3/layout/StepUpProcess"/>
    <dgm:cxn modelId="{FE1E659F-235F-492E-87DF-1D180ED56C2D}" type="presParOf" srcId="{F4C6033A-E7D9-4AAC-97E3-9395A0EECFFA}" destId="{CE79F790-0933-4666-B579-CD37056E9DAF}" srcOrd="1" destOrd="0" presId="urn:microsoft.com/office/officeart/2009/3/layout/StepUpProcess"/>
    <dgm:cxn modelId="{21F3C058-C655-4A9E-9C30-CF6F55BBE015}" type="presParOf" srcId="{F4C6033A-E7D9-4AAC-97E3-9395A0EECFFA}" destId="{F3D53352-7F3A-4854-A663-3DE24A28F987}" srcOrd="2" destOrd="0" presId="urn:microsoft.com/office/officeart/2009/3/layout/StepUpProcess"/>
    <dgm:cxn modelId="{B97FC939-A9B5-4C65-9D77-4773C121D32D}" type="presParOf" srcId="{C90C1C68-481F-4F2A-9069-1904B67875EB}" destId="{CEBA2E2F-2BC5-4DA5-ADCA-C27D513C84DA}" srcOrd="3" destOrd="0" presId="urn:microsoft.com/office/officeart/2009/3/layout/StepUpProcess"/>
    <dgm:cxn modelId="{85D5A622-FABC-4687-880D-1DB56F17EEB8}" type="presParOf" srcId="{CEBA2E2F-2BC5-4DA5-ADCA-C27D513C84DA}" destId="{507207D1-1973-474C-93E6-4D5FDF066F87}" srcOrd="0" destOrd="0" presId="urn:microsoft.com/office/officeart/2009/3/layout/StepUpProcess"/>
    <dgm:cxn modelId="{3CD7F9DA-61CB-4DE9-B42E-694AB9A39EF1}" type="presParOf" srcId="{C90C1C68-481F-4F2A-9069-1904B67875EB}" destId="{4158F666-B032-46E7-A082-54364BFE69C6}" srcOrd="4" destOrd="0" presId="urn:microsoft.com/office/officeart/2009/3/layout/StepUpProcess"/>
    <dgm:cxn modelId="{3816968B-6052-4CF5-B1A2-CA6FBA4DC759}" type="presParOf" srcId="{4158F666-B032-46E7-A082-54364BFE69C6}" destId="{0545F4FC-9A3B-4EAE-816D-485AF83C228A}" srcOrd="0" destOrd="0" presId="urn:microsoft.com/office/officeart/2009/3/layout/StepUpProcess"/>
    <dgm:cxn modelId="{C46A2133-74AE-40F6-B0E4-99E563EB480F}" type="presParOf" srcId="{4158F666-B032-46E7-A082-54364BFE69C6}" destId="{133ED45A-44C7-4F29-9CFB-AD12EC738163}" srcOrd="1" destOrd="0" presId="urn:microsoft.com/office/officeart/2009/3/layout/StepUpProcess"/>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2853C8-074B-4577-8DA4-99E7FD4F6017}"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IN"/>
        </a:p>
      </dgm:t>
    </dgm:pt>
    <dgm:pt modelId="{FC5F2782-EDCF-4765-B41A-8A724FD37AFA}">
      <dgm:prSet phldrT="[Text]"/>
      <dgm:spPr/>
      <dgm:t>
        <a:bodyPr/>
        <a:lstStyle/>
        <a:p>
          <a:pPr algn="ctr"/>
          <a:r>
            <a:rPr lang="en-US" dirty="0"/>
            <a:t>Quality</a:t>
          </a:r>
          <a:endParaRPr lang="en-IN" dirty="0"/>
        </a:p>
      </dgm:t>
    </dgm:pt>
    <dgm:pt modelId="{40DE067A-9AFB-4031-A41A-6C738176C010}" type="parTrans" cxnId="{F7A9B1FB-F514-4A44-AE96-6175DDBED4AB}">
      <dgm:prSet/>
      <dgm:spPr/>
      <dgm:t>
        <a:bodyPr/>
        <a:lstStyle/>
        <a:p>
          <a:pPr algn="ctr"/>
          <a:endParaRPr lang="en-IN"/>
        </a:p>
      </dgm:t>
    </dgm:pt>
    <dgm:pt modelId="{AD4088B8-6CBC-46AC-8A5D-AD0552953E7B}" type="sibTrans" cxnId="{F7A9B1FB-F514-4A44-AE96-6175DDBED4AB}">
      <dgm:prSet/>
      <dgm:spPr/>
      <dgm:t>
        <a:bodyPr/>
        <a:lstStyle/>
        <a:p>
          <a:pPr algn="ctr"/>
          <a:endParaRPr lang="en-IN"/>
        </a:p>
      </dgm:t>
    </dgm:pt>
    <dgm:pt modelId="{89C33F52-E231-4BBD-8FB2-48D974427B13}">
      <dgm:prSet phldrT="[Text]"/>
      <dgm:spPr/>
      <dgm:t>
        <a:bodyPr/>
        <a:lstStyle/>
        <a:p>
          <a:pPr algn="ctr"/>
          <a:r>
            <a:rPr lang="en-US" dirty="0"/>
            <a:t>Performance</a:t>
          </a:r>
          <a:endParaRPr lang="en-IN" dirty="0"/>
        </a:p>
      </dgm:t>
    </dgm:pt>
    <dgm:pt modelId="{67C11F1F-CDB5-49EB-85D4-53C1D229052C}" type="parTrans" cxnId="{C844F9E5-6C5E-400E-91E6-F1ED6A1B46F3}">
      <dgm:prSet/>
      <dgm:spPr/>
      <dgm:t>
        <a:bodyPr/>
        <a:lstStyle/>
        <a:p>
          <a:pPr algn="ctr"/>
          <a:endParaRPr lang="en-IN"/>
        </a:p>
      </dgm:t>
    </dgm:pt>
    <dgm:pt modelId="{ABEBF21A-1A51-47A9-9DD0-59F9BC3AB39C}" type="sibTrans" cxnId="{C844F9E5-6C5E-400E-91E6-F1ED6A1B46F3}">
      <dgm:prSet/>
      <dgm:spPr/>
      <dgm:t>
        <a:bodyPr/>
        <a:lstStyle/>
        <a:p>
          <a:pPr algn="ctr"/>
          <a:endParaRPr lang="en-IN"/>
        </a:p>
      </dgm:t>
    </dgm:pt>
    <dgm:pt modelId="{1A8BE594-3A17-4C1F-9095-C0DAFE674B94}">
      <dgm:prSet phldrT="[Text]"/>
      <dgm:spPr/>
      <dgm:t>
        <a:bodyPr/>
        <a:lstStyle/>
        <a:p>
          <a:pPr algn="ctr"/>
          <a:r>
            <a:rPr lang="en-US" dirty="0"/>
            <a:t>Events</a:t>
          </a:r>
          <a:endParaRPr lang="en-IN" dirty="0"/>
        </a:p>
      </dgm:t>
    </dgm:pt>
    <dgm:pt modelId="{79ED2950-6758-40D9-BA2C-DFD20E56CB92}" type="parTrans" cxnId="{0DBEA846-1D60-4568-BA41-D4942053F35A}">
      <dgm:prSet/>
      <dgm:spPr/>
      <dgm:t>
        <a:bodyPr/>
        <a:lstStyle/>
        <a:p>
          <a:pPr algn="ctr"/>
          <a:endParaRPr lang="en-IN"/>
        </a:p>
      </dgm:t>
    </dgm:pt>
    <dgm:pt modelId="{7088F883-727A-4F27-9F6C-754582504BE1}" type="sibTrans" cxnId="{0DBEA846-1D60-4568-BA41-D4942053F35A}">
      <dgm:prSet/>
      <dgm:spPr/>
      <dgm:t>
        <a:bodyPr/>
        <a:lstStyle/>
        <a:p>
          <a:pPr algn="ctr"/>
          <a:endParaRPr lang="en-IN"/>
        </a:p>
      </dgm:t>
    </dgm:pt>
    <dgm:pt modelId="{E08800BA-5F68-4F55-B76D-261CA4677DED}" type="pres">
      <dgm:prSet presAssocID="{1B2853C8-074B-4577-8DA4-99E7FD4F6017}" presName="diagram" presStyleCnt="0">
        <dgm:presLayoutVars>
          <dgm:dir/>
          <dgm:animLvl val="lvl"/>
          <dgm:resizeHandles val="exact"/>
        </dgm:presLayoutVars>
      </dgm:prSet>
      <dgm:spPr/>
      <dgm:t>
        <a:bodyPr/>
        <a:lstStyle/>
        <a:p>
          <a:endParaRPr lang="en-US"/>
        </a:p>
      </dgm:t>
    </dgm:pt>
    <dgm:pt modelId="{C9B52033-CF97-4C51-AF6A-1D740ED7D5F6}" type="pres">
      <dgm:prSet presAssocID="{FC5F2782-EDCF-4765-B41A-8A724FD37AFA}" presName="compNode" presStyleCnt="0"/>
      <dgm:spPr/>
    </dgm:pt>
    <dgm:pt modelId="{B50C7E8D-E766-4D61-AFA8-E044A5462104}" type="pres">
      <dgm:prSet presAssocID="{FC5F2782-EDCF-4765-B41A-8A724FD37AFA}" presName="childRect" presStyleLbl="bgAcc1" presStyleIdx="0" presStyleCnt="3">
        <dgm:presLayoutVars>
          <dgm:bulletEnabled val="1"/>
        </dgm:presLayoutVars>
      </dgm:prSet>
      <dgm:spPr/>
    </dgm:pt>
    <dgm:pt modelId="{7B4C38CB-DBA0-4EA6-AC5A-A4E3BA243B8B}" type="pres">
      <dgm:prSet presAssocID="{FC5F2782-EDCF-4765-B41A-8A724FD37AFA}" presName="parentText" presStyleLbl="node1" presStyleIdx="0" presStyleCnt="0">
        <dgm:presLayoutVars>
          <dgm:chMax val="0"/>
          <dgm:bulletEnabled val="1"/>
        </dgm:presLayoutVars>
      </dgm:prSet>
      <dgm:spPr/>
      <dgm:t>
        <a:bodyPr/>
        <a:lstStyle/>
        <a:p>
          <a:endParaRPr lang="en-US"/>
        </a:p>
      </dgm:t>
    </dgm:pt>
    <dgm:pt modelId="{E8958715-129F-43D3-B2FB-5B94D43521F4}" type="pres">
      <dgm:prSet presAssocID="{FC5F2782-EDCF-4765-B41A-8A724FD37AFA}" presName="parentRect" presStyleLbl="alignNode1" presStyleIdx="0" presStyleCnt="3"/>
      <dgm:spPr/>
      <dgm:t>
        <a:bodyPr/>
        <a:lstStyle/>
        <a:p>
          <a:endParaRPr lang="en-US"/>
        </a:p>
      </dgm:t>
    </dgm:pt>
    <dgm:pt modelId="{C57CF24B-8B8A-4A83-B8D0-D940996EA5D4}" type="pres">
      <dgm:prSet presAssocID="{FC5F2782-EDCF-4765-B41A-8A724FD37AFA}"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Ribbon"/>
        </a:ext>
      </dgm:extLst>
    </dgm:pt>
    <dgm:pt modelId="{023D703C-F85E-42E3-A84C-E2C9337288DA}" type="pres">
      <dgm:prSet presAssocID="{AD4088B8-6CBC-46AC-8A5D-AD0552953E7B}" presName="sibTrans" presStyleLbl="sibTrans2D1" presStyleIdx="0" presStyleCnt="0"/>
      <dgm:spPr/>
      <dgm:t>
        <a:bodyPr/>
        <a:lstStyle/>
        <a:p>
          <a:endParaRPr lang="en-US"/>
        </a:p>
      </dgm:t>
    </dgm:pt>
    <dgm:pt modelId="{EA6D8948-62B9-4776-81D0-78B511D84E2F}" type="pres">
      <dgm:prSet presAssocID="{89C33F52-E231-4BBD-8FB2-48D974427B13}" presName="compNode" presStyleCnt="0"/>
      <dgm:spPr/>
    </dgm:pt>
    <dgm:pt modelId="{E2674B0C-EC35-49FA-8809-8CBCAD1C582B}" type="pres">
      <dgm:prSet presAssocID="{89C33F52-E231-4BBD-8FB2-48D974427B13}" presName="childRect" presStyleLbl="bgAcc1" presStyleIdx="1" presStyleCnt="3" custLinFactNeighborY="-906">
        <dgm:presLayoutVars>
          <dgm:bulletEnabled val="1"/>
        </dgm:presLayoutVars>
      </dgm:prSet>
      <dgm:spPr/>
    </dgm:pt>
    <dgm:pt modelId="{DF1BFA4D-05A7-485E-B5B4-72A5D0709F92}" type="pres">
      <dgm:prSet presAssocID="{89C33F52-E231-4BBD-8FB2-48D974427B13}" presName="parentText" presStyleLbl="node1" presStyleIdx="0" presStyleCnt="0">
        <dgm:presLayoutVars>
          <dgm:chMax val="0"/>
          <dgm:bulletEnabled val="1"/>
        </dgm:presLayoutVars>
      </dgm:prSet>
      <dgm:spPr/>
      <dgm:t>
        <a:bodyPr/>
        <a:lstStyle/>
        <a:p>
          <a:endParaRPr lang="en-US"/>
        </a:p>
      </dgm:t>
    </dgm:pt>
    <dgm:pt modelId="{880E091C-1FAB-42A2-A5B4-AA82C590D94C}" type="pres">
      <dgm:prSet presAssocID="{89C33F52-E231-4BBD-8FB2-48D974427B13}" presName="parentRect" presStyleLbl="alignNode1" presStyleIdx="1" presStyleCnt="3"/>
      <dgm:spPr/>
      <dgm:t>
        <a:bodyPr/>
        <a:lstStyle/>
        <a:p>
          <a:endParaRPr lang="en-US"/>
        </a:p>
      </dgm:t>
    </dgm:pt>
    <dgm:pt modelId="{FD319C2A-D459-4139-A01E-9F0170960C1D}" type="pres">
      <dgm:prSet presAssocID="{89C33F52-E231-4BBD-8FB2-48D974427B13}" presName="adorn" presStyleLbl="fgAccFollowNode1" presStyleIdx="1" presStyleCnt="3"/>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dgm:spPr>
      <dgm:extLst>
        <a:ext uri="{E40237B7-FDA0-4F09-8148-C483321AD2D9}">
          <dgm14:cNvPr xmlns:dgm14="http://schemas.microsoft.com/office/drawing/2010/diagram" id="0" name="" descr="Gears"/>
        </a:ext>
      </dgm:extLst>
    </dgm:pt>
    <dgm:pt modelId="{DD7DC353-4CF2-4E83-A031-4B906EB4F6B9}" type="pres">
      <dgm:prSet presAssocID="{ABEBF21A-1A51-47A9-9DD0-59F9BC3AB39C}" presName="sibTrans" presStyleLbl="sibTrans2D1" presStyleIdx="0" presStyleCnt="0"/>
      <dgm:spPr/>
      <dgm:t>
        <a:bodyPr/>
        <a:lstStyle/>
        <a:p>
          <a:endParaRPr lang="en-US"/>
        </a:p>
      </dgm:t>
    </dgm:pt>
    <dgm:pt modelId="{942E822D-85EE-4772-8A82-3CAAF61939FB}" type="pres">
      <dgm:prSet presAssocID="{1A8BE594-3A17-4C1F-9095-C0DAFE674B94}" presName="compNode" presStyleCnt="0"/>
      <dgm:spPr/>
    </dgm:pt>
    <dgm:pt modelId="{03541F0F-93B5-4A88-9EC0-F89ABE22F7A3}" type="pres">
      <dgm:prSet presAssocID="{1A8BE594-3A17-4C1F-9095-C0DAFE674B94}" presName="childRect" presStyleLbl="bgAcc1" presStyleIdx="2" presStyleCnt="3">
        <dgm:presLayoutVars>
          <dgm:bulletEnabled val="1"/>
        </dgm:presLayoutVars>
      </dgm:prSet>
      <dgm:spPr/>
    </dgm:pt>
    <dgm:pt modelId="{A5670E39-CF8A-4D13-9007-13FC1CD5B6B0}" type="pres">
      <dgm:prSet presAssocID="{1A8BE594-3A17-4C1F-9095-C0DAFE674B94}" presName="parentText" presStyleLbl="node1" presStyleIdx="0" presStyleCnt="0">
        <dgm:presLayoutVars>
          <dgm:chMax val="0"/>
          <dgm:bulletEnabled val="1"/>
        </dgm:presLayoutVars>
      </dgm:prSet>
      <dgm:spPr/>
      <dgm:t>
        <a:bodyPr/>
        <a:lstStyle/>
        <a:p>
          <a:endParaRPr lang="en-US"/>
        </a:p>
      </dgm:t>
    </dgm:pt>
    <dgm:pt modelId="{54239173-DE83-4AE6-B535-04624BF732B6}" type="pres">
      <dgm:prSet presAssocID="{1A8BE594-3A17-4C1F-9095-C0DAFE674B94}" presName="parentRect" presStyleLbl="alignNode1" presStyleIdx="2" presStyleCnt="3"/>
      <dgm:spPr/>
      <dgm:t>
        <a:bodyPr/>
        <a:lstStyle/>
        <a:p>
          <a:endParaRPr lang="en-US"/>
        </a:p>
      </dgm:t>
    </dgm:pt>
    <dgm:pt modelId="{0DD390AD-C58C-4B93-80E6-42B8B5BC34B8}" type="pres">
      <dgm:prSet presAssocID="{1A8BE594-3A17-4C1F-9095-C0DAFE674B94}"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Newspaper"/>
        </a:ext>
      </dgm:extLst>
    </dgm:pt>
  </dgm:ptLst>
  <dgm:cxnLst>
    <dgm:cxn modelId="{814EE5E8-BC00-450E-949F-FD98481C13D5}" type="presOf" srcId="{1B2853C8-074B-4577-8DA4-99E7FD4F6017}" destId="{E08800BA-5F68-4F55-B76D-261CA4677DED}" srcOrd="0" destOrd="0" presId="urn:microsoft.com/office/officeart/2005/8/layout/bList2"/>
    <dgm:cxn modelId="{0DBEA846-1D60-4568-BA41-D4942053F35A}" srcId="{1B2853C8-074B-4577-8DA4-99E7FD4F6017}" destId="{1A8BE594-3A17-4C1F-9095-C0DAFE674B94}" srcOrd="2" destOrd="0" parTransId="{79ED2950-6758-40D9-BA2C-DFD20E56CB92}" sibTransId="{7088F883-727A-4F27-9F6C-754582504BE1}"/>
    <dgm:cxn modelId="{D49A0BA3-EB5F-4529-8CDD-BE18A6629535}" type="presOf" srcId="{1A8BE594-3A17-4C1F-9095-C0DAFE674B94}" destId="{54239173-DE83-4AE6-B535-04624BF732B6}" srcOrd="1" destOrd="0" presId="urn:microsoft.com/office/officeart/2005/8/layout/bList2"/>
    <dgm:cxn modelId="{FAFE13D9-7BFF-40CA-BAAE-0C39FD19BB87}" type="presOf" srcId="{AD4088B8-6CBC-46AC-8A5D-AD0552953E7B}" destId="{023D703C-F85E-42E3-A84C-E2C9337288DA}" srcOrd="0" destOrd="0" presId="urn:microsoft.com/office/officeart/2005/8/layout/bList2"/>
    <dgm:cxn modelId="{1999CA2F-EACB-4AC0-92A7-FD9BC668EA4F}" type="presOf" srcId="{FC5F2782-EDCF-4765-B41A-8A724FD37AFA}" destId="{7B4C38CB-DBA0-4EA6-AC5A-A4E3BA243B8B}" srcOrd="0" destOrd="0" presId="urn:microsoft.com/office/officeart/2005/8/layout/bList2"/>
    <dgm:cxn modelId="{893BBD30-7587-478E-85E5-0A722A466DB0}" type="presOf" srcId="{89C33F52-E231-4BBD-8FB2-48D974427B13}" destId="{DF1BFA4D-05A7-485E-B5B4-72A5D0709F92}" srcOrd="0" destOrd="0" presId="urn:microsoft.com/office/officeart/2005/8/layout/bList2"/>
    <dgm:cxn modelId="{F7A9B1FB-F514-4A44-AE96-6175DDBED4AB}" srcId="{1B2853C8-074B-4577-8DA4-99E7FD4F6017}" destId="{FC5F2782-EDCF-4765-B41A-8A724FD37AFA}" srcOrd="0" destOrd="0" parTransId="{40DE067A-9AFB-4031-A41A-6C738176C010}" sibTransId="{AD4088B8-6CBC-46AC-8A5D-AD0552953E7B}"/>
    <dgm:cxn modelId="{5C518359-193D-4616-9C49-DC5C32DADA95}" type="presOf" srcId="{89C33F52-E231-4BBD-8FB2-48D974427B13}" destId="{880E091C-1FAB-42A2-A5B4-AA82C590D94C}" srcOrd="1" destOrd="0" presId="urn:microsoft.com/office/officeart/2005/8/layout/bList2"/>
    <dgm:cxn modelId="{E964C94E-54F5-4611-B778-6B589F11F831}" type="presOf" srcId="{FC5F2782-EDCF-4765-B41A-8A724FD37AFA}" destId="{E8958715-129F-43D3-B2FB-5B94D43521F4}" srcOrd="1" destOrd="0" presId="urn:microsoft.com/office/officeart/2005/8/layout/bList2"/>
    <dgm:cxn modelId="{D9B57267-5310-4FEC-84E9-6BB95E8DBF21}" type="presOf" srcId="{ABEBF21A-1A51-47A9-9DD0-59F9BC3AB39C}" destId="{DD7DC353-4CF2-4E83-A031-4B906EB4F6B9}" srcOrd="0" destOrd="0" presId="urn:microsoft.com/office/officeart/2005/8/layout/bList2"/>
    <dgm:cxn modelId="{31BDEE94-F10C-4A92-B0AE-1798F9A61286}" type="presOf" srcId="{1A8BE594-3A17-4C1F-9095-C0DAFE674B94}" destId="{A5670E39-CF8A-4D13-9007-13FC1CD5B6B0}" srcOrd="0" destOrd="0" presId="urn:microsoft.com/office/officeart/2005/8/layout/bList2"/>
    <dgm:cxn modelId="{C844F9E5-6C5E-400E-91E6-F1ED6A1B46F3}" srcId="{1B2853C8-074B-4577-8DA4-99E7FD4F6017}" destId="{89C33F52-E231-4BBD-8FB2-48D974427B13}" srcOrd="1" destOrd="0" parTransId="{67C11F1F-CDB5-49EB-85D4-53C1D229052C}" sibTransId="{ABEBF21A-1A51-47A9-9DD0-59F9BC3AB39C}"/>
    <dgm:cxn modelId="{C849E11C-093B-47A8-AC4A-FB50EACFEBA3}" type="presParOf" srcId="{E08800BA-5F68-4F55-B76D-261CA4677DED}" destId="{C9B52033-CF97-4C51-AF6A-1D740ED7D5F6}" srcOrd="0" destOrd="0" presId="urn:microsoft.com/office/officeart/2005/8/layout/bList2"/>
    <dgm:cxn modelId="{62E6D35E-4752-4EE3-A235-8A8CA17C6452}" type="presParOf" srcId="{C9B52033-CF97-4C51-AF6A-1D740ED7D5F6}" destId="{B50C7E8D-E766-4D61-AFA8-E044A5462104}" srcOrd="0" destOrd="0" presId="urn:microsoft.com/office/officeart/2005/8/layout/bList2"/>
    <dgm:cxn modelId="{8E3627C0-B1C1-4969-9764-1DF5B5134E47}" type="presParOf" srcId="{C9B52033-CF97-4C51-AF6A-1D740ED7D5F6}" destId="{7B4C38CB-DBA0-4EA6-AC5A-A4E3BA243B8B}" srcOrd="1" destOrd="0" presId="urn:microsoft.com/office/officeart/2005/8/layout/bList2"/>
    <dgm:cxn modelId="{90A1C0F6-0FBB-4201-9465-6668133CC1A7}" type="presParOf" srcId="{C9B52033-CF97-4C51-AF6A-1D740ED7D5F6}" destId="{E8958715-129F-43D3-B2FB-5B94D43521F4}" srcOrd="2" destOrd="0" presId="urn:microsoft.com/office/officeart/2005/8/layout/bList2"/>
    <dgm:cxn modelId="{9A81D217-0D58-44A1-8233-67A4E834CC97}" type="presParOf" srcId="{C9B52033-CF97-4C51-AF6A-1D740ED7D5F6}" destId="{C57CF24B-8B8A-4A83-B8D0-D940996EA5D4}" srcOrd="3" destOrd="0" presId="urn:microsoft.com/office/officeart/2005/8/layout/bList2"/>
    <dgm:cxn modelId="{817295A3-BD54-4954-8139-BC2325528F04}" type="presParOf" srcId="{E08800BA-5F68-4F55-B76D-261CA4677DED}" destId="{023D703C-F85E-42E3-A84C-E2C9337288DA}" srcOrd="1" destOrd="0" presId="urn:microsoft.com/office/officeart/2005/8/layout/bList2"/>
    <dgm:cxn modelId="{232D95DD-44E5-4B20-83F5-143D718204AE}" type="presParOf" srcId="{E08800BA-5F68-4F55-B76D-261CA4677DED}" destId="{EA6D8948-62B9-4776-81D0-78B511D84E2F}" srcOrd="2" destOrd="0" presId="urn:microsoft.com/office/officeart/2005/8/layout/bList2"/>
    <dgm:cxn modelId="{16ECCF5F-1797-49C7-B687-0BB6889725F1}" type="presParOf" srcId="{EA6D8948-62B9-4776-81D0-78B511D84E2F}" destId="{E2674B0C-EC35-49FA-8809-8CBCAD1C582B}" srcOrd="0" destOrd="0" presId="urn:microsoft.com/office/officeart/2005/8/layout/bList2"/>
    <dgm:cxn modelId="{200355F2-F2D0-483C-B344-DBEB8840CD0D}" type="presParOf" srcId="{EA6D8948-62B9-4776-81D0-78B511D84E2F}" destId="{DF1BFA4D-05A7-485E-B5B4-72A5D0709F92}" srcOrd="1" destOrd="0" presId="urn:microsoft.com/office/officeart/2005/8/layout/bList2"/>
    <dgm:cxn modelId="{E51F1F88-00DA-4D80-9297-08756B4260D8}" type="presParOf" srcId="{EA6D8948-62B9-4776-81D0-78B511D84E2F}" destId="{880E091C-1FAB-42A2-A5B4-AA82C590D94C}" srcOrd="2" destOrd="0" presId="urn:microsoft.com/office/officeart/2005/8/layout/bList2"/>
    <dgm:cxn modelId="{08DAD8F2-FCC9-487E-ABDA-08A9395B68BF}" type="presParOf" srcId="{EA6D8948-62B9-4776-81D0-78B511D84E2F}" destId="{FD319C2A-D459-4139-A01E-9F0170960C1D}" srcOrd="3" destOrd="0" presId="urn:microsoft.com/office/officeart/2005/8/layout/bList2"/>
    <dgm:cxn modelId="{50EF8EB1-C563-4FD8-ADEE-70FAB982C2AC}" type="presParOf" srcId="{E08800BA-5F68-4F55-B76D-261CA4677DED}" destId="{DD7DC353-4CF2-4E83-A031-4B906EB4F6B9}" srcOrd="3" destOrd="0" presId="urn:microsoft.com/office/officeart/2005/8/layout/bList2"/>
    <dgm:cxn modelId="{04C7BE70-C08F-436D-A593-9B5186A5863B}" type="presParOf" srcId="{E08800BA-5F68-4F55-B76D-261CA4677DED}" destId="{942E822D-85EE-4772-8A82-3CAAF61939FB}" srcOrd="4" destOrd="0" presId="urn:microsoft.com/office/officeart/2005/8/layout/bList2"/>
    <dgm:cxn modelId="{4EC2B9BD-B0BC-4245-9495-55A02E8AF426}" type="presParOf" srcId="{942E822D-85EE-4772-8A82-3CAAF61939FB}" destId="{03541F0F-93B5-4A88-9EC0-F89ABE22F7A3}" srcOrd="0" destOrd="0" presId="urn:microsoft.com/office/officeart/2005/8/layout/bList2"/>
    <dgm:cxn modelId="{8E57258C-B5DA-42D8-9649-58F4CAA36873}" type="presParOf" srcId="{942E822D-85EE-4772-8A82-3CAAF61939FB}" destId="{A5670E39-CF8A-4D13-9007-13FC1CD5B6B0}" srcOrd="1" destOrd="0" presId="urn:microsoft.com/office/officeart/2005/8/layout/bList2"/>
    <dgm:cxn modelId="{77D96611-883A-4022-831F-6DA37946BA8F}" type="presParOf" srcId="{942E822D-85EE-4772-8A82-3CAAF61939FB}" destId="{54239173-DE83-4AE6-B535-04624BF732B6}" srcOrd="2" destOrd="0" presId="urn:microsoft.com/office/officeart/2005/8/layout/bList2"/>
    <dgm:cxn modelId="{EEB5C4C9-EAFC-4650-9626-A99E3C9CAE32}" type="presParOf" srcId="{942E822D-85EE-4772-8A82-3CAAF61939FB}" destId="{0DD390AD-C58C-4B93-80E6-42B8B5BC34B8}"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BE035-4463-4C7C-931E-8BAFBE2FCC1B}">
      <dsp:nvSpPr>
        <dsp:cNvPr id="0" name=""/>
        <dsp:cNvSpPr/>
      </dsp:nvSpPr>
      <dsp:spPr>
        <a:xfrm>
          <a:off x="103268" y="1252"/>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Data Scraping</a:t>
          </a:r>
        </a:p>
      </dsp:txBody>
      <dsp:txXfrm>
        <a:off x="116916" y="14900"/>
        <a:ext cx="1306999" cy="438674"/>
      </dsp:txXfrm>
    </dsp:sp>
    <dsp:sp modelId="{4CCF8C22-AFDF-4551-AD30-5CF21D1E9970}">
      <dsp:nvSpPr>
        <dsp:cNvPr id="0" name=""/>
        <dsp:cNvSpPr/>
      </dsp:nvSpPr>
      <dsp:spPr>
        <a:xfrm rot="5400000">
          <a:off x="683047" y="478872"/>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707511" y="496346"/>
        <a:ext cx="125812" cy="122317"/>
      </dsp:txXfrm>
    </dsp:sp>
    <dsp:sp modelId="{23A47270-EED0-495C-8018-6199ED7BC4E4}">
      <dsp:nvSpPr>
        <dsp:cNvPr id="0" name=""/>
        <dsp:cNvSpPr/>
      </dsp:nvSpPr>
      <dsp:spPr>
        <a:xfrm>
          <a:off x="103268" y="700208"/>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Entity Extraction</a:t>
          </a:r>
        </a:p>
      </dsp:txBody>
      <dsp:txXfrm>
        <a:off x="116916" y="713856"/>
        <a:ext cx="1306999" cy="438674"/>
      </dsp:txXfrm>
    </dsp:sp>
    <dsp:sp modelId="{9B9B2277-3697-4A8F-ACB4-40E3E5602CF0}">
      <dsp:nvSpPr>
        <dsp:cNvPr id="0" name=""/>
        <dsp:cNvSpPr/>
      </dsp:nvSpPr>
      <dsp:spPr>
        <a:xfrm rot="5400000">
          <a:off x="683047" y="1177827"/>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707511" y="1195301"/>
        <a:ext cx="125812" cy="122317"/>
      </dsp:txXfrm>
    </dsp:sp>
    <dsp:sp modelId="{DC5843E5-BAC1-499F-B164-084000B02724}">
      <dsp:nvSpPr>
        <dsp:cNvPr id="0" name=""/>
        <dsp:cNvSpPr/>
      </dsp:nvSpPr>
      <dsp:spPr>
        <a:xfrm>
          <a:off x="103268" y="1399163"/>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Standardization</a:t>
          </a:r>
        </a:p>
      </dsp:txBody>
      <dsp:txXfrm>
        <a:off x="116916" y="1412811"/>
        <a:ext cx="1306999" cy="438674"/>
      </dsp:txXfrm>
    </dsp:sp>
    <dsp:sp modelId="{24A0F8A2-1B18-4F8B-8C61-02C3DDCBFDC5}">
      <dsp:nvSpPr>
        <dsp:cNvPr id="0" name=""/>
        <dsp:cNvSpPr/>
      </dsp:nvSpPr>
      <dsp:spPr>
        <a:xfrm rot="5400000">
          <a:off x="683047" y="1876783"/>
          <a:ext cx="174738" cy="20968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dirty="0"/>
        </a:p>
      </dsp:txBody>
      <dsp:txXfrm rot="-5400000">
        <a:off x="707511" y="1894257"/>
        <a:ext cx="125812" cy="122317"/>
      </dsp:txXfrm>
    </dsp:sp>
    <dsp:sp modelId="{AE09972D-EA70-4D96-A1FF-F6E35302E1A8}">
      <dsp:nvSpPr>
        <dsp:cNvPr id="0" name=""/>
        <dsp:cNvSpPr/>
      </dsp:nvSpPr>
      <dsp:spPr>
        <a:xfrm>
          <a:off x="103268" y="2098119"/>
          <a:ext cx="1334295" cy="4659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Normalization</a:t>
          </a:r>
        </a:p>
      </dsp:txBody>
      <dsp:txXfrm>
        <a:off x="116916" y="2111767"/>
        <a:ext cx="1306999" cy="43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1C56B-8C0F-41E5-843F-0860B0991202}">
      <dsp:nvSpPr>
        <dsp:cNvPr id="0" name=""/>
        <dsp:cNvSpPr/>
      </dsp:nvSpPr>
      <dsp:spPr>
        <a:xfrm rot="5400000">
          <a:off x="365719" y="585520"/>
          <a:ext cx="1010339" cy="1681181"/>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1CD8A-920A-478B-B48A-D9D9614C7F96}">
      <dsp:nvSpPr>
        <dsp:cNvPr id="0" name=""/>
        <dsp:cNvSpPr/>
      </dsp:nvSpPr>
      <dsp:spPr>
        <a:xfrm>
          <a:off x="197069" y="1087831"/>
          <a:ext cx="1517780" cy="13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66725">
            <a:lnSpc>
              <a:spcPct val="90000"/>
            </a:lnSpc>
            <a:spcBef>
              <a:spcPct val="0"/>
            </a:spcBef>
            <a:spcAft>
              <a:spcPct val="35000"/>
            </a:spcAft>
          </a:pPr>
          <a:r>
            <a:rPr lang="en-US" sz="1050" kern="1200" dirty="0"/>
            <a:t>For a given period track required information and calculate the </a:t>
          </a:r>
          <a:r>
            <a:rPr lang="en-US" sz="1100" kern="1200" dirty="0"/>
            <a:t>“</a:t>
          </a:r>
          <a:r>
            <a:rPr lang="en-US" sz="1100" b="1" kern="1200" dirty="0"/>
            <a:t>Stock score</a:t>
          </a:r>
          <a:r>
            <a:rPr lang="en-US" sz="1100" kern="1200" dirty="0"/>
            <a:t>“</a:t>
          </a:r>
          <a:endParaRPr lang="en-IN" sz="1050" b="1" kern="1200" dirty="0"/>
        </a:p>
      </dsp:txBody>
      <dsp:txXfrm>
        <a:off x="197069" y="1087831"/>
        <a:ext cx="1517780" cy="1330423"/>
      </dsp:txXfrm>
    </dsp:sp>
    <dsp:sp modelId="{185B06C6-1A41-45EF-BD37-EA73E2DBB44C}">
      <dsp:nvSpPr>
        <dsp:cNvPr id="0" name=""/>
        <dsp:cNvSpPr/>
      </dsp:nvSpPr>
      <dsp:spPr>
        <a:xfrm>
          <a:off x="1428475" y="461749"/>
          <a:ext cx="286373" cy="286373"/>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B1F1C1-AA10-4E03-A428-D99E66EE102C}">
      <dsp:nvSpPr>
        <dsp:cNvPr id="0" name=""/>
        <dsp:cNvSpPr/>
      </dsp:nvSpPr>
      <dsp:spPr>
        <a:xfrm rot="5400000">
          <a:off x="2223779" y="125741"/>
          <a:ext cx="1010339" cy="1681181"/>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9F790-0933-4666-B579-CD37056E9DAF}">
      <dsp:nvSpPr>
        <dsp:cNvPr id="0" name=""/>
        <dsp:cNvSpPr/>
      </dsp:nvSpPr>
      <dsp:spPr>
        <a:xfrm>
          <a:off x="2055128" y="628052"/>
          <a:ext cx="1517780" cy="13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66725">
            <a:lnSpc>
              <a:spcPct val="90000"/>
            </a:lnSpc>
            <a:spcBef>
              <a:spcPct val="0"/>
            </a:spcBef>
            <a:spcAft>
              <a:spcPct val="35000"/>
            </a:spcAft>
          </a:pPr>
          <a:r>
            <a:rPr lang="en-US" sz="1050" kern="1200" dirty="0"/>
            <a:t>Infer results from the stock score  </a:t>
          </a:r>
          <a:r>
            <a:rPr lang="en-US" sz="1050" b="0" kern="1200" dirty="0"/>
            <a:t>to </a:t>
          </a:r>
          <a:r>
            <a:rPr lang="en-US" sz="1100" b="0" kern="1200" dirty="0"/>
            <a:t>“</a:t>
          </a:r>
          <a:r>
            <a:rPr lang="en-US" sz="1100" b="1" kern="1200" dirty="0"/>
            <a:t>buy/sell/hold</a:t>
          </a:r>
          <a:r>
            <a:rPr lang="en-US" sz="1100" b="0" kern="1200" dirty="0"/>
            <a:t>“ </a:t>
          </a:r>
          <a:r>
            <a:rPr lang="en-US" sz="1050" b="0" kern="1200" dirty="0"/>
            <a:t>stock</a:t>
          </a:r>
          <a:endParaRPr lang="en-IN" sz="1050" b="0" kern="1200" dirty="0"/>
        </a:p>
      </dsp:txBody>
      <dsp:txXfrm>
        <a:off x="2055128" y="628052"/>
        <a:ext cx="1517780" cy="1330423"/>
      </dsp:txXfrm>
    </dsp:sp>
    <dsp:sp modelId="{F3D53352-7F3A-4854-A663-3DE24A28F987}">
      <dsp:nvSpPr>
        <dsp:cNvPr id="0" name=""/>
        <dsp:cNvSpPr/>
      </dsp:nvSpPr>
      <dsp:spPr>
        <a:xfrm>
          <a:off x="3286535" y="1971"/>
          <a:ext cx="286373" cy="286373"/>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45F4FC-9A3B-4EAE-816D-485AF83C228A}">
      <dsp:nvSpPr>
        <dsp:cNvPr id="0" name=""/>
        <dsp:cNvSpPr/>
      </dsp:nvSpPr>
      <dsp:spPr>
        <a:xfrm rot="5400000">
          <a:off x="4081838" y="-334037"/>
          <a:ext cx="1010339" cy="1681181"/>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ED45A-44C7-4F29-9CFB-AD12EC738163}">
      <dsp:nvSpPr>
        <dsp:cNvPr id="0" name=""/>
        <dsp:cNvSpPr/>
      </dsp:nvSpPr>
      <dsp:spPr>
        <a:xfrm>
          <a:off x="3913188" y="168274"/>
          <a:ext cx="1517780" cy="13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66725">
            <a:lnSpc>
              <a:spcPct val="90000"/>
            </a:lnSpc>
            <a:spcBef>
              <a:spcPct val="0"/>
            </a:spcBef>
            <a:spcAft>
              <a:spcPct val="35000"/>
            </a:spcAft>
          </a:pPr>
          <a:r>
            <a:rPr lang="en-US" sz="1050" kern="1200" dirty="0"/>
            <a:t>Monitor the stock over a defined period &amp; compare with predicted suggestion</a:t>
          </a:r>
          <a:endParaRPr lang="en-IN" sz="1050" kern="1200" dirty="0"/>
        </a:p>
      </dsp:txBody>
      <dsp:txXfrm>
        <a:off x="3913188" y="168274"/>
        <a:ext cx="1517780" cy="1330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C7E8D-E766-4D61-AFA8-E044A5462104}">
      <dsp:nvSpPr>
        <dsp:cNvPr id="0" name=""/>
        <dsp:cNvSpPr/>
      </dsp:nvSpPr>
      <dsp:spPr>
        <a:xfrm>
          <a:off x="1069147" y="1756"/>
          <a:ext cx="2404474" cy="17948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958715-129F-43D3-B2FB-5B94D43521F4}">
      <dsp:nvSpPr>
        <dsp:cNvPr id="0" name=""/>
        <dsp:cNvSpPr/>
      </dsp:nvSpPr>
      <dsp:spPr>
        <a:xfrm>
          <a:off x="1069147" y="1796646"/>
          <a:ext cx="2404474" cy="7718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lvl="0" algn="ctr" defTabSz="1022350">
            <a:lnSpc>
              <a:spcPct val="90000"/>
            </a:lnSpc>
            <a:spcBef>
              <a:spcPct val="0"/>
            </a:spcBef>
            <a:spcAft>
              <a:spcPct val="35000"/>
            </a:spcAft>
          </a:pPr>
          <a:r>
            <a:rPr lang="en-US" sz="2300" kern="1200" dirty="0"/>
            <a:t>Quality</a:t>
          </a:r>
          <a:endParaRPr lang="en-IN" sz="2300" kern="1200" dirty="0"/>
        </a:p>
      </dsp:txBody>
      <dsp:txXfrm>
        <a:off x="1069147" y="1796646"/>
        <a:ext cx="1693292" cy="771802"/>
      </dsp:txXfrm>
    </dsp:sp>
    <dsp:sp modelId="{C57CF24B-8B8A-4A83-B8D0-D940996EA5D4}">
      <dsp:nvSpPr>
        <dsp:cNvPr id="0" name=""/>
        <dsp:cNvSpPr/>
      </dsp:nvSpPr>
      <dsp:spPr>
        <a:xfrm>
          <a:off x="2830458" y="1919240"/>
          <a:ext cx="841566" cy="841566"/>
        </a:xfrm>
        <a:prstGeom prst="ellipse">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674B0C-EC35-49FA-8809-8CBCAD1C582B}">
      <dsp:nvSpPr>
        <dsp:cNvPr id="0" name=""/>
        <dsp:cNvSpPr/>
      </dsp:nvSpPr>
      <dsp:spPr>
        <a:xfrm>
          <a:off x="3880517" y="0"/>
          <a:ext cx="2404474" cy="17948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0E091C-1FAB-42A2-A5B4-AA82C590D94C}">
      <dsp:nvSpPr>
        <dsp:cNvPr id="0" name=""/>
        <dsp:cNvSpPr/>
      </dsp:nvSpPr>
      <dsp:spPr>
        <a:xfrm>
          <a:off x="3880517" y="1796646"/>
          <a:ext cx="2404474" cy="77180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lvl="0" algn="ctr" defTabSz="1022350">
            <a:lnSpc>
              <a:spcPct val="90000"/>
            </a:lnSpc>
            <a:spcBef>
              <a:spcPct val="0"/>
            </a:spcBef>
            <a:spcAft>
              <a:spcPct val="35000"/>
            </a:spcAft>
          </a:pPr>
          <a:r>
            <a:rPr lang="en-US" sz="2300" kern="1200" dirty="0"/>
            <a:t>Performance</a:t>
          </a:r>
          <a:endParaRPr lang="en-IN" sz="2300" kern="1200" dirty="0"/>
        </a:p>
      </dsp:txBody>
      <dsp:txXfrm>
        <a:off x="3880517" y="1796646"/>
        <a:ext cx="1693292" cy="771802"/>
      </dsp:txXfrm>
    </dsp:sp>
    <dsp:sp modelId="{FD319C2A-D459-4139-A01E-9F0170960C1D}">
      <dsp:nvSpPr>
        <dsp:cNvPr id="0" name=""/>
        <dsp:cNvSpPr/>
      </dsp:nvSpPr>
      <dsp:spPr>
        <a:xfrm>
          <a:off x="5641828" y="1919240"/>
          <a:ext cx="841566" cy="841566"/>
        </a:xfrm>
        <a:prstGeom prst="ellipse">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41F0F-93B5-4A88-9EC0-F89ABE22F7A3}">
      <dsp:nvSpPr>
        <dsp:cNvPr id="0" name=""/>
        <dsp:cNvSpPr/>
      </dsp:nvSpPr>
      <dsp:spPr>
        <a:xfrm>
          <a:off x="6691887" y="1756"/>
          <a:ext cx="2404474" cy="17948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239173-DE83-4AE6-B535-04624BF732B6}">
      <dsp:nvSpPr>
        <dsp:cNvPr id="0" name=""/>
        <dsp:cNvSpPr/>
      </dsp:nvSpPr>
      <dsp:spPr>
        <a:xfrm>
          <a:off x="6691887" y="1796646"/>
          <a:ext cx="2404474" cy="77180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lvl="0" algn="ctr" defTabSz="1022350">
            <a:lnSpc>
              <a:spcPct val="90000"/>
            </a:lnSpc>
            <a:spcBef>
              <a:spcPct val="0"/>
            </a:spcBef>
            <a:spcAft>
              <a:spcPct val="35000"/>
            </a:spcAft>
          </a:pPr>
          <a:r>
            <a:rPr lang="en-US" sz="2300" kern="1200" dirty="0"/>
            <a:t>Events</a:t>
          </a:r>
          <a:endParaRPr lang="en-IN" sz="2300" kern="1200" dirty="0"/>
        </a:p>
      </dsp:txBody>
      <dsp:txXfrm>
        <a:off x="6691887" y="1796646"/>
        <a:ext cx="1693292" cy="771802"/>
      </dsp:txXfrm>
    </dsp:sp>
    <dsp:sp modelId="{0DD390AD-C58C-4B93-80E6-42B8B5BC34B8}">
      <dsp:nvSpPr>
        <dsp:cNvPr id="0" name=""/>
        <dsp:cNvSpPr/>
      </dsp:nvSpPr>
      <dsp:spPr>
        <a:xfrm>
          <a:off x="8453198" y="1919240"/>
          <a:ext cx="841566" cy="841566"/>
        </a:xfrm>
        <a:prstGeom prst="ellipse">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0D0C58A-ACFB-4D20-B891-A38D9900C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B5B43E6-80C2-448E-BD19-DD548ED9E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801323-6408-4731-B77A-13E90F2C2B3A}" type="datetimeFigureOut">
              <a:rPr lang="en-US" smtClean="0"/>
              <a:t>4/11/2019</a:t>
            </a:fld>
            <a:endParaRPr lang="en-US" dirty="0"/>
          </a:p>
        </p:txBody>
      </p:sp>
      <p:sp>
        <p:nvSpPr>
          <p:cNvPr id="4" name="Footer Placeholder 3">
            <a:extLst>
              <a:ext uri="{FF2B5EF4-FFF2-40B4-BE49-F238E27FC236}">
                <a16:creationId xmlns:a16="http://schemas.microsoft.com/office/drawing/2014/main" xmlns="" id="{6FF50738-2227-47D9-8AAF-C6D5464B2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DC4654F-921C-4652-BAEF-974467DE11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4E94FC-97BB-41B1-9FDB-EF8977F3B815}" type="slidenum">
              <a:rPr lang="en-US" smtClean="0"/>
              <a:t>‹#›</a:t>
            </a:fld>
            <a:endParaRPr lang="en-US" dirty="0"/>
          </a:p>
        </p:txBody>
      </p:sp>
    </p:spTree>
    <p:extLst>
      <p:ext uri="{BB962C8B-B14F-4D97-AF65-F5344CB8AC3E}">
        <p14:creationId xmlns:p14="http://schemas.microsoft.com/office/powerpoint/2010/main" val="2889227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B693F-9D0B-4463-AC23-DEAE4D5CFFB6}" type="datetimeFigureOut">
              <a:rPr lang="en-US" smtClean="0"/>
              <a:t>4/11/2019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4A1B-0C91-4489-B351-1870C6B365D2}" type="slidenum">
              <a:rPr lang="en-US" smtClean="0"/>
              <a:t>‹#›</a:t>
            </a:fld>
            <a:endParaRPr lang="en-US" dirty="0"/>
          </a:p>
        </p:txBody>
      </p:sp>
    </p:spTree>
    <p:extLst>
      <p:ext uri="{BB962C8B-B14F-4D97-AF65-F5344CB8AC3E}">
        <p14:creationId xmlns:p14="http://schemas.microsoft.com/office/powerpoint/2010/main" val="41671322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Soultion</a:t>
            </a:r>
            <a:r>
              <a:rPr lang="en-US" dirty="0"/>
              <a:t> reusability : </a:t>
            </a:r>
            <a:r>
              <a:rPr lang="en-IN" sz="1200" kern="1200" dirty="0">
                <a:solidFill>
                  <a:schemeClr val="tx1"/>
                </a:solidFill>
                <a:latin typeface="Arial" panose="020B0604020202020204" pitchFamily="34" charset="0"/>
                <a:ea typeface="Segoe UI" panose="020B0502040204020203" pitchFamily="34" charset="0"/>
                <a:cs typeface="Arial" panose="020B0604020202020204" pitchFamily="34" charset="0"/>
              </a:rPr>
              <a:t>Solution reusability for different form-factors, countries, time-periods, etc. by just changing the input parameters in MAF's solution </a:t>
            </a:r>
            <a:endParaRPr lang="en-US" sz="1200" kern="1200" dirty="0">
              <a:latin typeface="Arial" panose="020B0604020202020204" pitchFamily="34" charset="0"/>
              <a:cs typeface="Arial" panose="020B0604020202020204" pitchFamily="34" charset="0"/>
            </a:endParaRPr>
          </a:p>
          <a:p>
            <a:r>
              <a:rPr lang="en-IN" dirty="0"/>
              <a:t>http://kfknowledgebank.kaplan.co.uk/KFKB/Wiki%20Pages/Non-Financial%20Performance%20Indicators%20(NFPIs).aspx</a:t>
            </a:r>
          </a:p>
        </p:txBody>
      </p:sp>
      <p:sp>
        <p:nvSpPr>
          <p:cNvPr id="4" name="Slide Number Placeholder 3"/>
          <p:cNvSpPr>
            <a:spLocks noGrp="1"/>
          </p:cNvSpPr>
          <p:nvPr>
            <p:ph type="sldNum" sz="quarter" idx="5"/>
          </p:nvPr>
        </p:nvSpPr>
        <p:spPr/>
        <p:txBody>
          <a:bodyPr/>
          <a:lstStyle/>
          <a:p>
            <a:fld id="{C0F84A1B-0C91-4489-B351-1870C6B365D2}" type="slidenum">
              <a:rPr lang="en-US" smtClean="0"/>
              <a:t>3</a:t>
            </a:fld>
            <a:endParaRPr lang="en-US" dirty="0"/>
          </a:p>
        </p:txBody>
      </p:sp>
    </p:spTree>
    <p:extLst>
      <p:ext uri="{BB962C8B-B14F-4D97-AF65-F5344CB8AC3E}">
        <p14:creationId xmlns:p14="http://schemas.microsoft.com/office/powerpoint/2010/main" val="304418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https://alternativedata.org/alternative-data/</a:t>
            </a:r>
          </a:p>
          <a:p>
            <a:r>
              <a:rPr lang="en-IN" dirty="0"/>
              <a:t>https://scialert.net/fulltextmobile/?doi=rjbm.2014.89.103</a:t>
            </a:r>
          </a:p>
          <a:p>
            <a:r>
              <a:rPr lang="en-IN" dirty="0"/>
              <a:t>https://visionedgemarketing.com/non-financial-metrics/</a:t>
            </a:r>
          </a:p>
          <a:p>
            <a:r>
              <a:rPr lang="en-IN" dirty="0"/>
              <a:t>https://blog.ongig.com/employer-branding/the-top-5-sites-for-employer-reviews-ratings</a:t>
            </a:r>
          </a:p>
        </p:txBody>
      </p:sp>
      <p:sp>
        <p:nvSpPr>
          <p:cNvPr id="4" name="Slide Number Placeholder 3"/>
          <p:cNvSpPr>
            <a:spLocks noGrp="1"/>
          </p:cNvSpPr>
          <p:nvPr>
            <p:ph type="sldNum" sz="quarter" idx="5"/>
          </p:nvPr>
        </p:nvSpPr>
        <p:spPr/>
        <p:txBody>
          <a:bodyPr/>
          <a:lstStyle/>
          <a:p>
            <a:fld id="{C0F84A1B-0C91-4489-B351-1870C6B365D2}" type="slidenum">
              <a:rPr lang="en-US" smtClean="0"/>
              <a:t>4</a:t>
            </a:fld>
            <a:endParaRPr lang="en-US" dirty="0"/>
          </a:p>
        </p:txBody>
      </p:sp>
    </p:spTree>
    <p:extLst>
      <p:ext uri="{BB962C8B-B14F-4D97-AF65-F5344CB8AC3E}">
        <p14:creationId xmlns:p14="http://schemas.microsoft.com/office/powerpoint/2010/main" val="6874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84A1B-0C91-4489-B351-1870C6B365D2}" type="slidenum">
              <a:rPr lang="en-US" smtClean="0"/>
              <a:t>8</a:t>
            </a:fld>
            <a:endParaRPr lang="en-US" dirty="0"/>
          </a:p>
        </p:txBody>
      </p:sp>
    </p:spTree>
    <p:extLst>
      <p:ext uri="{BB962C8B-B14F-4D97-AF65-F5344CB8AC3E}">
        <p14:creationId xmlns:p14="http://schemas.microsoft.com/office/powerpoint/2010/main" val="156939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E217FDA-BBF5-4B7B-BC19-0B5E72DC32B1}" type="slidenum">
              <a:rPr lang="en-IN" smtClean="0"/>
              <a:t>9</a:t>
            </a:fld>
            <a:endParaRPr lang="en-IN"/>
          </a:p>
        </p:txBody>
      </p:sp>
    </p:spTree>
    <p:extLst>
      <p:ext uri="{BB962C8B-B14F-4D97-AF65-F5344CB8AC3E}">
        <p14:creationId xmlns:p14="http://schemas.microsoft.com/office/powerpoint/2010/main" val="165936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84A1B-0C91-4489-B351-1870C6B365D2}" type="slidenum">
              <a:rPr lang="en-US" smtClean="0"/>
              <a:t>10</a:t>
            </a:fld>
            <a:endParaRPr lang="en-US" dirty="0"/>
          </a:p>
        </p:txBody>
      </p:sp>
    </p:spTree>
    <p:extLst>
      <p:ext uri="{BB962C8B-B14F-4D97-AF65-F5344CB8AC3E}">
        <p14:creationId xmlns:p14="http://schemas.microsoft.com/office/powerpoint/2010/main" val="279571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CD94F-D0D2-4C1D-B4D2-9068A7E02187}" type="slidenum">
              <a:rPr lang="en-IN" smtClean="0"/>
              <a:t>11</a:t>
            </a:fld>
            <a:endParaRPr lang="en-IN"/>
          </a:p>
        </p:txBody>
      </p:sp>
    </p:spTree>
    <p:extLst>
      <p:ext uri="{BB962C8B-B14F-4D97-AF65-F5344CB8AC3E}">
        <p14:creationId xmlns:p14="http://schemas.microsoft.com/office/powerpoint/2010/main" val="123094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a:pPr/>
              <a:t>16</a:t>
            </a:fld>
            <a:endParaRPr lang="de-DE" dirty="0"/>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GB" sz="1300"/>
              <a:pPr algn="r" defTabSz="947738"/>
              <a:t>16</a:t>
            </a:fld>
            <a:endParaRPr lang="en-GB" sz="1300" dirty="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de-DE" noProof="1">
              <a:cs typeface="Arial" pitchFamily="34" charset="0"/>
            </a:endParaRPr>
          </a:p>
        </p:txBody>
      </p:sp>
    </p:spTree>
    <p:extLst>
      <p:ext uri="{BB962C8B-B14F-4D97-AF65-F5344CB8AC3E}">
        <p14:creationId xmlns:p14="http://schemas.microsoft.com/office/powerpoint/2010/main" val="355003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sz="1200" b="1" kern="1200" dirty="0">
                <a:solidFill>
                  <a:schemeClr val="tx1"/>
                </a:solidFill>
                <a:effectLst/>
                <a:latin typeface="+mn-lt"/>
                <a:ea typeface="+mn-ea"/>
                <a:cs typeface="+mn-cs"/>
              </a:rPr>
              <a:t>General tool for full life cycle:</a:t>
            </a:r>
            <a:endParaRPr lang="en-IN" sz="1200" kern="1200" dirty="0">
              <a:solidFill>
                <a:schemeClr val="tx1"/>
              </a:solidFill>
              <a:effectLst/>
              <a:latin typeface="+mn-lt"/>
              <a:ea typeface="+mn-ea"/>
              <a:cs typeface="+mn-cs"/>
            </a:endParaRPr>
          </a:p>
          <a:p>
            <a:pPr lvl="1"/>
            <a:r>
              <a:rPr lang="en-IN" sz="1200" kern="1200" dirty="0">
                <a:solidFill>
                  <a:schemeClr val="tx1"/>
                </a:solidFill>
                <a:effectLst/>
                <a:latin typeface="+mn-lt"/>
                <a:ea typeface="+mn-ea"/>
                <a:cs typeface="+mn-cs"/>
              </a:rPr>
              <a:t>Contract Creation– Drafting a contract from a template;</a:t>
            </a:r>
          </a:p>
          <a:p>
            <a:pPr lvl="1"/>
            <a:r>
              <a:rPr lang="en-IN" sz="1200" kern="1200" dirty="0">
                <a:solidFill>
                  <a:schemeClr val="tx1"/>
                </a:solidFill>
                <a:effectLst/>
                <a:latin typeface="+mn-lt"/>
                <a:ea typeface="+mn-ea"/>
                <a:cs typeface="+mn-cs"/>
              </a:rPr>
              <a:t>Contract Analysis– Analysing the contents of the contract to help you simplify it and understand the good, bad and ugly; Near-duplicate Identification/Grouping, Repeated Content Filtering</a:t>
            </a:r>
          </a:p>
          <a:p>
            <a:pPr lvl="1"/>
            <a:r>
              <a:rPr lang="en-IN" sz="1200" kern="1200" dirty="0">
                <a:solidFill>
                  <a:schemeClr val="tx1"/>
                </a:solidFill>
                <a:effectLst/>
                <a:latin typeface="+mn-lt"/>
                <a:ea typeface="+mn-ea"/>
                <a:cs typeface="+mn-cs"/>
              </a:rPr>
              <a:t>Contract Management– Understanding the business aspects of a legal document and putting it into action.</a:t>
            </a:r>
          </a:p>
          <a:p>
            <a:r>
              <a:rPr lang="en-IN" sz="1200" b="1"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lvl="0"/>
            <a:r>
              <a:rPr lang="en-IN" sz="1200" b="1" kern="1200" dirty="0">
                <a:solidFill>
                  <a:schemeClr val="tx1"/>
                </a:solidFill>
                <a:effectLst/>
                <a:latin typeface="+mn-lt"/>
                <a:ea typeface="+mn-ea"/>
                <a:cs typeface="+mn-cs"/>
              </a:rPr>
              <a:t>Financial Services :</a:t>
            </a:r>
            <a:endParaRPr lang="en-IN" sz="1200" kern="1200" dirty="0">
              <a:solidFill>
                <a:schemeClr val="tx1"/>
              </a:solidFill>
              <a:effectLst/>
              <a:latin typeface="+mn-lt"/>
              <a:ea typeface="+mn-ea"/>
              <a:cs typeface="+mn-cs"/>
            </a:endParaRPr>
          </a:p>
          <a:p>
            <a:pPr lvl="1"/>
            <a:r>
              <a:rPr lang="en-IN" sz="1200" b="1" kern="1200" dirty="0">
                <a:solidFill>
                  <a:schemeClr val="tx1"/>
                </a:solidFill>
                <a:effectLst/>
                <a:latin typeface="+mn-lt"/>
                <a:ea typeface="+mn-ea"/>
                <a:cs typeface="+mn-cs"/>
              </a:rPr>
              <a:t>Fraud Detection – Money Laundering, Health Care Fraud, Insurance Fraud, Loan Fraud :</a:t>
            </a:r>
            <a:r>
              <a:rPr lang="en-IN" sz="1200" kern="1200" dirty="0">
                <a:solidFill>
                  <a:schemeClr val="tx1"/>
                </a:solidFill>
                <a:effectLst/>
                <a:latin typeface="+mn-lt"/>
                <a:ea typeface="+mn-ea"/>
                <a:cs typeface="+mn-cs"/>
              </a:rPr>
              <a:t> understanding the red flags of fraud in the industry and then searching the data for those red flags. The red flags vary by industry and use case, and the unstructured content certainly varies, but the underlying concept is the same: Insight is using machine learning to find anomalies of interest.</a:t>
            </a:r>
          </a:p>
          <a:p>
            <a:pPr lvl="1"/>
            <a:r>
              <a:rPr lang="en-IN" sz="1200" b="1" kern="1200" dirty="0">
                <a:solidFill>
                  <a:schemeClr val="tx1"/>
                </a:solidFill>
                <a:effectLst/>
                <a:latin typeface="+mn-lt"/>
                <a:ea typeface="+mn-ea"/>
                <a:cs typeface="+mn-cs"/>
              </a:rPr>
              <a:t>Loan Application Processes – Mortgage, Education, Commercial and Industrial Loans :</a:t>
            </a:r>
            <a:r>
              <a:rPr lang="en-IN" sz="1200" kern="1200" dirty="0">
                <a:solidFill>
                  <a:schemeClr val="tx1"/>
                </a:solidFill>
                <a:effectLst/>
                <a:latin typeface="+mn-lt"/>
                <a:ea typeface="+mn-ea"/>
                <a:cs typeface="+mn-cs"/>
              </a:rPr>
              <a:t> Machine Learning can help lenders automate the process of validating borrower-provided documentation against third party sources.  This enables them to assess risk and improve loan-level decision making, by using machine learning algorithms to </a:t>
            </a:r>
            <a:r>
              <a:rPr lang="en-IN" sz="1200" kern="1200" dirty="0" err="1">
                <a:solidFill>
                  <a:schemeClr val="tx1"/>
                </a:solidFill>
                <a:effectLst/>
                <a:latin typeface="+mn-lt"/>
                <a:ea typeface="+mn-ea"/>
                <a:cs typeface="+mn-cs"/>
              </a:rPr>
              <a:t>analyze</a:t>
            </a:r>
            <a:r>
              <a:rPr lang="en-IN" sz="1200" kern="1200" dirty="0">
                <a:solidFill>
                  <a:schemeClr val="tx1"/>
                </a:solidFill>
                <a:effectLst/>
                <a:latin typeface="+mn-lt"/>
                <a:ea typeface="+mn-ea"/>
                <a:cs typeface="+mn-cs"/>
              </a:rPr>
              <a:t> the data for accuracy, consistency, and completeness.</a:t>
            </a:r>
          </a:p>
          <a:p>
            <a:r>
              <a:rPr lang="en-IN" sz="1200" kern="1200" dirty="0">
                <a:solidFill>
                  <a:schemeClr val="tx1"/>
                </a:solidFill>
                <a:effectLst/>
                <a:latin typeface="+mn-lt"/>
                <a:ea typeface="+mn-ea"/>
                <a:cs typeface="+mn-cs"/>
              </a:rPr>
              <a:t> </a:t>
            </a:r>
          </a:p>
          <a:p>
            <a:pPr lvl="0"/>
            <a:r>
              <a:rPr lang="en-IN" sz="1200" b="1" kern="1200" dirty="0">
                <a:solidFill>
                  <a:schemeClr val="tx1"/>
                </a:solidFill>
                <a:effectLst/>
                <a:latin typeface="+mn-lt"/>
                <a:ea typeface="+mn-ea"/>
                <a:cs typeface="+mn-cs"/>
              </a:rPr>
              <a:t>Human Resources – Workforce Planning, Candidate Profiling and Human Capital Management : </a:t>
            </a:r>
            <a:r>
              <a:rPr lang="en-IN" sz="1200" kern="1200" dirty="0">
                <a:solidFill>
                  <a:schemeClr val="tx1"/>
                </a:solidFill>
                <a:effectLst/>
                <a:latin typeface="+mn-lt"/>
                <a:ea typeface="+mn-ea"/>
                <a:cs typeface="+mn-cs"/>
              </a:rPr>
              <a:t>Every company has lot of HR files, to the tune of millions and millions of pages.  There is value in this data. ML models can crawl personnel files — which include recruiting documents such as applications and resumes, records related to job offers and promotions, compensation information, policy acknowledgments, disciplinary notices, and termination records – and use the data to make recommendations related to hiring (including background investigations), workforce optimization, and budgetary planning.  ML Models can help understand the trends related to attrition and help plan ahead.</a:t>
            </a:r>
          </a:p>
          <a:p>
            <a:r>
              <a:rPr lang="en-IN" sz="1200" kern="1200" dirty="0">
                <a:solidFill>
                  <a:schemeClr val="tx1"/>
                </a:solidFill>
                <a:effectLst/>
                <a:latin typeface="+mn-lt"/>
                <a:ea typeface="+mn-ea"/>
                <a:cs typeface="+mn-cs"/>
              </a:rPr>
              <a:t> </a:t>
            </a:r>
          </a:p>
          <a:p>
            <a:pPr lvl="0"/>
            <a:r>
              <a:rPr lang="en-IN" sz="1200" b="1" kern="1200" dirty="0">
                <a:solidFill>
                  <a:schemeClr val="tx1"/>
                </a:solidFill>
                <a:effectLst/>
                <a:latin typeface="+mn-lt"/>
                <a:ea typeface="+mn-ea"/>
                <a:cs typeface="+mn-cs"/>
              </a:rPr>
              <a:t>Government &amp; Law agencies Optimization – Departmental Workflow and Data Analysis :</a:t>
            </a:r>
            <a:r>
              <a:rPr lang="en-IN" sz="1200" kern="1200" dirty="0">
                <a:solidFill>
                  <a:schemeClr val="tx1"/>
                </a:solidFill>
                <a:effectLst/>
                <a:latin typeface="+mn-lt"/>
                <a:ea typeface="+mn-ea"/>
                <a:cs typeface="+mn-cs"/>
              </a:rPr>
              <a:t> different government agencies supporting its citizens, everything from police and fire rescue to health and human services to multiple court systems.  All of these departments collect and generate a massive amount of documentation.   Family services departments, for example, could leverage  to crawl their historical record of domestic violence cases to determine ways to optimize their </a:t>
            </a:r>
            <a:r>
              <a:rPr lang="en-IN" sz="1200" kern="1200" dirty="0" err="1">
                <a:solidFill>
                  <a:schemeClr val="tx1"/>
                </a:solidFill>
                <a:effectLst/>
                <a:latin typeface="+mn-lt"/>
                <a:ea typeface="+mn-ea"/>
                <a:cs typeface="+mn-cs"/>
              </a:rPr>
              <a:t>counseling</a:t>
            </a:r>
            <a:r>
              <a:rPr lang="en-IN" sz="1200" kern="1200" dirty="0">
                <a:solidFill>
                  <a:schemeClr val="tx1"/>
                </a:solidFill>
                <a:effectLst/>
                <a:latin typeface="+mn-lt"/>
                <a:ea typeface="+mn-ea"/>
                <a:cs typeface="+mn-cs"/>
              </a:rPr>
              <a:t> and support group services.  The police department could take it a step further and </a:t>
            </a:r>
            <a:r>
              <a:rPr lang="en-IN" sz="1200" kern="1200" dirty="0" err="1">
                <a:solidFill>
                  <a:schemeClr val="tx1"/>
                </a:solidFill>
                <a:effectLst/>
                <a:latin typeface="+mn-lt"/>
                <a:ea typeface="+mn-ea"/>
                <a:cs typeface="+mn-cs"/>
              </a:rPr>
              <a:t>analyze</a:t>
            </a:r>
            <a:r>
              <a:rPr lang="en-IN" sz="1200" kern="1200" dirty="0">
                <a:solidFill>
                  <a:schemeClr val="tx1"/>
                </a:solidFill>
                <a:effectLst/>
                <a:latin typeface="+mn-lt"/>
                <a:ea typeface="+mn-ea"/>
                <a:cs typeface="+mn-cs"/>
              </a:rPr>
              <a:t> unstructured text on every police report ever filed and correlate it with crime records to build a predictive model for optimizing their officer dispatch plans.</a:t>
            </a:r>
          </a:p>
          <a:p>
            <a:r>
              <a:rPr lang="en-IN" sz="1200" kern="1200" dirty="0">
                <a:solidFill>
                  <a:schemeClr val="tx1"/>
                </a:solidFill>
                <a:effectLst/>
                <a:latin typeface="+mn-lt"/>
                <a:ea typeface="+mn-ea"/>
                <a:cs typeface="+mn-cs"/>
              </a:rPr>
              <a:t> </a:t>
            </a:r>
          </a:p>
          <a:p>
            <a:pPr lvl="0"/>
            <a:r>
              <a:rPr lang="en-IN" sz="1200" b="1" kern="1200" dirty="0">
                <a:solidFill>
                  <a:schemeClr val="tx1"/>
                </a:solidFill>
                <a:effectLst/>
                <a:latin typeface="+mn-lt"/>
                <a:ea typeface="+mn-ea"/>
                <a:cs typeface="+mn-cs"/>
              </a:rPr>
              <a:t>Healthcare &amp; Life science – Real-time Alerting, Predictive Analytics, and Administrative Optimization : </a:t>
            </a:r>
            <a:r>
              <a:rPr lang="en-IN" sz="1200" kern="1200" dirty="0">
                <a:solidFill>
                  <a:schemeClr val="tx1"/>
                </a:solidFill>
                <a:effectLst/>
                <a:latin typeface="+mn-lt"/>
                <a:ea typeface="+mn-ea"/>
                <a:cs typeface="+mn-cs"/>
              </a:rPr>
              <a:t>As the behemoth healthcare industry continues its shift from a fee-for-service model to value-based-case, successful population health management is largely dependent on the data it generates.  Even with standardized data formats like HL7, vast amounts of unstructured text still lurk in the data.  From encounter notes to pathology reports and hospital discharge summaries, Insight can be used to put structure to the unstructured blocks of text that are found on these types of content.  With more structure comes slew of benefits: improved real-time alerting on individual patient’s health, predictive analytics related to cohort identification and treatment strategies, and optimization of the administrative functions of hospitals.</a:t>
            </a:r>
          </a:p>
          <a:p>
            <a:r>
              <a:rPr lang="en-IN" sz="1200" kern="1200" dirty="0">
                <a:solidFill>
                  <a:schemeClr val="tx1"/>
                </a:solidFill>
                <a:effectLst/>
                <a:latin typeface="+mn-lt"/>
                <a:ea typeface="+mn-ea"/>
                <a:cs typeface="+mn-cs"/>
              </a:rPr>
              <a:t> </a:t>
            </a:r>
          </a:p>
          <a:p>
            <a:pPr lvl="0"/>
            <a:r>
              <a:rPr lang="en-IN" sz="1200" kern="1200" dirty="0">
                <a:solidFill>
                  <a:schemeClr val="tx1"/>
                </a:solidFill>
                <a:effectLst/>
                <a:latin typeface="+mn-lt"/>
                <a:ea typeface="+mn-ea"/>
                <a:cs typeface="+mn-cs"/>
              </a:rPr>
              <a:t>Manufacturing, IT hardware &amp; Software : Procurement , Vendor Management , Digitization of all records in supply chain, Project Monitoring</a:t>
            </a:r>
          </a:p>
          <a:p>
            <a:r>
              <a:rPr lang="en-IN" sz="1200" kern="1200" dirty="0">
                <a:solidFill>
                  <a:schemeClr val="tx1"/>
                </a:solidFill>
                <a:effectLst/>
                <a:latin typeface="+mn-lt"/>
                <a:ea typeface="+mn-ea"/>
                <a:cs typeface="+mn-cs"/>
              </a:rPr>
              <a:t> </a:t>
            </a:r>
          </a:p>
          <a:p>
            <a:pPr lvl="0"/>
            <a:r>
              <a:rPr lang="en-IN" sz="1200" kern="1200" dirty="0">
                <a:solidFill>
                  <a:schemeClr val="tx1"/>
                </a:solidFill>
                <a:effectLst/>
                <a:latin typeface="+mn-lt"/>
                <a:ea typeface="+mn-ea"/>
                <a:cs typeface="+mn-cs"/>
              </a:rPr>
              <a:t>Legal: </a:t>
            </a:r>
          </a:p>
          <a:p>
            <a:pPr lvl="1"/>
            <a:r>
              <a:rPr lang="en-IN" sz="1200" kern="1200" dirty="0">
                <a:solidFill>
                  <a:schemeClr val="tx1"/>
                </a:solidFill>
                <a:effectLst/>
                <a:latin typeface="+mn-lt"/>
                <a:ea typeface="+mn-ea"/>
                <a:cs typeface="+mn-cs"/>
              </a:rPr>
              <a:t>Due diligence – Litigators perform due diligence with the help of AI tools to uncover background information. We’ve decided to include contract review, legal research and electronic discovery in this section.</a:t>
            </a:r>
          </a:p>
          <a:p>
            <a:pPr lvl="1"/>
            <a:r>
              <a:rPr lang="en-IN" sz="1200" kern="1200" dirty="0">
                <a:solidFill>
                  <a:schemeClr val="tx1"/>
                </a:solidFill>
                <a:effectLst/>
                <a:latin typeface="+mn-lt"/>
                <a:ea typeface="+mn-ea"/>
                <a:cs typeface="+mn-cs"/>
              </a:rPr>
              <a:t>Prediction technology – An AI software generates results that forecast litigation outcome.</a:t>
            </a:r>
          </a:p>
          <a:p>
            <a:pPr lvl="1"/>
            <a:r>
              <a:rPr lang="en-IN" sz="1200" kern="1200" dirty="0">
                <a:solidFill>
                  <a:schemeClr val="tx1"/>
                </a:solidFill>
                <a:effectLst/>
                <a:latin typeface="+mn-lt"/>
                <a:ea typeface="+mn-ea"/>
                <a:cs typeface="+mn-cs"/>
              </a:rPr>
              <a:t>Legal analytics – Lawyers can use data points from past case law, win/loss rates and a judge’s history to be used for trends and patterns.</a:t>
            </a:r>
          </a:p>
          <a:p>
            <a:pPr lvl="1"/>
            <a:r>
              <a:rPr lang="en-IN" sz="1200" kern="1200" dirty="0">
                <a:solidFill>
                  <a:schemeClr val="tx1"/>
                </a:solidFill>
                <a:effectLst/>
                <a:latin typeface="+mn-lt"/>
                <a:ea typeface="+mn-ea"/>
                <a:cs typeface="+mn-cs"/>
              </a:rPr>
              <a:t>Document automation – Law firms use software templates to create filled out documents based on data input.</a:t>
            </a:r>
          </a:p>
          <a:p>
            <a:pPr lvl="1"/>
            <a:r>
              <a:rPr lang="en-IN" sz="1200" kern="1200" dirty="0">
                <a:solidFill>
                  <a:schemeClr val="tx1"/>
                </a:solidFill>
                <a:effectLst/>
                <a:latin typeface="+mn-lt"/>
                <a:ea typeface="+mn-ea"/>
                <a:cs typeface="+mn-cs"/>
              </a:rPr>
              <a:t>Intellectual property – AI tools guide lawyers in </a:t>
            </a:r>
            <a:r>
              <a:rPr lang="en-IN" sz="1200" kern="1200" dirty="0" err="1">
                <a:solidFill>
                  <a:schemeClr val="tx1"/>
                </a:solidFill>
                <a:effectLst/>
                <a:latin typeface="+mn-lt"/>
                <a:ea typeface="+mn-ea"/>
                <a:cs typeface="+mn-cs"/>
              </a:rPr>
              <a:t>analyzing</a:t>
            </a:r>
            <a:r>
              <a:rPr lang="en-IN" sz="1200" kern="1200" dirty="0">
                <a:solidFill>
                  <a:schemeClr val="tx1"/>
                </a:solidFill>
                <a:effectLst/>
                <a:latin typeface="+mn-lt"/>
                <a:ea typeface="+mn-ea"/>
                <a:cs typeface="+mn-cs"/>
              </a:rPr>
              <a:t> large IP portfolios and drawing insights from the content.</a:t>
            </a:r>
          </a:p>
          <a:p>
            <a:pPr lvl="1"/>
            <a:r>
              <a:rPr lang="en-IN" sz="1200" kern="1200" dirty="0">
                <a:solidFill>
                  <a:schemeClr val="tx1"/>
                </a:solidFill>
                <a:effectLst/>
                <a:latin typeface="+mn-lt"/>
                <a:ea typeface="+mn-ea"/>
                <a:cs typeface="+mn-cs"/>
              </a:rPr>
              <a:t>Electronic billing – Lawyers’ billable hours are computed automatically.</a:t>
            </a:r>
          </a:p>
          <a:p>
            <a:r>
              <a:rPr lang="en-IN" sz="1200" kern="1200" dirty="0">
                <a:solidFill>
                  <a:schemeClr val="tx1"/>
                </a:solidFill>
                <a:effectLst/>
                <a:latin typeface="+mn-lt"/>
                <a:ea typeface="+mn-ea"/>
                <a:cs typeface="+mn-cs"/>
              </a:rPr>
              <a:t> </a:t>
            </a:r>
          </a:p>
          <a:p>
            <a:pPr lvl="0"/>
            <a:r>
              <a:rPr lang="en-IN" sz="1200" kern="1200" dirty="0">
                <a:solidFill>
                  <a:schemeClr val="tx1"/>
                </a:solidFill>
                <a:effectLst/>
                <a:latin typeface="+mn-lt"/>
                <a:ea typeface="+mn-ea"/>
                <a:cs typeface="+mn-cs"/>
              </a:rPr>
              <a:t>Media &amp; entertainment </a:t>
            </a:r>
          </a:p>
          <a:p>
            <a:pPr lvl="1"/>
            <a:r>
              <a:rPr lang="en-IN" sz="1200" kern="1200" dirty="0">
                <a:solidFill>
                  <a:schemeClr val="tx1"/>
                </a:solidFill>
                <a:effectLst/>
                <a:latin typeface="+mn-lt"/>
                <a:ea typeface="+mn-ea"/>
                <a:cs typeface="+mn-cs"/>
              </a:rPr>
              <a:t>read manuscripts/lyrics to find duplicates / recommendations etc</a:t>
            </a:r>
          </a:p>
          <a:p>
            <a:pPr lvl="1"/>
            <a:r>
              <a:rPr lang="en-IN" sz="1200" kern="1200" dirty="0">
                <a:solidFill>
                  <a:schemeClr val="tx1"/>
                </a:solidFill>
                <a:effectLst/>
                <a:latin typeface="+mn-lt"/>
                <a:ea typeface="+mn-ea"/>
                <a:cs typeface="+mn-cs"/>
              </a:rPr>
              <a:t>create summaries</a:t>
            </a:r>
          </a:p>
          <a:p>
            <a:pPr lvl="1"/>
            <a:r>
              <a:rPr lang="en-IN" sz="1200" kern="1200" dirty="0">
                <a:solidFill>
                  <a:schemeClr val="tx1"/>
                </a:solidFill>
                <a:effectLst/>
                <a:latin typeface="+mn-lt"/>
                <a:ea typeface="+mn-ea"/>
                <a:cs typeface="+mn-cs"/>
              </a:rPr>
              <a:t>Read music notes from images and save it </a:t>
            </a:r>
          </a:p>
          <a:p>
            <a:endParaRPr lang="en-IN" dirty="0"/>
          </a:p>
        </p:txBody>
      </p:sp>
      <p:sp>
        <p:nvSpPr>
          <p:cNvPr id="4" name="Slide Number Placeholder 3"/>
          <p:cNvSpPr>
            <a:spLocks noGrp="1"/>
          </p:cNvSpPr>
          <p:nvPr>
            <p:ph type="sldNum" sz="quarter" idx="10"/>
          </p:nvPr>
        </p:nvSpPr>
        <p:spPr/>
        <p:txBody>
          <a:bodyPr/>
          <a:lstStyle/>
          <a:p>
            <a:fld id="{C0F84A1B-0C91-4489-B351-1870C6B365D2}" type="slidenum">
              <a:rPr lang="en-US" smtClean="0"/>
              <a:t>18</a:t>
            </a:fld>
            <a:endParaRPr lang="en-US" dirty="0"/>
          </a:p>
        </p:txBody>
      </p:sp>
    </p:spTree>
    <p:extLst>
      <p:ext uri="{BB962C8B-B14F-4D97-AF65-F5344CB8AC3E}">
        <p14:creationId xmlns:p14="http://schemas.microsoft.com/office/powerpoint/2010/main" val="180420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84A1B-0C91-4489-B351-1870C6B365D2}" type="slidenum">
              <a:rPr lang="en-US" smtClean="0"/>
              <a:t>19</a:t>
            </a:fld>
            <a:endParaRPr lang="en-US" dirty="0"/>
          </a:p>
        </p:txBody>
      </p:sp>
    </p:spTree>
    <p:extLst>
      <p:ext uri="{BB962C8B-B14F-4D97-AF65-F5344CB8AC3E}">
        <p14:creationId xmlns:p14="http://schemas.microsoft.com/office/powerpoint/2010/main" val="3345013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acebook.com/LatentView/" TargetMode="External"/><Relationship Id="rId7" Type="http://schemas.openxmlformats.org/officeDocument/2006/relationships/hyperlink" Target="https://www.latentview.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www.latentview.com/blog/" TargetMode="External"/><Relationship Id="rId5" Type="http://schemas.openxmlformats.org/officeDocument/2006/relationships/hyperlink" Target="https://www.linkedin.com/company/latentview" TargetMode="External"/><Relationship Id="rId4" Type="http://schemas.openxmlformats.org/officeDocument/2006/relationships/hyperlink" Target="https://twitter.com/latentview?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6" name="Round Same Side Corner Rectangle 5"/>
          <p:cNvSpPr/>
          <p:nvPr userDrawn="1"/>
        </p:nvSpPr>
        <p:spPr>
          <a:xfrm>
            <a:off x="0" y="0"/>
            <a:ext cx="12192000" cy="4611584"/>
          </a:xfrm>
          <a:prstGeom prst="round2SameRect">
            <a:avLst>
              <a:gd name="adj1" fmla="val 0"/>
              <a:gd name="adj2" fmla="val 0"/>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p:cNvSpPr>
            <a:spLocks noGrp="1"/>
          </p:cNvSpPr>
          <p:nvPr>
            <p:ph type="title" hasCustomPrompt="1"/>
          </p:nvPr>
        </p:nvSpPr>
        <p:spPr>
          <a:xfrm>
            <a:off x="821343" y="960009"/>
            <a:ext cx="3879577" cy="618564"/>
          </a:xfrm>
        </p:spPr>
        <p:txBody>
          <a:bodyPr>
            <a:noAutofit/>
          </a:bodyPr>
          <a:lstStyle>
            <a:lvl1pPr algn="l">
              <a:defRPr sz="3200">
                <a:solidFill>
                  <a:schemeClr val="bg1"/>
                </a:solidFill>
              </a:defRPr>
            </a:lvl1pPr>
          </a:lstStyle>
          <a:p>
            <a:r>
              <a:rPr lang="en-US" dirty="0"/>
              <a:t>Cover page title</a:t>
            </a:r>
          </a:p>
        </p:txBody>
      </p:sp>
      <p:sp>
        <p:nvSpPr>
          <p:cNvPr id="2" name="Rectangle 1">
            <a:extLst>
              <a:ext uri="{FF2B5EF4-FFF2-40B4-BE49-F238E27FC236}">
                <a16:creationId xmlns:a16="http://schemas.microsoft.com/office/drawing/2014/main" xmlns="" id="{4BE69B08-3482-49FC-A617-0DB4DAC84B53}"/>
              </a:ext>
            </a:extLst>
          </p:cNvPr>
          <p:cNvSpPr/>
          <p:nvPr userDrawn="1"/>
        </p:nvSpPr>
        <p:spPr>
          <a:xfrm>
            <a:off x="0" y="4611584"/>
            <a:ext cx="12192000" cy="2246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09C81C4B-C5DA-4899-A75E-9654BAB68B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2499" y="4522684"/>
            <a:ext cx="3129501" cy="2212918"/>
          </a:xfrm>
          <a:prstGeom prst="rect">
            <a:avLst/>
          </a:prstGeom>
        </p:spPr>
      </p:pic>
      <p:sp>
        <p:nvSpPr>
          <p:cNvPr id="10" name="Content Placeholder 59">
            <a:extLst>
              <a:ext uri="{FF2B5EF4-FFF2-40B4-BE49-F238E27FC236}">
                <a16:creationId xmlns:a16="http://schemas.microsoft.com/office/drawing/2014/main" xmlns="" id="{5B0B0397-412B-4B04-A5E8-7B4CD5A1C0EE}"/>
              </a:ext>
            </a:extLst>
          </p:cNvPr>
          <p:cNvSpPr>
            <a:spLocks noGrp="1"/>
          </p:cNvSpPr>
          <p:nvPr>
            <p:ph sz="quarter" idx="12" hasCustomPrompt="1"/>
          </p:nvPr>
        </p:nvSpPr>
        <p:spPr>
          <a:xfrm>
            <a:off x="821343" y="2127612"/>
            <a:ext cx="4254313" cy="457200"/>
          </a:xfrm>
        </p:spPr>
        <p:txBody>
          <a:bodyPr anchor="ctr">
            <a:noAutofit/>
          </a:bodyPr>
          <a:lstStyle>
            <a:lvl1pPr marL="0" indent="0">
              <a:buNone/>
              <a:defRPr sz="2000">
                <a:solidFill>
                  <a:schemeClr val="bg1"/>
                </a:solidFill>
                <a:effectLst/>
              </a:defRPr>
            </a:lvl1pPr>
          </a:lstStyle>
          <a:p>
            <a:pPr lvl="0"/>
            <a:r>
              <a:rPr lang="en-US" dirty="0"/>
              <a:t>Presenter Name</a:t>
            </a:r>
          </a:p>
        </p:txBody>
      </p:sp>
      <p:sp>
        <p:nvSpPr>
          <p:cNvPr id="11" name="Content Placeholder 59">
            <a:extLst>
              <a:ext uri="{FF2B5EF4-FFF2-40B4-BE49-F238E27FC236}">
                <a16:creationId xmlns:a16="http://schemas.microsoft.com/office/drawing/2014/main" xmlns="" id="{359C7133-707C-454A-9CAC-5B147D950A90}"/>
              </a:ext>
            </a:extLst>
          </p:cNvPr>
          <p:cNvSpPr>
            <a:spLocks noGrp="1"/>
          </p:cNvSpPr>
          <p:nvPr>
            <p:ph sz="quarter" idx="11" hasCustomPrompt="1"/>
          </p:nvPr>
        </p:nvSpPr>
        <p:spPr>
          <a:xfrm>
            <a:off x="821343" y="2562351"/>
            <a:ext cx="2637248" cy="426958"/>
          </a:xfrm>
        </p:spPr>
        <p:txBody>
          <a:bodyPr anchor="ctr">
            <a:noAutofit/>
          </a:bodyPr>
          <a:lstStyle>
            <a:lvl1pPr marL="0" indent="0">
              <a:buNone/>
              <a:defRPr sz="1600">
                <a:solidFill>
                  <a:schemeClr val="bg1"/>
                </a:solidFill>
                <a:effectLst/>
              </a:defRPr>
            </a:lvl1pPr>
          </a:lstStyle>
          <a:p>
            <a:pPr lvl="0"/>
            <a:r>
              <a:rPr lang="en-US" dirty="0"/>
              <a:t>Designation</a:t>
            </a:r>
          </a:p>
        </p:txBody>
      </p:sp>
      <p:sp>
        <p:nvSpPr>
          <p:cNvPr id="8" name="Content Placeholder 59">
            <a:extLst>
              <a:ext uri="{FF2B5EF4-FFF2-40B4-BE49-F238E27FC236}">
                <a16:creationId xmlns:a16="http://schemas.microsoft.com/office/drawing/2014/main" xmlns="" id="{359C7133-707C-454A-9CAC-5B147D950A90}"/>
              </a:ext>
            </a:extLst>
          </p:cNvPr>
          <p:cNvSpPr>
            <a:spLocks noGrp="1"/>
          </p:cNvSpPr>
          <p:nvPr>
            <p:ph sz="quarter" idx="13" hasCustomPrompt="1"/>
          </p:nvPr>
        </p:nvSpPr>
        <p:spPr>
          <a:xfrm>
            <a:off x="821343" y="4095726"/>
            <a:ext cx="2637248" cy="426958"/>
          </a:xfrm>
        </p:spPr>
        <p:txBody>
          <a:bodyPr anchor="ctr">
            <a:noAutofit/>
          </a:bodyPr>
          <a:lstStyle>
            <a:lvl1pPr marL="0" indent="0">
              <a:buNone/>
              <a:defRPr sz="1600">
                <a:solidFill>
                  <a:schemeClr val="bg1"/>
                </a:solidFill>
                <a:effectLst/>
              </a:defRPr>
            </a:lvl1pPr>
          </a:lstStyle>
          <a:p>
            <a:pPr lvl="0"/>
            <a:r>
              <a:rPr lang="en-US" dirty="0"/>
              <a:t>Date</a:t>
            </a:r>
          </a:p>
        </p:txBody>
      </p:sp>
    </p:spTree>
    <p:extLst>
      <p:ext uri="{BB962C8B-B14F-4D97-AF65-F5344CB8AC3E}">
        <p14:creationId xmlns:p14="http://schemas.microsoft.com/office/powerpoint/2010/main" val="412485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4042" y="238543"/>
            <a:ext cx="11543103" cy="616455"/>
          </a:xfrm>
        </p:spPr>
        <p:txBody>
          <a:bodyPr anchor="ctr" anchorCtr="0">
            <a:noAutofit/>
          </a:bodyPr>
          <a:lstStyle>
            <a:lvl1pPr>
              <a:lnSpc>
                <a:spcPct val="100000"/>
              </a:lnSpc>
              <a:defRPr/>
            </a:lvl1pPr>
          </a:lstStyle>
          <a:p>
            <a:endParaRPr lang="de-DE" dirty="0"/>
          </a:p>
        </p:txBody>
      </p:sp>
      <p:sp>
        <p:nvSpPr>
          <p:cNvPr id="9" name="Textplatzhalter 7"/>
          <p:cNvSpPr>
            <a:spLocks noGrp="1"/>
          </p:cNvSpPr>
          <p:nvPr>
            <p:ph type="body" sz="quarter" idx="13"/>
          </p:nvPr>
        </p:nvSpPr>
        <p:spPr>
          <a:xfrm>
            <a:off x="324041" y="854994"/>
            <a:ext cx="11543103" cy="336244"/>
          </a:xfrm>
        </p:spPr>
        <p:txBody>
          <a:bodyPr lIns="0" tIns="0" rIns="0" bIns="0" anchor="t" anchorCtr="0">
            <a:noAutofit/>
          </a:bodyPr>
          <a:lstStyle>
            <a:lvl1pPr marL="0" indent="0">
              <a:buNone/>
              <a:defRPr sz="2000"/>
            </a:lvl1pPr>
          </a:lstStyle>
          <a:p>
            <a:pPr lvl="0"/>
            <a:r>
              <a:rPr lang="en-US" dirty="0"/>
              <a:t>Click to edit Master text styles</a:t>
            </a:r>
          </a:p>
        </p:txBody>
      </p:sp>
      <p:sp>
        <p:nvSpPr>
          <p:cNvPr id="11" name="Datumsplatzhalter 10"/>
          <p:cNvSpPr>
            <a:spLocks noGrp="1"/>
          </p:cNvSpPr>
          <p:nvPr>
            <p:ph type="dt" sz="half" idx="14"/>
          </p:nvPr>
        </p:nvSpPr>
        <p:spPr/>
        <p:txBody>
          <a:bodyPr/>
          <a:lstStyle/>
          <a:p>
            <a:fld id="{E373F149-83C4-4179-9681-702531CCFDAC}" type="datetimeFigureOut">
              <a:rPr lang="de-DE" smtClean="0"/>
              <a:pPr/>
              <a:t>11.04.2019</a:t>
            </a:fld>
            <a:endParaRPr lang="de-DE" dirty="0"/>
          </a:p>
        </p:txBody>
      </p:sp>
      <p:sp>
        <p:nvSpPr>
          <p:cNvPr id="12" name="Fußzeilenplatzhalter 11"/>
          <p:cNvSpPr>
            <a:spLocks noGrp="1"/>
          </p:cNvSpPr>
          <p:nvPr>
            <p:ph type="ftr" sz="quarter" idx="15"/>
          </p:nvPr>
        </p:nvSpPr>
        <p:spPr/>
        <p:txBody>
          <a:bodyPr/>
          <a:lstStyle/>
          <a:p>
            <a:endParaRPr lang="de-DE" dirty="0"/>
          </a:p>
        </p:txBody>
      </p:sp>
      <p:sp>
        <p:nvSpPr>
          <p:cNvPr id="13" name="Foliennummernplatzhalter 12"/>
          <p:cNvSpPr>
            <a:spLocks noGrp="1"/>
          </p:cNvSpPr>
          <p:nvPr>
            <p:ph type="sldNum" sz="quarter" idx="16"/>
          </p:nvPr>
        </p:nvSpPr>
        <p:spPr/>
        <p:txBody>
          <a:bodyPr/>
          <a:lstStyle/>
          <a:p>
            <a:fld id="{9DC1E638-3F78-4E0D-883A-B278700C48C0}" type="slidenum">
              <a:rPr lang="de-DE" smtClean="0"/>
              <a:pPr/>
              <a:t>‹#›</a:t>
            </a:fld>
            <a:endParaRPr lang="de-DE" dirty="0"/>
          </a:p>
        </p:txBody>
      </p:sp>
    </p:spTree>
    <p:extLst>
      <p:ext uri="{BB962C8B-B14F-4D97-AF65-F5344CB8AC3E}">
        <p14:creationId xmlns:p14="http://schemas.microsoft.com/office/powerpoint/2010/main" val="35594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A4344E-8840-41DC-8090-C221A510C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B17655-7070-40F5-8DCF-A8D75231DAEC}"/>
              </a:ext>
            </a:extLst>
          </p:cNvPr>
          <p:cNvSpPr>
            <a:spLocks noGrp="1"/>
          </p:cNvSpPr>
          <p:nvPr>
            <p:ph idx="1"/>
          </p:nvPr>
        </p:nvSpPr>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xmlns=""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3615702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7DE74A2D-83BB-441E-9221-A853A7C34EAB}"/>
              </a:ext>
            </a:extLst>
          </p:cNvPr>
          <p:cNvSpPr txBox="1">
            <a:spLocks/>
          </p:cNvSpPr>
          <p:nvPr userDrawn="1"/>
        </p:nvSpPr>
        <p:spPr>
          <a:xfrm>
            <a:off x="72564" y="6527800"/>
            <a:ext cx="274864"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
        <p:nvSpPr>
          <p:cNvPr id="5" name="Title 26">
            <a:extLst>
              <a:ext uri="{FF2B5EF4-FFF2-40B4-BE49-F238E27FC236}">
                <a16:creationId xmlns:a16="http://schemas.microsoft.com/office/drawing/2014/main" xmlns="" id="{9E7EBA95-D0B0-4EA6-8151-B221D8152ECB}"/>
              </a:ext>
            </a:extLst>
          </p:cNvPr>
          <p:cNvSpPr>
            <a:spLocks noGrp="1"/>
          </p:cNvSpPr>
          <p:nvPr>
            <p:ph type="title"/>
          </p:nvPr>
        </p:nvSpPr>
        <p:spPr>
          <a:xfrm>
            <a:off x="599655" y="58925"/>
            <a:ext cx="10940304" cy="408349"/>
          </a:xfrm>
        </p:spPr>
        <p:txBody>
          <a:bodyPr/>
          <a:lstStyle/>
          <a:p>
            <a:r>
              <a:rPr lang="en-US" dirty="0"/>
              <a:t>Brand Colors</a:t>
            </a:r>
          </a:p>
        </p:txBody>
      </p:sp>
      <p:sp>
        <p:nvSpPr>
          <p:cNvPr id="6" name="Title 4">
            <a:extLst>
              <a:ext uri="{FF2B5EF4-FFF2-40B4-BE49-F238E27FC236}">
                <a16:creationId xmlns:a16="http://schemas.microsoft.com/office/drawing/2014/main" xmlns="" id="{8C19F0BD-CBF1-4551-925C-A110073FD9E5}"/>
              </a:ext>
            </a:extLst>
          </p:cNvPr>
          <p:cNvSpPr txBox="1">
            <a:spLocks/>
          </p:cNvSpPr>
          <p:nvPr userDrawn="1"/>
        </p:nvSpPr>
        <p:spPr>
          <a:xfrm>
            <a:off x="264159" y="1300766"/>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Primary colors</a:t>
            </a:r>
          </a:p>
        </p:txBody>
      </p:sp>
      <p:sp>
        <p:nvSpPr>
          <p:cNvPr id="22" name="Title 4">
            <a:extLst>
              <a:ext uri="{FF2B5EF4-FFF2-40B4-BE49-F238E27FC236}">
                <a16:creationId xmlns:a16="http://schemas.microsoft.com/office/drawing/2014/main" xmlns="" id="{3A39E8C3-E1BC-4BC7-9F05-F0E50DB6BBFD}"/>
              </a:ext>
            </a:extLst>
          </p:cNvPr>
          <p:cNvSpPr txBox="1">
            <a:spLocks/>
          </p:cNvSpPr>
          <p:nvPr userDrawn="1"/>
        </p:nvSpPr>
        <p:spPr>
          <a:xfrm>
            <a:off x="264159" y="3688063"/>
            <a:ext cx="1709495" cy="72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18355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Secondary colors</a:t>
            </a:r>
          </a:p>
        </p:txBody>
      </p:sp>
      <p:sp>
        <p:nvSpPr>
          <p:cNvPr id="8" name="Rectangle 7">
            <a:extLst>
              <a:ext uri="{FF2B5EF4-FFF2-40B4-BE49-F238E27FC236}">
                <a16:creationId xmlns:a16="http://schemas.microsoft.com/office/drawing/2014/main" xmlns="" id="{EE973D23-688C-4E1E-8684-22CAFB14E27F}"/>
              </a:ext>
            </a:extLst>
          </p:cNvPr>
          <p:cNvSpPr/>
          <p:nvPr userDrawn="1"/>
        </p:nvSpPr>
        <p:spPr>
          <a:xfrm>
            <a:off x="9826832" y="3688063"/>
            <a:ext cx="2136568" cy="593112"/>
          </a:xfrm>
          <a:prstGeom prst="rect">
            <a:avLst/>
          </a:prstGeom>
          <a:solidFill>
            <a:schemeClr val="accent6"/>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100, 90, 41, 43</a:t>
            </a:r>
            <a:r>
              <a:rPr kumimoji="0" lang="en-US" sz="1600" b="1" i="0" u="none" strike="noStrike" kern="0" cap="none" spc="0" normalizeH="0" baseline="0" noProof="0" dirty="0">
                <a:ln>
                  <a:noFill/>
                </a:ln>
                <a:solidFill>
                  <a:prstClr val="white"/>
                </a:solidFill>
                <a:effectLst/>
                <a:uLnTx/>
                <a:uFillTx/>
                <a:latin typeface="+mn-lt"/>
                <a:ea typeface="+mn-ea"/>
                <a:cs typeface="+mn-cs"/>
              </a:rPr>
              <a:t/>
            </a:r>
            <a:br>
              <a:rPr kumimoji="0" lang="en-US" sz="1600" b="1"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20, 35, 72</a:t>
            </a:r>
          </a:p>
        </p:txBody>
      </p:sp>
      <p:sp>
        <p:nvSpPr>
          <p:cNvPr id="9" name="Rectangle 8">
            <a:extLst>
              <a:ext uri="{FF2B5EF4-FFF2-40B4-BE49-F238E27FC236}">
                <a16:creationId xmlns:a16="http://schemas.microsoft.com/office/drawing/2014/main" xmlns="" id="{999FB243-5890-4642-A892-C7486A1F57B2}"/>
              </a:ext>
            </a:extLst>
          </p:cNvPr>
          <p:cNvSpPr/>
          <p:nvPr userDrawn="1"/>
        </p:nvSpPr>
        <p:spPr>
          <a:xfrm>
            <a:off x="4784050" y="3688063"/>
            <a:ext cx="2136568" cy="593112"/>
          </a:xfrm>
          <a:prstGeom prst="rect">
            <a:avLst/>
          </a:prstGeom>
          <a:solidFill>
            <a:srgbClr val="18A3AC"/>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77, 15, 33, 0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25, 164, 173</a:t>
            </a:r>
          </a:p>
        </p:txBody>
      </p:sp>
      <p:sp>
        <p:nvSpPr>
          <p:cNvPr id="10" name="Rectangle 9">
            <a:extLst>
              <a:ext uri="{FF2B5EF4-FFF2-40B4-BE49-F238E27FC236}">
                <a16:creationId xmlns:a16="http://schemas.microsoft.com/office/drawing/2014/main" xmlns="" id="{B42DC063-D1F5-4C30-AAE8-AD2967B11447}"/>
              </a:ext>
            </a:extLst>
          </p:cNvPr>
          <p:cNvSpPr/>
          <p:nvPr userDrawn="1"/>
        </p:nvSpPr>
        <p:spPr>
          <a:xfrm>
            <a:off x="4784050" y="1318936"/>
            <a:ext cx="2136568" cy="593112"/>
          </a:xfrm>
          <a:prstGeom prst="rect">
            <a:avLst/>
          </a:prstGeom>
          <a:solidFill>
            <a:schemeClr val="accent2"/>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n-lt"/>
                <a:ea typeface="+mn-ea"/>
                <a:cs typeface="+mn-cs"/>
              </a:rPr>
              <a:t>CMYK : </a:t>
            </a:r>
            <a:r>
              <a:rPr kumimoji="0" lang="en-US" sz="1600" b="0" i="0" u="none" strike="noStrike" kern="0" cap="none" spc="0" normalizeH="0" baseline="0" noProof="0" dirty="0">
                <a:ln>
                  <a:noFill/>
                </a:ln>
                <a:solidFill>
                  <a:schemeClr val="bg1"/>
                </a:solidFill>
                <a:effectLst/>
                <a:uLnTx/>
                <a:uFillTx/>
                <a:latin typeface="+mn-lt"/>
                <a:ea typeface="+mn-ea"/>
                <a:cs typeface="+mn-cs"/>
              </a:rPr>
              <a:t>51, 43, 43, 8</a:t>
            </a:r>
            <a:br>
              <a:rPr kumimoji="0" lang="en-US" sz="1600" b="0" i="0" u="none" strike="noStrike" kern="0" cap="none" spc="0" normalizeH="0" baseline="0" noProof="0" dirty="0">
                <a:ln>
                  <a:noFill/>
                </a:ln>
                <a:solidFill>
                  <a:schemeClr val="bg1"/>
                </a:solidFill>
                <a:effectLst/>
                <a:uLnTx/>
                <a:uFillTx/>
                <a:latin typeface="+mn-lt"/>
                <a:ea typeface="+mn-ea"/>
                <a:cs typeface="+mn-cs"/>
              </a:rPr>
            </a:br>
            <a:r>
              <a:rPr kumimoji="0" lang="en-US" sz="1600" b="1" i="0" u="none" strike="noStrike" kern="0" cap="none" spc="0" normalizeH="0" baseline="0" noProof="0" dirty="0">
                <a:ln>
                  <a:noFill/>
                </a:ln>
                <a:solidFill>
                  <a:schemeClr val="bg1"/>
                </a:solidFill>
                <a:effectLst/>
                <a:uLnTx/>
                <a:uFillTx/>
                <a:latin typeface="+mn-lt"/>
                <a:ea typeface="+mn-ea"/>
                <a:cs typeface="+mn-cs"/>
              </a:rPr>
              <a:t>RGB: </a:t>
            </a:r>
            <a:r>
              <a:rPr kumimoji="0" lang="en-US" sz="1600" b="0" i="0" u="none" strike="noStrike" kern="0" cap="none" spc="0" normalizeH="0" baseline="0" noProof="0" dirty="0">
                <a:ln>
                  <a:noFill/>
                </a:ln>
                <a:solidFill>
                  <a:schemeClr val="bg1"/>
                </a:solidFill>
                <a:effectLst/>
                <a:uLnTx/>
                <a:uFillTx/>
                <a:latin typeface="+mn-lt"/>
                <a:ea typeface="+mn-ea"/>
                <a:cs typeface="+mn-cs"/>
              </a:rPr>
              <a:t>128, 128, 128</a:t>
            </a:r>
          </a:p>
        </p:txBody>
      </p:sp>
      <p:sp>
        <p:nvSpPr>
          <p:cNvPr id="11" name="Rectangle 10">
            <a:extLst>
              <a:ext uri="{FF2B5EF4-FFF2-40B4-BE49-F238E27FC236}">
                <a16:creationId xmlns:a16="http://schemas.microsoft.com/office/drawing/2014/main" xmlns="" id="{4DD9C469-1688-449B-BB2D-D3A713ED39EC}"/>
              </a:ext>
            </a:extLst>
          </p:cNvPr>
          <p:cNvSpPr/>
          <p:nvPr userDrawn="1"/>
        </p:nvSpPr>
        <p:spPr>
          <a:xfrm>
            <a:off x="9826832" y="4389071"/>
            <a:ext cx="2136568" cy="593112"/>
          </a:xfrm>
          <a:prstGeom prst="rect">
            <a:avLst/>
          </a:prstGeom>
          <a:solidFill>
            <a:srgbClr val="052049">
              <a:lumMod val="25000"/>
              <a:lumOff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36, 17, 0, 0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154, 191, 248</a:t>
            </a:r>
          </a:p>
        </p:txBody>
      </p:sp>
      <p:sp>
        <p:nvSpPr>
          <p:cNvPr id="12" name="Rectangle 11">
            <a:extLst>
              <a:ext uri="{FF2B5EF4-FFF2-40B4-BE49-F238E27FC236}">
                <a16:creationId xmlns:a16="http://schemas.microsoft.com/office/drawing/2014/main" xmlns="" id="{86B62ACF-08A4-4D19-B150-0AABA3AD131A}"/>
              </a:ext>
            </a:extLst>
          </p:cNvPr>
          <p:cNvSpPr/>
          <p:nvPr userDrawn="1"/>
        </p:nvSpPr>
        <p:spPr>
          <a:xfrm>
            <a:off x="2274510" y="4389071"/>
            <a:ext cx="2136568" cy="59311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26, 11, 4, 0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184, 206, 228</a:t>
            </a:r>
          </a:p>
        </p:txBody>
      </p:sp>
      <p:sp>
        <p:nvSpPr>
          <p:cNvPr id="13" name="Rectangle 12">
            <a:extLst>
              <a:ext uri="{FF2B5EF4-FFF2-40B4-BE49-F238E27FC236}">
                <a16:creationId xmlns:a16="http://schemas.microsoft.com/office/drawing/2014/main" xmlns="" id="{A8B048A2-16C7-44F6-A62D-2782C6F8C4EE}"/>
              </a:ext>
            </a:extLst>
          </p:cNvPr>
          <p:cNvSpPr/>
          <p:nvPr userDrawn="1"/>
        </p:nvSpPr>
        <p:spPr>
          <a:xfrm>
            <a:off x="4784050" y="4389071"/>
            <a:ext cx="2136568" cy="593112"/>
          </a:xfrm>
          <a:prstGeom prst="rect">
            <a:avLst/>
          </a:prstGeom>
          <a:solidFill>
            <a:srgbClr val="18A3AC">
              <a:lumMod val="40000"/>
              <a:lumOff val="6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36, 0, 10, 0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145, 234, 240</a:t>
            </a:r>
          </a:p>
        </p:txBody>
      </p:sp>
      <p:sp>
        <p:nvSpPr>
          <p:cNvPr id="14" name="Rectangle 13">
            <a:extLst>
              <a:ext uri="{FF2B5EF4-FFF2-40B4-BE49-F238E27FC236}">
                <a16:creationId xmlns:a16="http://schemas.microsoft.com/office/drawing/2014/main" xmlns="" id="{45DCFF48-7B26-44FA-9E19-59FE00E0EDF3}"/>
              </a:ext>
            </a:extLst>
          </p:cNvPr>
          <p:cNvSpPr/>
          <p:nvPr userDrawn="1"/>
        </p:nvSpPr>
        <p:spPr>
          <a:xfrm>
            <a:off x="4784050" y="2006089"/>
            <a:ext cx="2136568" cy="593112"/>
          </a:xfrm>
          <a:prstGeom prst="rect">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25,	20, 20,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191, 191, 191</a:t>
            </a:r>
          </a:p>
        </p:txBody>
      </p:sp>
      <p:sp>
        <p:nvSpPr>
          <p:cNvPr id="15" name="Rectangle 14">
            <a:extLst>
              <a:ext uri="{FF2B5EF4-FFF2-40B4-BE49-F238E27FC236}">
                <a16:creationId xmlns:a16="http://schemas.microsoft.com/office/drawing/2014/main" xmlns="" id="{84FD6AEF-3BC9-4B69-94AD-5748F17BD6BC}"/>
              </a:ext>
            </a:extLst>
          </p:cNvPr>
          <p:cNvSpPr/>
          <p:nvPr userDrawn="1"/>
        </p:nvSpPr>
        <p:spPr>
          <a:xfrm>
            <a:off x="9826832" y="5090079"/>
            <a:ext cx="2136568" cy="593112"/>
          </a:xfrm>
          <a:prstGeom prst="rect">
            <a:avLst/>
          </a:prstGeom>
          <a:solidFill>
            <a:srgbClr val="052049">
              <a:lumMod val="10000"/>
              <a:lumOff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215, 230, 252</a:t>
            </a:r>
          </a:p>
        </p:txBody>
      </p:sp>
      <p:sp>
        <p:nvSpPr>
          <p:cNvPr id="16" name="Rectangle 15">
            <a:extLst>
              <a:ext uri="{FF2B5EF4-FFF2-40B4-BE49-F238E27FC236}">
                <a16:creationId xmlns:a16="http://schemas.microsoft.com/office/drawing/2014/main" xmlns="" id="{EA204FA4-B6FE-46CC-8B10-5C70EA312BF4}"/>
              </a:ext>
            </a:extLst>
          </p:cNvPr>
          <p:cNvSpPr/>
          <p:nvPr userDrawn="1"/>
        </p:nvSpPr>
        <p:spPr>
          <a:xfrm>
            <a:off x="2274510" y="5090079"/>
            <a:ext cx="2136568" cy="593112"/>
          </a:xfrm>
          <a:prstGeom prst="rect">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13, 5, 1, 0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219, 230, 242</a:t>
            </a:r>
          </a:p>
        </p:txBody>
      </p:sp>
      <p:sp>
        <p:nvSpPr>
          <p:cNvPr id="17" name="Rectangle 16">
            <a:extLst>
              <a:ext uri="{FF2B5EF4-FFF2-40B4-BE49-F238E27FC236}">
                <a16:creationId xmlns:a16="http://schemas.microsoft.com/office/drawing/2014/main" xmlns="" id="{1B6B26E6-9CF4-42A9-9E28-714E99452A1D}"/>
              </a:ext>
            </a:extLst>
          </p:cNvPr>
          <p:cNvSpPr/>
          <p:nvPr userDrawn="1"/>
        </p:nvSpPr>
        <p:spPr>
          <a:xfrm>
            <a:off x="4784050" y="5090079"/>
            <a:ext cx="2136568" cy="593112"/>
          </a:xfrm>
          <a:prstGeom prst="rect">
            <a:avLst/>
          </a:prstGeom>
          <a:solidFill>
            <a:srgbClr val="18A3AC">
              <a:lumMod val="20000"/>
              <a:lumOff val="8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19, 0, 5, 0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200, 244, 247</a:t>
            </a:r>
          </a:p>
        </p:txBody>
      </p:sp>
      <p:sp>
        <p:nvSpPr>
          <p:cNvPr id="18" name="Rectangle 17">
            <a:extLst>
              <a:ext uri="{FF2B5EF4-FFF2-40B4-BE49-F238E27FC236}">
                <a16:creationId xmlns:a16="http://schemas.microsoft.com/office/drawing/2014/main" xmlns="" id="{68AA6DB8-1711-4140-A1F4-2FDA5D684765}"/>
              </a:ext>
            </a:extLst>
          </p:cNvPr>
          <p:cNvSpPr/>
          <p:nvPr userDrawn="1"/>
        </p:nvSpPr>
        <p:spPr>
          <a:xfrm>
            <a:off x="4784050" y="2707097"/>
            <a:ext cx="2136568" cy="593112"/>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14, 11, 11, 0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217, 217, 217</a:t>
            </a:r>
          </a:p>
        </p:txBody>
      </p:sp>
      <p:sp>
        <p:nvSpPr>
          <p:cNvPr id="19" name="Rectangle 18">
            <a:extLst>
              <a:ext uri="{FF2B5EF4-FFF2-40B4-BE49-F238E27FC236}">
                <a16:creationId xmlns:a16="http://schemas.microsoft.com/office/drawing/2014/main" xmlns="" id="{6A86F7E7-4D4C-43C6-A693-BE52619C8C20}"/>
              </a:ext>
            </a:extLst>
          </p:cNvPr>
          <p:cNvSpPr/>
          <p:nvPr userDrawn="1"/>
        </p:nvSpPr>
        <p:spPr>
          <a:xfrm>
            <a:off x="7293592" y="3688063"/>
            <a:ext cx="2160270" cy="593112"/>
          </a:xfrm>
          <a:prstGeom prst="rect">
            <a:avLst/>
          </a:prstGeom>
          <a:solidFill>
            <a:srgbClr val="779BCA"/>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55, 31, 3, 0</a:t>
            </a:r>
            <a:br>
              <a:rPr kumimoji="0" lang="en-US" sz="1600" b="0" i="0" u="none" strike="noStrike" kern="0" cap="none" spc="0" normalizeH="0" baseline="0" noProof="0" dirty="0">
                <a:ln>
                  <a:noFill/>
                </a:ln>
                <a:solidFill>
                  <a:prstClr val="white"/>
                </a:solidFill>
                <a:effectLst/>
                <a:uLnTx/>
                <a:uFillTx/>
                <a:latin typeface="+mn-lt"/>
                <a:ea typeface="+mn-ea"/>
                <a:cs typeface="+mn-cs"/>
              </a:rPr>
            </a:b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199, 155, 202</a:t>
            </a:r>
          </a:p>
        </p:txBody>
      </p:sp>
      <p:sp>
        <p:nvSpPr>
          <p:cNvPr id="20" name="Rectangle 19">
            <a:extLst>
              <a:ext uri="{FF2B5EF4-FFF2-40B4-BE49-F238E27FC236}">
                <a16:creationId xmlns:a16="http://schemas.microsoft.com/office/drawing/2014/main" xmlns="" id="{4F10F334-6E7F-4900-BCD0-2E1DA2FB5D1E}"/>
              </a:ext>
            </a:extLst>
          </p:cNvPr>
          <p:cNvSpPr/>
          <p:nvPr userDrawn="1"/>
        </p:nvSpPr>
        <p:spPr>
          <a:xfrm>
            <a:off x="7293592" y="4373863"/>
            <a:ext cx="2160270" cy="593112"/>
          </a:xfrm>
          <a:prstGeom prst="rect">
            <a:avLst/>
          </a:prstGeom>
          <a:solidFill>
            <a:srgbClr val="A0B6D9"/>
          </a:solidFill>
          <a:ln w="12700" cap="flat" cmpd="sng" algn="ctr">
            <a:solidFill>
              <a:srgbClr val="A0B6D9"/>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36, 21, 3, 0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160, 182, 217</a:t>
            </a:r>
          </a:p>
        </p:txBody>
      </p:sp>
      <p:sp>
        <p:nvSpPr>
          <p:cNvPr id="21" name="Rectangle 20">
            <a:extLst>
              <a:ext uri="{FF2B5EF4-FFF2-40B4-BE49-F238E27FC236}">
                <a16:creationId xmlns:a16="http://schemas.microsoft.com/office/drawing/2014/main" xmlns="" id="{9F37BB4B-EA83-4602-B031-1EE80792E11B}"/>
              </a:ext>
            </a:extLst>
          </p:cNvPr>
          <p:cNvSpPr/>
          <p:nvPr userDrawn="1"/>
        </p:nvSpPr>
        <p:spPr>
          <a:xfrm>
            <a:off x="7293590" y="5090079"/>
            <a:ext cx="2160270" cy="593112"/>
          </a:xfrm>
          <a:prstGeom prst="rect">
            <a:avLst/>
          </a:prstGeom>
          <a:solidFill>
            <a:srgbClr val="C5D4EC"/>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20, 11, 0.4, 0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197, 212, 236</a:t>
            </a:r>
          </a:p>
        </p:txBody>
      </p:sp>
      <p:sp>
        <p:nvSpPr>
          <p:cNvPr id="23" name="Rectangle 22">
            <a:extLst>
              <a:ext uri="{FF2B5EF4-FFF2-40B4-BE49-F238E27FC236}">
                <a16:creationId xmlns:a16="http://schemas.microsoft.com/office/drawing/2014/main" xmlns="" id="{EAD2806B-9005-4D6C-9F8D-64CAB5AA3399}"/>
              </a:ext>
            </a:extLst>
          </p:cNvPr>
          <p:cNvSpPr/>
          <p:nvPr userDrawn="1"/>
        </p:nvSpPr>
        <p:spPr>
          <a:xfrm>
            <a:off x="2274510" y="1300766"/>
            <a:ext cx="2136568" cy="593112"/>
          </a:xfrm>
          <a:prstGeom prst="rect">
            <a:avLst/>
          </a:prstGeom>
          <a:solidFill>
            <a:srgbClr val="1957A3"/>
          </a:solidFill>
          <a:ln w="12700" cap="flat" cmpd="sng" algn="ctr">
            <a:solidFill>
              <a:srgbClr val="16509D"/>
            </a:solid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94, 72, 2, 0</a:t>
            </a:r>
            <a:b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27, 89, 164</a:t>
            </a:r>
          </a:p>
        </p:txBody>
      </p:sp>
      <p:sp>
        <p:nvSpPr>
          <p:cNvPr id="24" name="Rectangle 23">
            <a:extLst>
              <a:ext uri="{FF2B5EF4-FFF2-40B4-BE49-F238E27FC236}">
                <a16:creationId xmlns:a16="http://schemas.microsoft.com/office/drawing/2014/main" xmlns="" id="{96A6E859-301A-4D57-8858-6F4BB2178673}"/>
              </a:ext>
            </a:extLst>
          </p:cNvPr>
          <p:cNvSpPr/>
          <p:nvPr userDrawn="1"/>
        </p:nvSpPr>
        <p:spPr>
          <a:xfrm>
            <a:off x="2274510" y="2707097"/>
            <a:ext cx="2136568" cy="593112"/>
          </a:xfrm>
          <a:prstGeom prst="rect">
            <a:avLst/>
          </a:prstGeom>
          <a:solidFill>
            <a:srgbClr val="A5C6E8"/>
          </a:solidFill>
          <a:ln w="12700" cap="flat" cmpd="sng" algn="ctr">
            <a:solidFill>
              <a:srgbClr val="A5C6E8"/>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33, 13, 0. 0</a:t>
            </a:r>
            <a:b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br>
            <a:r>
              <a:rPr kumimoji="0" lang="en-US" sz="1600" b="1" i="0" u="none" strike="noStrike" kern="0" cap="none" spc="0" normalizeH="0" baseline="0" noProof="0" dirty="0">
                <a:ln>
                  <a:noFill/>
                </a:ln>
                <a:solidFill>
                  <a:schemeClr val="tx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tx1"/>
                </a:solidFill>
                <a:effectLst/>
                <a:uLnTx/>
                <a:uFillTx/>
                <a:latin typeface="Calibri" panose="020F0502020204030204"/>
                <a:ea typeface="+mn-ea"/>
                <a:cs typeface="+mn-cs"/>
              </a:rPr>
              <a:t>165, 198, 232</a:t>
            </a:r>
          </a:p>
        </p:txBody>
      </p:sp>
      <p:sp>
        <p:nvSpPr>
          <p:cNvPr id="25" name="Rectangle 24">
            <a:extLst>
              <a:ext uri="{FF2B5EF4-FFF2-40B4-BE49-F238E27FC236}">
                <a16:creationId xmlns:a16="http://schemas.microsoft.com/office/drawing/2014/main" xmlns="" id="{B7901222-FC3B-4A4F-BB8B-05E51FA1BDB8}"/>
              </a:ext>
            </a:extLst>
          </p:cNvPr>
          <p:cNvSpPr/>
          <p:nvPr userDrawn="1"/>
        </p:nvSpPr>
        <p:spPr>
          <a:xfrm>
            <a:off x="2274510" y="2014788"/>
            <a:ext cx="2136568" cy="593112"/>
          </a:xfrm>
          <a:prstGeom prst="rect">
            <a:avLst/>
          </a:prstGeom>
          <a:solidFill>
            <a:srgbClr val="538ECB"/>
          </a:solidFill>
          <a:ln w="12700" cap="flat" cmpd="sng" algn="ctr">
            <a:solidFill>
              <a:srgbClr val="538ECB"/>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CMYK :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68, 36, 0, 0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a:ea typeface="+mn-ea"/>
                <a:cs typeface="+mn-cs"/>
              </a:rPr>
              <a:t>RGB: </a:t>
            </a:r>
            <a:r>
              <a:rPr kumimoji="0" lang="en-US" sz="1600" b="0" i="0" u="none" strike="noStrike" kern="0" cap="none" spc="0" normalizeH="0" baseline="0" noProof="0" dirty="0">
                <a:ln>
                  <a:noFill/>
                </a:ln>
                <a:solidFill>
                  <a:schemeClr val="bg1"/>
                </a:solidFill>
                <a:effectLst/>
                <a:uLnTx/>
                <a:uFillTx/>
                <a:latin typeface="Calibri" panose="020F0502020204030204"/>
                <a:ea typeface="+mn-ea"/>
                <a:cs typeface="+mn-cs"/>
              </a:rPr>
              <a:t>83, 142, 203</a:t>
            </a:r>
          </a:p>
        </p:txBody>
      </p:sp>
      <p:sp>
        <p:nvSpPr>
          <p:cNvPr id="26" name="Rectangle 25">
            <a:extLst>
              <a:ext uri="{FF2B5EF4-FFF2-40B4-BE49-F238E27FC236}">
                <a16:creationId xmlns:a16="http://schemas.microsoft.com/office/drawing/2014/main" xmlns="" id="{0AEE760A-E7E5-4D0D-954C-0E7C6382E3FA}"/>
              </a:ext>
            </a:extLst>
          </p:cNvPr>
          <p:cNvSpPr/>
          <p:nvPr userDrawn="1"/>
        </p:nvSpPr>
        <p:spPr>
          <a:xfrm>
            <a:off x="2274510" y="3688063"/>
            <a:ext cx="2136568" cy="593112"/>
          </a:xfrm>
          <a:prstGeom prst="rect">
            <a:avLst/>
          </a:prstGeom>
          <a:solidFill>
            <a:schemeClr val="accent3"/>
          </a:solidFill>
          <a:ln w="12700" cap="flat" cmpd="sng" algn="ctr">
            <a:noFill/>
            <a:prstDash val="solid"/>
            <a:miter lim="800000"/>
          </a:ln>
          <a:effectLst/>
        </p:spPr>
        <p:txBody>
          <a:bodyPr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CMYK : </a:t>
            </a:r>
            <a:r>
              <a:rPr kumimoji="0" lang="en-US" sz="1600" b="0" i="0" u="none" strike="noStrike" kern="0" cap="none" spc="0" normalizeH="0" baseline="0" noProof="0" dirty="0">
                <a:ln>
                  <a:noFill/>
                </a:ln>
                <a:solidFill>
                  <a:prstClr val="white"/>
                </a:solidFill>
                <a:effectLst/>
                <a:uLnTx/>
                <a:uFillTx/>
                <a:latin typeface="+mn-lt"/>
                <a:ea typeface="+mn-ea"/>
                <a:cs typeface="+mn-cs"/>
              </a:rPr>
              <a:t>72, 41, 5, 0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n-lt"/>
                <a:ea typeface="+mn-ea"/>
                <a:cs typeface="+mn-cs"/>
              </a:rPr>
              <a:t>RGB: </a:t>
            </a:r>
            <a:r>
              <a:rPr kumimoji="0" lang="en-US" sz="1600" b="0" i="0" u="none" strike="noStrike" kern="0" cap="none" spc="0" normalizeH="0" baseline="0" noProof="0" dirty="0">
                <a:ln>
                  <a:noFill/>
                </a:ln>
                <a:solidFill>
                  <a:prstClr val="white"/>
                </a:solidFill>
                <a:effectLst/>
                <a:uLnTx/>
                <a:uFillTx/>
                <a:latin typeface="+mn-lt"/>
                <a:ea typeface="+mn-ea"/>
                <a:cs typeface="+mn-cs"/>
              </a:rPr>
              <a:t>78, 133, 188</a:t>
            </a:r>
          </a:p>
        </p:txBody>
      </p:sp>
    </p:spTree>
    <p:extLst>
      <p:ext uri="{BB962C8B-B14F-4D97-AF65-F5344CB8AC3E}">
        <p14:creationId xmlns:p14="http://schemas.microsoft.com/office/powerpoint/2010/main" val="114704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6" name="cover 2.jpg"/>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brightnessContrast bright="-69000"/>
                    </a14:imgEffect>
                  </a14:imgLayer>
                </a14:imgProps>
              </a:ext>
            </a:extLst>
          </a:blip>
          <a:srcRect b="7237"/>
          <a:stretch/>
        </p:blipFill>
        <p:spPr>
          <a:xfrm>
            <a:off x="0" y="510239"/>
            <a:ext cx="12242828" cy="6347762"/>
          </a:xfrm>
          <a:prstGeom prst="rect">
            <a:avLst/>
          </a:prstGeom>
          <a:ln w="12700">
            <a:miter lim="400000"/>
          </a:ln>
        </p:spPr>
      </p:pic>
      <p:sp>
        <p:nvSpPr>
          <p:cNvPr id="2" name="Title 1">
            <a:extLst>
              <a:ext uri="{FF2B5EF4-FFF2-40B4-BE49-F238E27FC236}">
                <a16:creationId xmlns:a16="http://schemas.microsoft.com/office/drawing/2014/main" xmlns="" id="{85A4344E-8840-41DC-8090-C221A510CE9F}"/>
              </a:ext>
            </a:extLst>
          </p:cNvPr>
          <p:cNvSpPr>
            <a:spLocks noGrp="1"/>
          </p:cNvSpPr>
          <p:nvPr>
            <p:ph type="title" hasCustomPrompt="1"/>
          </p:nvPr>
        </p:nvSpPr>
        <p:spPr/>
        <p:txBody>
          <a:bodyPr/>
          <a:lstStyle/>
          <a:p>
            <a:r>
              <a:rPr lang="en-US"/>
              <a:t>Sample text</a:t>
            </a:r>
          </a:p>
        </p:txBody>
      </p:sp>
      <p:sp>
        <p:nvSpPr>
          <p:cNvPr id="8" name="Shape 4526"/>
          <p:cNvSpPr/>
          <p:nvPr userDrawn="1"/>
        </p:nvSpPr>
        <p:spPr>
          <a:xfrm flipH="1">
            <a:off x="1161261" y="1888249"/>
            <a:ext cx="690302" cy="690300"/>
          </a:xfrm>
          <a:prstGeom prst="ellipse">
            <a:avLst/>
          </a:prstGeom>
          <a:solidFill>
            <a:schemeClr val="accent4"/>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9" name="Shape 4526"/>
          <p:cNvSpPr/>
          <p:nvPr userDrawn="1"/>
        </p:nvSpPr>
        <p:spPr>
          <a:xfrm flipH="1">
            <a:off x="4201316" y="1888249"/>
            <a:ext cx="690302" cy="690300"/>
          </a:xfrm>
          <a:prstGeom prst="ellipse">
            <a:avLst/>
          </a:prstGeom>
          <a:solidFill>
            <a:srgbClr val="002060"/>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0" name="Shape 4526"/>
          <p:cNvSpPr/>
          <p:nvPr userDrawn="1"/>
        </p:nvSpPr>
        <p:spPr>
          <a:xfrm flipH="1">
            <a:off x="7241371" y="1888249"/>
            <a:ext cx="690302" cy="690300"/>
          </a:xfrm>
          <a:prstGeom prst="ellipse">
            <a:avLst/>
          </a:prstGeom>
          <a:solidFill>
            <a:schemeClr val="accent3"/>
          </a:solidFill>
          <a:ln w="3175" cap="flat" cmpd="sng">
            <a:solidFill>
              <a:schemeClr val="bg1"/>
            </a:solidFill>
            <a:prstDash val="solid"/>
            <a:miter lim="400000"/>
          </a:ln>
          <a:effectLst/>
        </p:spPr>
        <p:txBody>
          <a:bodyPr wrap="square" lIns="50800" tIns="50800" rIns="50800" bIns="50800" numCol="1" anchor="ctr">
            <a:noAutofit/>
          </a:bodyPr>
          <a:lstStyle/>
          <a:p>
            <a:pPr>
              <a:defRPr sz="2500"/>
            </a:pPr>
            <a:endParaRPr dirty="0">
              <a:latin typeface="Avenir Book"/>
              <a:cs typeface="Avenir Book"/>
            </a:endParaRPr>
          </a:p>
        </p:txBody>
      </p:sp>
      <p:sp>
        <p:nvSpPr>
          <p:cNvPr id="11" name="Oval 10"/>
          <p:cNvSpPr/>
          <p:nvPr userDrawn="1"/>
        </p:nvSpPr>
        <p:spPr>
          <a:xfrm>
            <a:off x="10281427" y="1890963"/>
            <a:ext cx="684872" cy="684872"/>
          </a:xfrm>
          <a:prstGeom prst="ellips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10"/>
          <p:cNvSpPr>
            <a:spLocks noGrp="1"/>
          </p:cNvSpPr>
          <p:nvPr>
            <p:ph sz="quarter" idx="12" hasCustomPrompt="1"/>
          </p:nvPr>
        </p:nvSpPr>
        <p:spPr>
          <a:xfrm>
            <a:off x="205855" y="982113"/>
            <a:ext cx="11728012" cy="756822"/>
          </a:xfrm>
        </p:spPr>
        <p:txBody>
          <a:bodyPr anchor="ctr">
            <a:noAutofit/>
          </a:bodyPr>
          <a:lstStyle>
            <a:lvl1pPr marL="0" indent="0" algn="ctr">
              <a:spcBef>
                <a:spcPts val="0"/>
              </a:spcBef>
              <a:buNone/>
              <a:defRPr sz="1600">
                <a:solidFill>
                  <a:schemeClr val="tx1"/>
                </a:solidFill>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t>
            </a:r>
            <a:br>
              <a:rPr lang="en-US" dirty="0"/>
            </a:br>
            <a:r>
              <a:rPr lang="en-US" dirty="0"/>
              <a:t>a galley of type and scrambled it to make a type specimen book.</a:t>
            </a:r>
          </a:p>
        </p:txBody>
      </p:sp>
      <p:sp>
        <p:nvSpPr>
          <p:cNvPr id="14" name="Content Placeholder 10"/>
          <p:cNvSpPr>
            <a:spLocks noGrp="1"/>
          </p:cNvSpPr>
          <p:nvPr>
            <p:ph sz="quarter" idx="13" hasCustomPrompt="1"/>
          </p:nvPr>
        </p:nvSpPr>
        <p:spPr>
          <a:xfrm>
            <a:off x="22057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4"/>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5" name="Content Placeholder 10"/>
          <p:cNvSpPr>
            <a:spLocks noGrp="1"/>
          </p:cNvSpPr>
          <p:nvPr>
            <p:ph sz="quarter" idx="14" hasCustomPrompt="1"/>
          </p:nvPr>
        </p:nvSpPr>
        <p:spPr>
          <a:xfrm>
            <a:off x="22057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6" name="Content Placeholder 10"/>
          <p:cNvSpPr>
            <a:spLocks noGrp="1"/>
          </p:cNvSpPr>
          <p:nvPr>
            <p:ph sz="quarter" idx="15" hasCustomPrompt="1"/>
          </p:nvPr>
        </p:nvSpPr>
        <p:spPr>
          <a:xfrm>
            <a:off x="3277737"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rgbClr val="002060"/>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7" name="Content Placeholder 10"/>
          <p:cNvSpPr>
            <a:spLocks noGrp="1"/>
          </p:cNvSpPr>
          <p:nvPr>
            <p:ph sz="quarter" idx="16" hasCustomPrompt="1"/>
          </p:nvPr>
        </p:nvSpPr>
        <p:spPr>
          <a:xfrm>
            <a:off x="3277737"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18" name="Content Placeholder 10"/>
          <p:cNvSpPr>
            <a:spLocks noGrp="1"/>
          </p:cNvSpPr>
          <p:nvPr>
            <p:ph sz="quarter" idx="17" hasCustomPrompt="1"/>
          </p:nvPr>
        </p:nvSpPr>
        <p:spPr>
          <a:xfrm>
            <a:off x="6340285"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3"/>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19" name="Content Placeholder 10"/>
          <p:cNvSpPr>
            <a:spLocks noGrp="1"/>
          </p:cNvSpPr>
          <p:nvPr>
            <p:ph sz="quarter" idx="18" hasCustomPrompt="1"/>
          </p:nvPr>
        </p:nvSpPr>
        <p:spPr>
          <a:xfrm>
            <a:off x="6340285"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0" name="Content Placeholder 10"/>
          <p:cNvSpPr>
            <a:spLocks noGrp="1"/>
          </p:cNvSpPr>
          <p:nvPr>
            <p:ph sz="quarter" idx="19" hasCustomPrompt="1"/>
          </p:nvPr>
        </p:nvSpPr>
        <p:spPr>
          <a:xfrm>
            <a:off x="9362193" y="2679358"/>
            <a:ext cx="2571674" cy="517951"/>
          </a:xfrm>
        </p:spPr>
        <p:txBody>
          <a:bodyPr anchor="ctr">
            <a:noAutofit/>
          </a:bodyPr>
          <a:lstStyle>
            <a:lvl1pPr marL="0" indent="0" algn="ctr" defTabSz="914400" rtl="0" eaLnBrk="1" latinLnBrk="0" hangingPunct="1">
              <a:lnSpc>
                <a:spcPct val="100000"/>
              </a:lnSpc>
              <a:spcBef>
                <a:spcPts val="0"/>
              </a:spcBef>
              <a:buNone/>
              <a:defRPr lang="en-US" sz="2000" b="1" kern="1200" dirty="0">
                <a:solidFill>
                  <a:schemeClr val="accent2"/>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Sample text</a:t>
            </a:r>
          </a:p>
        </p:txBody>
      </p:sp>
      <p:sp>
        <p:nvSpPr>
          <p:cNvPr id="21" name="Content Placeholder 10"/>
          <p:cNvSpPr>
            <a:spLocks noGrp="1"/>
          </p:cNvSpPr>
          <p:nvPr>
            <p:ph sz="quarter" idx="20" hasCustomPrompt="1"/>
          </p:nvPr>
        </p:nvSpPr>
        <p:spPr>
          <a:xfrm>
            <a:off x="9362193" y="3279721"/>
            <a:ext cx="2571674" cy="2343839"/>
          </a:xfrm>
        </p:spPr>
        <p:txBody>
          <a:bodyPr anchor="t">
            <a:noAutofit/>
          </a:bodyPr>
          <a:lstStyle>
            <a:lvl1pPr marL="0" indent="0" algn="ctr" defTabSz="914400" rtl="0" eaLnBrk="1" latinLnBrk="0" hangingPunct="1">
              <a:lnSpc>
                <a:spcPct val="100000"/>
              </a:lnSpc>
              <a:spcBef>
                <a:spcPts val="0"/>
              </a:spcBef>
              <a:buNone/>
              <a:defRPr lang="en-US" sz="1400" b="0" kern="120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Lorem Ipsum is simply dummy text of the printing and typesetting industry. Lorem Ipsum has </a:t>
            </a:r>
            <a:br>
              <a:rPr lang="en-US" dirty="0"/>
            </a:br>
            <a:r>
              <a:rPr lang="en-US" dirty="0"/>
              <a:t>been the industry's standard dummy text ever since the 1500s, when an unknown printer took a galley of type and scrambled it to make a type specimen book.</a:t>
            </a:r>
          </a:p>
        </p:txBody>
      </p:sp>
      <p:sp>
        <p:nvSpPr>
          <p:cNvPr id="22" name="Content Placeholder 10"/>
          <p:cNvSpPr>
            <a:spLocks noGrp="1"/>
          </p:cNvSpPr>
          <p:nvPr>
            <p:ph sz="quarter" idx="21" hasCustomPrompt="1"/>
          </p:nvPr>
        </p:nvSpPr>
        <p:spPr>
          <a:xfrm>
            <a:off x="121450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3" name="Content Placeholder 10"/>
          <p:cNvSpPr>
            <a:spLocks noGrp="1"/>
          </p:cNvSpPr>
          <p:nvPr>
            <p:ph sz="quarter" idx="22" hasCustomPrompt="1"/>
          </p:nvPr>
        </p:nvSpPr>
        <p:spPr>
          <a:xfrm>
            <a:off x="4254559"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4" name="Content Placeholder 10"/>
          <p:cNvSpPr>
            <a:spLocks noGrp="1"/>
          </p:cNvSpPr>
          <p:nvPr>
            <p:ph sz="quarter" idx="23" hasCustomPrompt="1"/>
          </p:nvPr>
        </p:nvSpPr>
        <p:spPr>
          <a:xfrm>
            <a:off x="7294614"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
        <p:nvSpPr>
          <p:cNvPr id="25" name="Content Placeholder 10"/>
          <p:cNvSpPr>
            <a:spLocks noGrp="1"/>
          </p:cNvSpPr>
          <p:nvPr>
            <p:ph sz="quarter" idx="24" hasCustomPrompt="1"/>
          </p:nvPr>
        </p:nvSpPr>
        <p:spPr>
          <a:xfrm>
            <a:off x="10331955" y="2072587"/>
            <a:ext cx="583816" cy="321624"/>
          </a:xfrm>
        </p:spPr>
        <p:txBody>
          <a:bodyPr anchor="ctr">
            <a:noAutofit/>
          </a:bodyPr>
          <a:lstStyle>
            <a:lvl1pPr marL="0" indent="0" algn="ctr" defTabSz="914400" rtl="0" eaLnBrk="1" latinLnBrk="0" hangingPunct="1">
              <a:lnSpc>
                <a:spcPct val="100000"/>
              </a:lnSpc>
              <a:spcBef>
                <a:spcPts val="0"/>
              </a:spcBef>
              <a:buNone/>
              <a:defRPr lang="en-US" sz="1400" b="1" kern="1200" dirty="0">
                <a:solidFill>
                  <a:schemeClr val="bg1"/>
                </a:solidFill>
                <a:latin typeface="Arial" panose="020B0604020202020204" pitchFamily="34" charset="0"/>
                <a:ea typeface="Open Sans" panose="020B0606030504020204" pitchFamily="34" charset="0"/>
                <a:cs typeface="Arial" panose="020B0604020202020204" pitchFamily="34" charset="0"/>
              </a:defRPr>
            </a:lvl1pPr>
            <a:lvl5pPr>
              <a:defRPr/>
            </a:lvl5pPr>
          </a:lstStyle>
          <a:p>
            <a:pPr lvl="0"/>
            <a:r>
              <a:rPr lang="en-US" dirty="0"/>
              <a:t>Icon</a:t>
            </a:r>
          </a:p>
        </p:txBody>
      </p:sp>
    </p:spTree>
    <p:extLst>
      <p:ext uri="{BB962C8B-B14F-4D97-AF65-F5344CB8AC3E}">
        <p14:creationId xmlns:p14="http://schemas.microsoft.com/office/powerpoint/2010/main" val="106796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pic>
        <p:nvPicPr>
          <p:cNvPr id="62" name="pasted-imag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9683" r="19870"/>
          <a:stretch/>
        </p:blipFill>
        <p:spPr>
          <a:xfrm>
            <a:off x="-14710" y="4484"/>
            <a:ext cx="6215310" cy="6853516"/>
          </a:xfrm>
          <a:prstGeom prst="rect">
            <a:avLst/>
          </a:prstGeom>
          <a:ln w="12700">
            <a:miter lim="400000"/>
          </a:ln>
        </p:spPr>
      </p:pic>
      <p:sp>
        <p:nvSpPr>
          <p:cNvPr id="63" name="Rectangle 62"/>
          <p:cNvSpPr/>
          <p:nvPr userDrawn="1"/>
        </p:nvSpPr>
        <p:spPr>
          <a:xfrm>
            <a:off x="0" y="-13853"/>
            <a:ext cx="6215310" cy="6871853"/>
          </a:xfrm>
          <a:prstGeom prst="rect">
            <a:avLst/>
          </a:prstGeom>
          <a:solidFill>
            <a:schemeClr val="accent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Pentagon 66"/>
          <p:cNvSpPr/>
          <p:nvPr userDrawn="1"/>
        </p:nvSpPr>
        <p:spPr>
          <a:xfrm>
            <a:off x="6212314" y="578981"/>
            <a:ext cx="1185657" cy="641298"/>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Pentagon 71"/>
          <p:cNvSpPr/>
          <p:nvPr userDrawn="1"/>
        </p:nvSpPr>
        <p:spPr>
          <a:xfrm>
            <a:off x="6212314" y="1954531"/>
            <a:ext cx="1169399" cy="632502"/>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7" name="Pentagon 76"/>
          <p:cNvSpPr/>
          <p:nvPr userDrawn="1"/>
        </p:nvSpPr>
        <p:spPr>
          <a:xfrm>
            <a:off x="6212314" y="3321285"/>
            <a:ext cx="1169399" cy="632502"/>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Pentagon 80"/>
          <p:cNvSpPr/>
          <p:nvPr userDrawn="1"/>
        </p:nvSpPr>
        <p:spPr>
          <a:xfrm>
            <a:off x="6212314" y="4688038"/>
            <a:ext cx="1169399" cy="632502"/>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Content Placeholder 10"/>
          <p:cNvSpPr>
            <a:spLocks noGrp="1"/>
          </p:cNvSpPr>
          <p:nvPr>
            <p:ph sz="quarter" idx="10" hasCustomPrompt="1"/>
          </p:nvPr>
        </p:nvSpPr>
        <p:spPr>
          <a:xfrm>
            <a:off x="1324396" y="2964873"/>
            <a:ext cx="3591716" cy="914401"/>
          </a:xfrm>
        </p:spPr>
        <p:txBody>
          <a:bodyPr anchor="ctr">
            <a:noAutofit/>
          </a:bodyPr>
          <a:lstStyle>
            <a:lvl1pPr marL="0" indent="0" algn="ctr">
              <a:buNone/>
              <a:defRPr sz="2800">
                <a:solidFill>
                  <a:schemeClr val="bg1"/>
                </a:solidFill>
              </a:defRPr>
            </a:lvl1pPr>
            <a:lvl5pPr>
              <a:defRPr/>
            </a:lvl5pPr>
          </a:lstStyle>
          <a:p>
            <a:pPr lvl="0"/>
            <a:r>
              <a:rPr lang="en-US" dirty="0"/>
              <a:t>Agenda</a:t>
            </a:r>
          </a:p>
        </p:txBody>
      </p:sp>
      <p:sp>
        <p:nvSpPr>
          <p:cNvPr id="84" name="Content Placeholder 10"/>
          <p:cNvSpPr>
            <a:spLocks noGrp="1"/>
          </p:cNvSpPr>
          <p:nvPr>
            <p:ph sz="quarter" idx="11" hasCustomPrompt="1"/>
          </p:nvPr>
        </p:nvSpPr>
        <p:spPr>
          <a:xfrm>
            <a:off x="7750522" y="587306"/>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85" name="Content Placeholder 10"/>
          <p:cNvSpPr>
            <a:spLocks noGrp="1"/>
          </p:cNvSpPr>
          <p:nvPr>
            <p:ph sz="quarter" idx="12" hasCustomPrompt="1"/>
          </p:nvPr>
        </p:nvSpPr>
        <p:spPr>
          <a:xfrm>
            <a:off x="6439087" y="723900"/>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01</a:t>
            </a:r>
          </a:p>
        </p:txBody>
      </p:sp>
      <p:sp>
        <p:nvSpPr>
          <p:cNvPr id="86" name="Content Placeholder 10"/>
          <p:cNvSpPr>
            <a:spLocks noGrp="1"/>
          </p:cNvSpPr>
          <p:nvPr>
            <p:ph sz="quarter" idx="13" hasCustomPrompt="1"/>
          </p:nvPr>
        </p:nvSpPr>
        <p:spPr>
          <a:xfrm>
            <a:off x="6425439" y="2095052"/>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02</a:t>
            </a:r>
          </a:p>
        </p:txBody>
      </p:sp>
      <p:sp>
        <p:nvSpPr>
          <p:cNvPr id="87" name="Content Placeholder 10"/>
          <p:cNvSpPr>
            <a:spLocks noGrp="1"/>
          </p:cNvSpPr>
          <p:nvPr>
            <p:ph sz="quarter" idx="14" hasCustomPrompt="1"/>
          </p:nvPr>
        </p:nvSpPr>
        <p:spPr>
          <a:xfrm>
            <a:off x="6425439" y="3461806"/>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03</a:t>
            </a:r>
          </a:p>
        </p:txBody>
      </p:sp>
      <p:sp>
        <p:nvSpPr>
          <p:cNvPr id="88" name="Content Placeholder 10"/>
          <p:cNvSpPr>
            <a:spLocks noGrp="1"/>
          </p:cNvSpPr>
          <p:nvPr>
            <p:ph sz="quarter" idx="15" hasCustomPrompt="1"/>
          </p:nvPr>
        </p:nvSpPr>
        <p:spPr>
          <a:xfrm>
            <a:off x="6425439" y="4828559"/>
            <a:ext cx="525798" cy="351460"/>
          </a:xfrm>
        </p:spPr>
        <p:txBody>
          <a:bodyPr anchor="ctr">
            <a:noAutofit/>
          </a:bodyPr>
          <a:lstStyle>
            <a:lvl1pPr marL="0" indent="0" algn="ctr">
              <a:buNone/>
              <a:defRPr sz="2400" b="1">
                <a:solidFill>
                  <a:schemeClr val="bg1"/>
                </a:solidFill>
              </a:defRPr>
            </a:lvl1pPr>
            <a:lvl5pPr>
              <a:defRPr/>
            </a:lvl5pPr>
          </a:lstStyle>
          <a:p>
            <a:pPr lvl="0"/>
            <a:r>
              <a:rPr lang="en-US" dirty="0"/>
              <a:t>04</a:t>
            </a:r>
          </a:p>
        </p:txBody>
      </p:sp>
      <p:sp>
        <p:nvSpPr>
          <p:cNvPr id="89" name="Content Placeholder 10"/>
          <p:cNvSpPr>
            <a:spLocks noGrp="1"/>
          </p:cNvSpPr>
          <p:nvPr>
            <p:ph sz="quarter" idx="16" hasCustomPrompt="1"/>
          </p:nvPr>
        </p:nvSpPr>
        <p:spPr>
          <a:xfrm>
            <a:off x="7736874" y="1958458"/>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1" name="Content Placeholder 10"/>
          <p:cNvSpPr>
            <a:spLocks noGrp="1"/>
          </p:cNvSpPr>
          <p:nvPr>
            <p:ph sz="quarter" idx="17" hasCustomPrompt="1"/>
          </p:nvPr>
        </p:nvSpPr>
        <p:spPr>
          <a:xfrm>
            <a:off x="7736874" y="3325212"/>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92" name="Content Placeholder 10"/>
          <p:cNvSpPr>
            <a:spLocks noGrp="1"/>
          </p:cNvSpPr>
          <p:nvPr>
            <p:ph sz="quarter" idx="18" hasCustomPrompt="1"/>
          </p:nvPr>
        </p:nvSpPr>
        <p:spPr>
          <a:xfrm>
            <a:off x="7736874" y="4691965"/>
            <a:ext cx="4110084" cy="624648"/>
          </a:xfrm>
        </p:spPr>
        <p:txBody>
          <a:bodyPr anchor="ctr">
            <a:noAutofit/>
          </a:bodyPr>
          <a:lstStyle>
            <a:lvl1pPr marL="0" indent="0" algn="l">
              <a:buNone/>
              <a:defRPr sz="2400">
                <a:solidFill>
                  <a:schemeClr val="tx1"/>
                </a:solidFill>
              </a:defRPr>
            </a:lvl1pPr>
            <a:lvl5pPr>
              <a:defRPr/>
            </a:lvl5pPr>
          </a:lstStyle>
          <a:p>
            <a:pPr lvl="0"/>
            <a:r>
              <a:rPr lang="en-US" dirty="0"/>
              <a:t>Click add text</a:t>
            </a:r>
          </a:p>
        </p:txBody>
      </p:sp>
      <p:sp>
        <p:nvSpPr>
          <p:cNvPr id="18" name="Rectangle: Rounded Corners 17">
            <a:extLst>
              <a:ext uri="{FF2B5EF4-FFF2-40B4-BE49-F238E27FC236}">
                <a16:creationId xmlns:a16="http://schemas.microsoft.com/office/drawing/2014/main" xmlns="" id="{89097DD5-8847-43DE-B3AE-BE5A64A94902}"/>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9" name="Picture 18">
            <a:extLst>
              <a:ext uri="{FF2B5EF4-FFF2-40B4-BE49-F238E27FC236}">
                <a16:creationId xmlns:a16="http://schemas.microsoft.com/office/drawing/2014/main" xmlns="" id="{ED0CB488-30EA-4015-9174-1E0A80F1A15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225755666"/>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279" y="5128616"/>
            <a:ext cx="2559043" cy="1809537"/>
          </a:xfrm>
          <a:prstGeom prst="rect">
            <a:avLst/>
          </a:prstGeom>
        </p:spPr>
      </p:pic>
      <p:sp>
        <p:nvSpPr>
          <p:cNvPr id="7" name="Freeform: Shape 6"/>
          <p:cNvSpPr/>
          <p:nvPr userDrawn="1"/>
        </p:nvSpPr>
        <p:spPr>
          <a:xfrm flipH="1">
            <a:off x="0" y="2034284"/>
            <a:ext cx="12192000" cy="1570232"/>
          </a:xfrm>
          <a:custGeom>
            <a:avLst/>
            <a:gdLst>
              <a:gd name="connsiteX0" fmla="*/ 0 w 12192000"/>
              <a:gd name="connsiteY0" fmla="*/ 0 h 1570232"/>
              <a:gd name="connsiteX1" fmla="*/ 10058950 w 12192000"/>
              <a:gd name="connsiteY1" fmla="*/ 0 h 1570232"/>
              <a:gd name="connsiteX2" fmla="*/ 10062651 w 12192000"/>
              <a:gd name="connsiteY2" fmla="*/ 36710 h 1570232"/>
              <a:gd name="connsiteX3" fmla="*/ 10842373 w 12192000"/>
              <a:gd name="connsiteY3" fmla="*/ 672200 h 1570232"/>
              <a:gd name="connsiteX4" fmla="*/ 11622095 w 12192000"/>
              <a:gd name="connsiteY4" fmla="*/ 36710 h 1570232"/>
              <a:gd name="connsiteX5" fmla="*/ 11625796 w 12192000"/>
              <a:gd name="connsiteY5" fmla="*/ 0 h 1570232"/>
              <a:gd name="connsiteX6" fmla="*/ 12192000 w 12192000"/>
              <a:gd name="connsiteY6" fmla="*/ 0 h 1570232"/>
              <a:gd name="connsiteX7" fmla="*/ 12192000 w 12192000"/>
              <a:gd name="connsiteY7" fmla="*/ 1570232 h 1570232"/>
              <a:gd name="connsiteX8" fmla="*/ 0 w 12192000"/>
              <a:gd name="connsiteY8" fmla="*/ 1570232 h 15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70232">
                <a:moveTo>
                  <a:pt x="0" y="0"/>
                </a:moveTo>
                <a:lnTo>
                  <a:pt x="10058950" y="0"/>
                </a:lnTo>
                <a:lnTo>
                  <a:pt x="10062651" y="36710"/>
                </a:lnTo>
                <a:cubicBezTo>
                  <a:pt x="10136865" y="399383"/>
                  <a:pt x="10457759" y="672200"/>
                  <a:pt x="10842373" y="672200"/>
                </a:cubicBezTo>
                <a:cubicBezTo>
                  <a:pt x="11226987" y="672200"/>
                  <a:pt x="11547881" y="399383"/>
                  <a:pt x="11622095" y="36710"/>
                </a:cubicBezTo>
                <a:lnTo>
                  <a:pt x="11625796" y="0"/>
                </a:lnTo>
                <a:lnTo>
                  <a:pt x="12192000" y="0"/>
                </a:lnTo>
                <a:lnTo>
                  <a:pt x="12192000" y="1570232"/>
                </a:lnTo>
                <a:lnTo>
                  <a:pt x="0" y="1570232"/>
                </a:lnTo>
                <a:close/>
              </a:path>
            </a:pathLst>
          </a:cu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Oval 7"/>
          <p:cNvSpPr/>
          <p:nvPr userDrawn="1"/>
        </p:nvSpPr>
        <p:spPr>
          <a:xfrm flipH="1">
            <a:off x="711199" y="1272168"/>
            <a:ext cx="1276856" cy="1276852"/>
          </a:xfrm>
          <a:prstGeom prst="ellipse">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Content Placeholder 59"/>
          <p:cNvSpPr>
            <a:spLocks noGrp="1"/>
          </p:cNvSpPr>
          <p:nvPr>
            <p:ph sz="quarter" idx="10" hasCustomPrompt="1"/>
          </p:nvPr>
        </p:nvSpPr>
        <p:spPr>
          <a:xfrm>
            <a:off x="3259212" y="2362200"/>
            <a:ext cx="5673576" cy="914400"/>
          </a:xfrm>
        </p:spPr>
        <p:txBody>
          <a:bodyPr anchor="ctr">
            <a:noAutofit/>
          </a:bodyPr>
          <a:lstStyle>
            <a:lvl1pPr marL="0" indent="0" algn="ctr">
              <a:buNone/>
              <a:defRPr sz="3200">
                <a:solidFill>
                  <a:schemeClr val="bg1"/>
                </a:solidFill>
                <a:effectLst/>
              </a:defRPr>
            </a:lvl1pPr>
          </a:lstStyle>
          <a:p>
            <a:pPr lvl="0"/>
            <a:r>
              <a:rPr lang="en-US" dirty="0"/>
              <a:t>Section Header</a:t>
            </a:r>
          </a:p>
        </p:txBody>
      </p:sp>
      <p:grpSp>
        <p:nvGrpSpPr>
          <p:cNvPr id="4" name="Group 4"/>
          <p:cNvGrpSpPr>
            <a:grpSpLocks noChangeAspect="1"/>
          </p:cNvGrpSpPr>
          <p:nvPr userDrawn="1"/>
        </p:nvGrpSpPr>
        <p:grpSpPr bwMode="auto">
          <a:xfrm>
            <a:off x="892045" y="1597544"/>
            <a:ext cx="915165" cy="626101"/>
            <a:chOff x="1322" y="702"/>
            <a:chExt cx="744" cy="509"/>
          </a:xfrm>
          <a:solidFill>
            <a:schemeClr val="bg1"/>
          </a:solidFill>
        </p:grpSpPr>
        <p:sp>
          <p:nvSpPr>
            <p:cNvPr id="9" name="Freeform 6"/>
            <p:cNvSpPr>
              <a:spLocks noEditPoints="1"/>
            </p:cNvSpPr>
            <p:nvPr userDrawn="1"/>
          </p:nvSpPr>
          <p:spPr bwMode="auto">
            <a:xfrm>
              <a:off x="1802" y="886"/>
              <a:ext cx="96" cy="103"/>
            </a:xfrm>
            <a:custGeom>
              <a:avLst/>
              <a:gdLst>
                <a:gd name="T0" fmla="*/ 208 w 478"/>
                <a:gd name="T1" fmla="*/ 245 h 518"/>
                <a:gd name="T2" fmla="*/ 166 w 478"/>
                <a:gd name="T3" fmla="*/ 266 h 518"/>
                <a:gd name="T4" fmla="*/ 136 w 478"/>
                <a:gd name="T5" fmla="*/ 303 h 518"/>
                <a:gd name="T6" fmla="*/ 125 w 478"/>
                <a:gd name="T7" fmla="*/ 350 h 518"/>
                <a:gd name="T8" fmla="*/ 136 w 478"/>
                <a:gd name="T9" fmla="*/ 398 h 518"/>
                <a:gd name="T10" fmla="*/ 166 w 478"/>
                <a:gd name="T11" fmla="*/ 435 h 518"/>
                <a:gd name="T12" fmla="*/ 208 w 478"/>
                <a:gd name="T13" fmla="*/ 455 h 518"/>
                <a:gd name="T14" fmla="*/ 257 w 478"/>
                <a:gd name="T15" fmla="*/ 455 h 518"/>
                <a:gd name="T16" fmla="*/ 300 w 478"/>
                <a:gd name="T17" fmla="*/ 435 h 518"/>
                <a:gd name="T18" fmla="*/ 330 w 478"/>
                <a:gd name="T19" fmla="*/ 398 h 518"/>
                <a:gd name="T20" fmla="*/ 340 w 478"/>
                <a:gd name="T21" fmla="*/ 350 h 518"/>
                <a:gd name="T22" fmla="*/ 330 w 478"/>
                <a:gd name="T23" fmla="*/ 303 h 518"/>
                <a:gd name="T24" fmla="*/ 300 w 478"/>
                <a:gd name="T25" fmla="*/ 266 h 518"/>
                <a:gd name="T26" fmla="*/ 257 w 478"/>
                <a:gd name="T27" fmla="*/ 245 h 518"/>
                <a:gd name="T28" fmla="*/ 81 w 478"/>
                <a:gd name="T29" fmla="*/ 0 h 518"/>
                <a:gd name="T30" fmla="*/ 209 w 478"/>
                <a:gd name="T31" fmla="*/ 184 h 518"/>
                <a:gd name="T32" fmla="*/ 256 w 478"/>
                <a:gd name="T33" fmla="*/ 184 h 518"/>
                <a:gd name="T34" fmla="*/ 299 w 478"/>
                <a:gd name="T35" fmla="*/ 196 h 518"/>
                <a:gd name="T36" fmla="*/ 443 w 478"/>
                <a:gd name="T37" fmla="*/ 49 h 518"/>
                <a:gd name="T38" fmla="*/ 369 w 478"/>
                <a:gd name="T39" fmla="*/ 254 h 518"/>
                <a:gd name="T40" fmla="*/ 392 w 478"/>
                <a:gd name="T41" fmla="*/ 298 h 518"/>
                <a:gd name="T42" fmla="*/ 400 w 478"/>
                <a:gd name="T43" fmla="*/ 350 h 518"/>
                <a:gd name="T44" fmla="*/ 386 w 478"/>
                <a:gd name="T45" fmla="*/ 415 h 518"/>
                <a:gd name="T46" fmla="*/ 351 w 478"/>
                <a:gd name="T47" fmla="*/ 469 h 518"/>
                <a:gd name="T48" fmla="*/ 298 w 478"/>
                <a:gd name="T49" fmla="*/ 506 h 518"/>
                <a:gd name="T50" fmla="*/ 233 w 478"/>
                <a:gd name="T51" fmla="*/ 518 h 518"/>
                <a:gd name="T52" fmla="*/ 168 w 478"/>
                <a:gd name="T53" fmla="*/ 506 h 518"/>
                <a:gd name="T54" fmla="*/ 115 w 478"/>
                <a:gd name="T55" fmla="*/ 469 h 518"/>
                <a:gd name="T56" fmla="*/ 78 w 478"/>
                <a:gd name="T57" fmla="*/ 415 h 518"/>
                <a:gd name="T58" fmla="*/ 66 w 478"/>
                <a:gd name="T59" fmla="*/ 350 h 518"/>
                <a:gd name="T60" fmla="*/ 77 w 478"/>
                <a:gd name="T61" fmla="*/ 289 h 518"/>
                <a:gd name="T62" fmla="*/ 108 w 478"/>
                <a:gd name="T63" fmla="*/ 238 h 518"/>
                <a:gd name="T64" fmla="*/ 40 w 478"/>
                <a:gd name="T65"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8" h="518">
                  <a:moveTo>
                    <a:pt x="233" y="242"/>
                  </a:moveTo>
                  <a:lnTo>
                    <a:pt x="208" y="245"/>
                  </a:lnTo>
                  <a:lnTo>
                    <a:pt x="185" y="253"/>
                  </a:lnTo>
                  <a:lnTo>
                    <a:pt x="166" y="266"/>
                  </a:lnTo>
                  <a:lnTo>
                    <a:pt x="149" y="282"/>
                  </a:lnTo>
                  <a:lnTo>
                    <a:pt x="136" y="303"/>
                  </a:lnTo>
                  <a:lnTo>
                    <a:pt x="128" y="326"/>
                  </a:lnTo>
                  <a:lnTo>
                    <a:pt x="125" y="350"/>
                  </a:lnTo>
                  <a:lnTo>
                    <a:pt x="128" y="375"/>
                  </a:lnTo>
                  <a:lnTo>
                    <a:pt x="136" y="398"/>
                  </a:lnTo>
                  <a:lnTo>
                    <a:pt x="149" y="417"/>
                  </a:lnTo>
                  <a:lnTo>
                    <a:pt x="166" y="435"/>
                  </a:lnTo>
                  <a:lnTo>
                    <a:pt x="185" y="447"/>
                  </a:lnTo>
                  <a:lnTo>
                    <a:pt x="208" y="455"/>
                  </a:lnTo>
                  <a:lnTo>
                    <a:pt x="233" y="459"/>
                  </a:lnTo>
                  <a:lnTo>
                    <a:pt x="257" y="455"/>
                  </a:lnTo>
                  <a:lnTo>
                    <a:pt x="280" y="447"/>
                  </a:lnTo>
                  <a:lnTo>
                    <a:pt x="300" y="435"/>
                  </a:lnTo>
                  <a:lnTo>
                    <a:pt x="316" y="417"/>
                  </a:lnTo>
                  <a:lnTo>
                    <a:pt x="330" y="398"/>
                  </a:lnTo>
                  <a:lnTo>
                    <a:pt x="338" y="375"/>
                  </a:lnTo>
                  <a:lnTo>
                    <a:pt x="340" y="350"/>
                  </a:lnTo>
                  <a:lnTo>
                    <a:pt x="338" y="326"/>
                  </a:lnTo>
                  <a:lnTo>
                    <a:pt x="330" y="303"/>
                  </a:lnTo>
                  <a:lnTo>
                    <a:pt x="316" y="282"/>
                  </a:lnTo>
                  <a:lnTo>
                    <a:pt x="300" y="266"/>
                  </a:lnTo>
                  <a:lnTo>
                    <a:pt x="280" y="253"/>
                  </a:lnTo>
                  <a:lnTo>
                    <a:pt x="257" y="245"/>
                  </a:lnTo>
                  <a:lnTo>
                    <a:pt x="233" y="242"/>
                  </a:lnTo>
                  <a:close/>
                  <a:moveTo>
                    <a:pt x="81" y="0"/>
                  </a:moveTo>
                  <a:lnTo>
                    <a:pt x="185" y="189"/>
                  </a:lnTo>
                  <a:lnTo>
                    <a:pt x="209" y="184"/>
                  </a:lnTo>
                  <a:lnTo>
                    <a:pt x="233" y="182"/>
                  </a:lnTo>
                  <a:lnTo>
                    <a:pt x="256" y="184"/>
                  </a:lnTo>
                  <a:lnTo>
                    <a:pt x="278" y="189"/>
                  </a:lnTo>
                  <a:lnTo>
                    <a:pt x="299" y="196"/>
                  </a:lnTo>
                  <a:lnTo>
                    <a:pt x="406" y="23"/>
                  </a:lnTo>
                  <a:lnTo>
                    <a:pt x="443" y="49"/>
                  </a:lnTo>
                  <a:lnTo>
                    <a:pt x="478" y="79"/>
                  </a:lnTo>
                  <a:lnTo>
                    <a:pt x="369" y="254"/>
                  </a:lnTo>
                  <a:lnTo>
                    <a:pt x="383" y="276"/>
                  </a:lnTo>
                  <a:lnTo>
                    <a:pt x="392" y="298"/>
                  </a:lnTo>
                  <a:lnTo>
                    <a:pt x="398" y="324"/>
                  </a:lnTo>
                  <a:lnTo>
                    <a:pt x="400" y="350"/>
                  </a:lnTo>
                  <a:lnTo>
                    <a:pt x="397" y="384"/>
                  </a:lnTo>
                  <a:lnTo>
                    <a:pt x="386" y="415"/>
                  </a:lnTo>
                  <a:lnTo>
                    <a:pt x="372" y="444"/>
                  </a:lnTo>
                  <a:lnTo>
                    <a:pt x="351" y="469"/>
                  </a:lnTo>
                  <a:lnTo>
                    <a:pt x="326" y="490"/>
                  </a:lnTo>
                  <a:lnTo>
                    <a:pt x="298" y="506"/>
                  </a:lnTo>
                  <a:lnTo>
                    <a:pt x="266" y="515"/>
                  </a:lnTo>
                  <a:lnTo>
                    <a:pt x="233" y="518"/>
                  </a:lnTo>
                  <a:lnTo>
                    <a:pt x="199" y="515"/>
                  </a:lnTo>
                  <a:lnTo>
                    <a:pt x="168" y="506"/>
                  </a:lnTo>
                  <a:lnTo>
                    <a:pt x="140" y="490"/>
                  </a:lnTo>
                  <a:lnTo>
                    <a:pt x="115" y="469"/>
                  </a:lnTo>
                  <a:lnTo>
                    <a:pt x="94" y="444"/>
                  </a:lnTo>
                  <a:lnTo>
                    <a:pt x="78" y="415"/>
                  </a:lnTo>
                  <a:lnTo>
                    <a:pt x="69" y="384"/>
                  </a:lnTo>
                  <a:lnTo>
                    <a:pt x="66" y="350"/>
                  </a:lnTo>
                  <a:lnTo>
                    <a:pt x="68" y="319"/>
                  </a:lnTo>
                  <a:lnTo>
                    <a:pt x="77" y="289"/>
                  </a:lnTo>
                  <a:lnTo>
                    <a:pt x="91" y="262"/>
                  </a:lnTo>
                  <a:lnTo>
                    <a:pt x="108" y="238"/>
                  </a:lnTo>
                  <a:lnTo>
                    <a:pt x="0" y="43"/>
                  </a:lnTo>
                  <a:lnTo>
                    <a:pt x="40" y="18"/>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noEditPoints="1"/>
            </p:cNvSpPr>
            <p:nvPr userDrawn="1"/>
          </p:nvSpPr>
          <p:spPr bwMode="auto">
            <a:xfrm>
              <a:off x="1909" y="702"/>
              <a:ext cx="114" cy="157"/>
            </a:xfrm>
            <a:custGeom>
              <a:avLst/>
              <a:gdLst>
                <a:gd name="T0" fmla="*/ 379 w 569"/>
                <a:gd name="T1" fmla="*/ 63 h 787"/>
                <a:gd name="T2" fmla="*/ 335 w 569"/>
                <a:gd name="T3" fmla="*/ 85 h 787"/>
                <a:gd name="T4" fmla="*/ 306 w 569"/>
                <a:gd name="T5" fmla="*/ 121 h 787"/>
                <a:gd name="T6" fmla="*/ 296 w 569"/>
                <a:gd name="T7" fmla="*/ 168 h 787"/>
                <a:gd name="T8" fmla="*/ 306 w 569"/>
                <a:gd name="T9" fmla="*/ 216 h 787"/>
                <a:gd name="T10" fmla="*/ 335 w 569"/>
                <a:gd name="T11" fmla="*/ 253 h 787"/>
                <a:gd name="T12" fmla="*/ 379 w 569"/>
                <a:gd name="T13" fmla="*/ 274 h 787"/>
                <a:gd name="T14" fmla="*/ 427 w 569"/>
                <a:gd name="T15" fmla="*/ 274 h 787"/>
                <a:gd name="T16" fmla="*/ 469 w 569"/>
                <a:gd name="T17" fmla="*/ 253 h 787"/>
                <a:gd name="T18" fmla="*/ 499 w 569"/>
                <a:gd name="T19" fmla="*/ 216 h 787"/>
                <a:gd name="T20" fmla="*/ 510 w 569"/>
                <a:gd name="T21" fmla="*/ 168 h 787"/>
                <a:gd name="T22" fmla="*/ 499 w 569"/>
                <a:gd name="T23" fmla="*/ 121 h 787"/>
                <a:gd name="T24" fmla="*/ 469 w 569"/>
                <a:gd name="T25" fmla="*/ 85 h 787"/>
                <a:gd name="T26" fmla="*/ 427 w 569"/>
                <a:gd name="T27" fmla="*/ 63 h 787"/>
                <a:gd name="T28" fmla="*/ 402 w 569"/>
                <a:gd name="T29" fmla="*/ 0 h 787"/>
                <a:gd name="T30" fmla="*/ 467 w 569"/>
                <a:gd name="T31" fmla="*/ 14 h 787"/>
                <a:gd name="T32" fmla="*/ 521 w 569"/>
                <a:gd name="T33" fmla="*/ 49 h 787"/>
                <a:gd name="T34" fmla="*/ 557 w 569"/>
                <a:gd name="T35" fmla="*/ 103 h 787"/>
                <a:gd name="T36" fmla="*/ 569 w 569"/>
                <a:gd name="T37" fmla="*/ 168 h 787"/>
                <a:gd name="T38" fmla="*/ 557 w 569"/>
                <a:gd name="T39" fmla="*/ 233 h 787"/>
                <a:gd name="T40" fmla="*/ 521 w 569"/>
                <a:gd name="T41" fmla="*/ 287 h 787"/>
                <a:gd name="T42" fmla="*/ 467 w 569"/>
                <a:gd name="T43" fmla="*/ 324 h 787"/>
                <a:gd name="T44" fmla="*/ 402 w 569"/>
                <a:gd name="T45" fmla="*/ 336 h 787"/>
                <a:gd name="T46" fmla="*/ 356 w 569"/>
                <a:gd name="T47" fmla="*/ 331 h 787"/>
                <a:gd name="T48" fmla="*/ 38 w 569"/>
                <a:gd name="T49" fmla="*/ 760 h 787"/>
                <a:gd name="T50" fmla="*/ 280 w 569"/>
                <a:gd name="T51" fmla="*/ 282 h 787"/>
                <a:gd name="T52" fmla="*/ 247 w 569"/>
                <a:gd name="T53" fmla="*/ 230 h 787"/>
                <a:gd name="T54" fmla="*/ 235 w 569"/>
                <a:gd name="T55" fmla="*/ 168 h 787"/>
                <a:gd name="T56" fmla="*/ 249 w 569"/>
                <a:gd name="T57" fmla="*/ 103 h 787"/>
                <a:gd name="T58" fmla="*/ 284 w 569"/>
                <a:gd name="T59" fmla="*/ 49 h 787"/>
                <a:gd name="T60" fmla="*/ 338 w 569"/>
                <a:gd name="T61" fmla="*/ 14 h 787"/>
                <a:gd name="T62" fmla="*/ 402 w 569"/>
                <a:gd name="T63"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9" h="787">
                  <a:moveTo>
                    <a:pt x="402" y="61"/>
                  </a:moveTo>
                  <a:lnTo>
                    <a:pt x="379" y="63"/>
                  </a:lnTo>
                  <a:lnTo>
                    <a:pt x="356" y="72"/>
                  </a:lnTo>
                  <a:lnTo>
                    <a:pt x="335" y="85"/>
                  </a:lnTo>
                  <a:lnTo>
                    <a:pt x="318" y="101"/>
                  </a:lnTo>
                  <a:lnTo>
                    <a:pt x="306" y="121"/>
                  </a:lnTo>
                  <a:lnTo>
                    <a:pt x="298" y="144"/>
                  </a:lnTo>
                  <a:lnTo>
                    <a:pt x="296" y="168"/>
                  </a:lnTo>
                  <a:lnTo>
                    <a:pt x="298" y="193"/>
                  </a:lnTo>
                  <a:lnTo>
                    <a:pt x="306" y="216"/>
                  </a:lnTo>
                  <a:lnTo>
                    <a:pt x="318" y="236"/>
                  </a:lnTo>
                  <a:lnTo>
                    <a:pt x="335" y="253"/>
                  </a:lnTo>
                  <a:lnTo>
                    <a:pt x="356" y="265"/>
                  </a:lnTo>
                  <a:lnTo>
                    <a:pt x="379" y="274"/>
                  </a:lnTo>
                  <a:lnTo>
                    <a:pt x="402" y="277"/>
                  </a:lnTo>
                  <a:lnTo>
                    <a:pt x="427" y="274"/>
                  </a:lnTo>
                  <a:lnTo>
                    <a:pt x="450" y="265"/>
                  </a:lnTo>
                  <a:lnTo>
                    <a:pt x="469" y="253"/>
                  </a:lnTo>
                  <a:lnTo>
                    <a:pt x="486" y="236"/>
                  </a:lnTo>
                  <a:lnTo>
                    <a:pt x="499" y="216"/>
                  </a:lnTo>
                  <a:lnTo>
                    <a:pt x="507" y="193"/>
                  </a:lnTo>
                  <a:lnTo>
                    <a:pt x="510" y="168"/>
                  </a:lnTo>
                  <a:lnTo>
                    <a:pt x="507" y="144"/>
                  </a:lnTo>
                  <a:lnTo>
                    <a:pt x="499" y="121"/>
                  </a:lnTo>
                  <a:lnTo>
                    <a:pt x="486" y="101"/>
                  </a:lnTo>
                  <a:lnTo>
                    <a:pt x="469" y="85"/>
                  </a:lnTo>
                  <a:lnTo>
                    <a:pt x="450" y="72"/>
                  </a:lnTo>
                  <a:lnTo>
                    <a:pt x="427" y="63"/>
                  </a:lnTo>
                  <a:lnTo>
                    <a:pt x="402" y="61"/>
                  </a:lnTo>
                  <a:close/>
                  <a:moveTo>
                    <a:pt x="402" y="0"/>
                  </a:moveTo>
                  <a:lnTo>
                    <a:pt x="436" y="3"/>
                  </a:lnTo>
                  <a:lnTo>
                    <a:pt x="467" y="14"/>
                  </a:lnTo>
                  <a:lnTo>
                    <a:pt x="496" y="29"/>
                  </a:lnTo>
                  <a:lnTo>
                    <a:pt x="521" y="49"/>
                  </a:lnTo>
                  <a:lnTo>
                    <a:pt x="541" y="74"/>
                  </a:lnTo>
                  <a:lnTo>
                    <a:pt x="557" y="103"/>
                  </a:lnTo>
                  <a:lnTo>
                    <a:pt x="566" y="135"/>
                  </a:lnTo>
                  <a:lnTo>
                    <a:pt x="569" y="168"/>
                  </a:lnTo>
                  <a:lnTo>
                    <a:pt x="566" y="203"/>
                  </a:lnTo>
                  <a:lnTo>
                    <a:pt x="557" y="233"/>
                  </a:lnTo>
                  <a:lnTo>
                    <a:pt x="541" y="262"/>
                  </a:lnTo>
                  <a:lnTo>
                    <a:pt x="521" y="287"/>
                  </a:lnTo>
                  <a:lnTo>
                    <a:pt x="496" y="308"/>
                  </a:lnTo>
                  <a:lnTo>
                    <a:pt x="467" y="324"/>
                  </a:lnTo>
                  <a:lnTo>
                    <a:pt x="436" y="333"/>
                  </a:lnTo>
                  <a:lnTo>
                    <a:pt x="402" y="336"/>
                  </a:lnTo>
                  <a:lnTo>
                    <a:pt x="379" y="335"/>
                  </a:lnTo>
                  <a:lnTo>
                    <a:pt x="356" y="331"/>
                  </a:lnTo>
                  <a:lnTo>
                    <a:pt x="74" y="787"/>
                  </a:lnTo>
                  <a:lnTo>
                    <a:pt x="38" y="760"/>
                  </a:lnTo>
                  <a:lnTo>
                    <a:pt x="0" y="735"/>
                  </a:lnTo>
                  <a:lnTo>
                    <a:pt x="280" y="282"/>
                  </a:lnTo>
                  <a:lnTo>
                    <a:pt x="260" y="257"/>
                  </a:lnTo>
                  <a:lnTo>
                    <a:pt x="247" y="230"/>
                  </a:lnTo>
                  <a:lnTo>
                    <a:pt x="239" y="200"/>
                  </a:lnTo>
                  <a:lnTo>
                    <a:pt x="235" y="168"/>
                  </a:lnTo>
                  <a:lnTo>
                    <a:pt x="239" y="135"/>
                  </a:lnTo>
                  <a:lnTo>
                    <a:pt x="249" y="103"/>
                  </a:lnTo>
                  <a:lnTo>
                    <a:pt x="264" y="74"/>
                  </a:lnTo>
                  <a:lnTo>
                    <a:pt x="284" y="49"/>
                  </a:lnTo>
                  <a:lnTo>
                    <a:pt x="309" y="29"/>
                  </a:lnTo>
                  <a:lnTo>
                    <a:pt x="338" y="14"/>
                  </a:lnTo>
                  <a:lnTo>
                    <a:pt x="369"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userDrawn="1"/>
          </p:nvSpPr>
          <p:spPr bwMode="auto">
            <a:xfrm>
              <a:off x="1322" y="744"/>
              <a:ext cx="472" cy="282"/>
            </a:xfrm>
            <a:custGeom>
              <a:avLst/>
              <a:gdLst>
                <a:gd name="T0" fmla="*/ 1519 w 2361"/>
                <a:gd name="T1" fmla="*/ 1158 h 1410"/>
                <a:gd name="T2" fmla="*/ 1480 w 2361"/>
                <a:gd name="T3" fmla="*/ 1242 h 1410"/>
                <a:gd name="T4" fmla="*/ 1519 w 2361"/>
                <a:gd name="T5" fmla="*/ 1327 h 1410"/>
                <a:gd name="T6" fmla="*/ 1611 w 2361"/>
                <a:gd name="T7" fmla="*/ 1347 h 1410"/>
                <a:gd name="T8" fmla="*/ 1683 w 2361"/>
                <a:gd name="T9" fmla="*/ 1290 h 1410"/>
                <a:gd name="T10" fmla="*/ 1683 w 2361"/>
                <a:gd name="T11" fmla="*/ 1195 h 1410"/>
                <a:gd name="T12" fmla="*/ 1611 w 2361"/>
                <a:gd name="T13" fmla="*/ 1137 h 1410"/>
                <a:gd name="T14" fmla="*/ 120 w 2361"/>
                <a:gd name="T15" fmla="*/ 824 h 1410"/>
                <a:gd name="T16" fmla="*/ 63 w 2361"/>
                <a:gd name="T17" fmla="*/ 896 h 1410"/>
                <a:gd name="T18" fmla="*/ 83 w 2361"/>
                <a:gd name="T19" fmla="*/ 989 h 1410"/>
                <a:gd name="T20" fmla="*/ 167 w 2361"/>
                <a:gd name="T21" fmla="*/ 1029 h 1410"/>
                <a:gd name="T22" fmla="*/ 251 w 2361"/>
                <a:gd name="T23" fmla="*/ 989 h 1410"/>
                <a:gd name="T24" fmla="*/ 272 w 2361"/>
                <a:gd name="T25" fmla="*/ 896 h 1410"/>
                <a:gd name="T26" fmla="*/ 215 w 2361"/>
                <a:gd name="T27" fmla="*/ 824 h 1410"/>
                <a:gd name="T28" fmla="*/ 1049 w 2361"/>
                <a:gd name="T29" fmla="*/ 243 h 1410"/>
                <a:gd name="T30" fmla="*/ 977 w 2361"/>
                <a:gd name="T31" fmla="*/ 301 h 1410"/>
                <a:gd name="T32" fmla="*/ 977 w 2361"/>
                <a:gd name="T33" fmla="*/ 396 h 1410"/>
                <a:gd name="T34" fmla="*/ 1049 w 2361"/>
                <a:gd name="T35" fmla="*/ 454 h 1410"/>
                <a:gd name="T36" fmla="*/ 1141 w 2361"/>
                <a:gd name="T37" fmla="*/ 433 h 1410"/>
                <a:gd name="T38" fmla="*/ 1181 w 2361"/>
                <a:gd name="T39" fmla="*/ 348 h 1410"/>
                <a:gd name="T40" fmla="*/ 1141 w 2361"/>
                <a:gd name="T41" fmla="*/ 265 h 1410"/>
                <a:gd name="T42" fmla="*/ 2122 w 2361"/>
                <a:gd name="T43" fmla="*/ 60 h 1410"/>
                <a:gd name="T44" fmla="*/ 2039 w 2361"/>
                <a:gd name="T45" fmla="*/ 101 h 1410"/>
                <a:gd name="T46" fmla="*/ 2018 w 2361"/>
                <a:gd name="T47" fmla="*/ 193 h 1410"/>
                <a:gd name="T48" fmla="*/ 2075 w 2361"/>
                <a:gd name="T49" fmla="*/ 265 h 1410"/>
                <a:gd name="T50" fmla="*/ 2169 w 2361"/>
                <a:gd name="T51" fmla="*/ 265 h 1410"/>
                <a:gd name="T52" fmla="*/ 2226 w 2361"/>
                <a:gd name="T53" fmla="*/ 193 h 1410"/>
                <a:gd name="T54" fmla="*/ 2206 w 2361"/>
                <a:gd name="T55" fmla="*/ 101 h 1410"/>
                <a:gd name="T56" fmla="*/ 2122 w 2361"/>
                <a:gd name="T57" fmla="*/ 60 h 1410"/>
                <a:gd name="T58" fmla="*/ 2216 w 2361"/>
                <a:gd name="T59" fmla="*/ 29 h 1410"/>
                <a:gd name="T60" fmla="*/ 2286 w 2361"/>
                <a:gd name="T61" fmla="*/ 134 h 1410"/>
                <a:gd name="T62" fmla="*/ 2264 w 2361"/>
                <a:gd name="T63" fmla="*/ 258 h 1410"/>
                <a:gd name="T64" fmla="*/ 2282 w 2361"/>
                <a:gd name="T65" fmla="*/ 539 h 1410"/>
                <a:gd name="T66" fmla="*/ 2106 w 2361"/>
                <a:gd name="T67" fmla="*/ 336 h 1410"/>
                <a:gd name="T68" fmla="*/ 1742 w 2361"/>
                <a:gd name="T69" fmla="*/ 1181 h 1410"/>
                <a:gd name="T70" fmla="*/ 1740 w 2361"/>
                <a:gd name="T71" fmla="*/ 1308 h 1410"/>
                <a:gd name="T72" fmla="*/ 1651 w 2361"/>
                <a:gd name="T73" fmla="*/ 1398 h 1410"/>
                <a:gd name="T74" fmla="*/ 1522 w 2361"/>
                <a:gd name="T75" fmla="*/ 1398 h 1410"/>
                <a:gd name="T76" fmla="*/ 1433 w 2361"/>
                <a:gd name="T77" fmla="*/ 1308 h 1410"/>
                <a:gd name="T78" fmla="*/ 1431 w 2361"/>
                <a:gd name="T79" fmla="*/ 1180 h 1410"/>
                <a:gd name="T80" fmla="*/ 1102 w 2361"/>
                <a:gd name="T81" fmla="*/ 514 h 1410"/>
                <a:gd name="T82" fmla="*/ 988 w 2361"/>
                <a:gd name="T83" fmla="*/ 492 h 1410"/>
                <a:gd name="T84" fmla="*/ 334 w 2361"/>
                <a:gd name="T85" fmla="*/ 922 h 1410"/>
                <a:gd name="T86" fmla="*/ 285 w 2361"/>
                <a:gd name="T87" fmla="*/ 1041 h 1410"/>
                <a:gd name="T88" fmla="*/ 167 w 2361"/>
                <a:gd name="T89" fmla="*/ 1090 h 1410"/>
                <a:gd name="T90" fmla="*/ 49 w 2361"/>
                <a:gd name="T91" fmla="*/ 1041 h 1410"/>
                <a:gd name="T92" fmla="*/ 0 w 2361"/>
                <a:gd name="T93" fmla="*/ 922 h 1410"/>
                <a:gd name="T94" fmla="*/ 49 w 2361"/>
                <a:gd name="T95" fmla="*/ 803 h 1410"/>
                <a:gd name="T96" fmla="*/ 167 w 2361"/>
                <a:gd name="T97" fmla="*/ 753 h 1410"/>
                <a:gd name="T98" fmla="*/ 280 w 2361"/>
                <a:gd name="T99" fmla="*/ 797 h 1410"/>
                <a:gd name="T100" fmla="*/ 910 w 2361"/>
                <a:gd name="T101" fmla="*/ 315 h 1410"/>
                <a:gd name="T102" fmla="*/ 981 w 2361"/>
                <a:gd name="T103" fmla="*/ 209 h 1410"/>
                <a:gd name="T104" fmla="*/ 1107 w 2361"/>
                <a:gd name="T105" fmla="*/ 184 h 1410"/>
                <a:gd name="T106" fmla="*/ 1213 w 2361"/>
                <a:gd name="T107" fmla="*/ 254 h 1410"/>
                <a:gd name="T108" fmla="*/ 1239 w 2361"/>
                <a:gd name="T109" fmla="*/ 378 h 1410"/>
                <a:gd name="T110" fmla="*/ 1541 w 2361"/>
                <a:gd name="T111" fmla="*/ 1081 h 1410"/>
                <a:gd name="T112" fmla="*/ 1633 w 2361"/>
                <a:gd name="T113" fmla="*/ 1081 h 1410"/>
                <a:gd name="T114" fmla="*/ 1965 w 2361"/>
                <a:gd name="T115" fmla="*/ 224 h 1410"/>
                <a:gd name="T116" fmla="*/ 1968 w 2361"/>
                <a:gd name="T117" fmla="*/ 103 h 1410"/>
                <a:gd name="T118" fmla="*/ 2057 w 2361"/>
                <a:gd name="T119" fmla="*/ 13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1" h="1410">
                  <a:moveTo>
                    <a:pt x="1586" y="1134"/>
                  </a:moveTo>
                  <a:lnTo>
                    <a:pt x="1561" y="1137"/>
                  </a:lnTo>
                  <a:lnTo>
                    <a:pt x="1540" y="1146"/>
                  </a:lnTo>
                  <a:lnTo>
                    <a:pt x="1519" y="1158"/>
                  </a:lnTo>
                  <a:lnTo>
                    <a:pt x="1502" y="1174"/>
                  </a:lnTo>
                  <a:lnTo>
                    <a:pt x="1490" y="1195"/>
                  </a:lnTo>
                  <a:lnTo>
                    <a:pt x="1482" y="1218"/>
                  </a:lnTo>
                  <a:lnTo>
                    <a:pt x="1480" y="1242"/>
                  </a:lnTo>
                  <a:lnTo>
                    <a:pt x="1482" y="1267"/>
                  </a:lnTo>
                  <a:lnTo>
                    <a:pt x="1490" y="1290"/>
                  </a:lnTo>
                  <a:lnTo>
                    <a:pt x="1502" y="1309"/>
                  </a:lnTo>
                  <a:lnTo>
                    <a:pt x="1519" y="1327"/>
                  </a:lnTo>
                  <a:lnTo>
                    <a:pt x="1540" y="1339"/>
                  </a:lnTo>
                  <a:lnTo>
                    <a:pt x="1561" y="1347"/>
                  </a:lnTo>
                  <a:lnTo>
                    <a:pt x="1586" y="1351"/>
                  </a:lnTo>
                  <a:lnTo>
                    <a:pt x="1611" y="1347"/>
                  </a:lnTo>
                  <a:lnTo>
                    <a:pt x="1633" y="1339"/>
                  </a:lnTo>
                  <a:lnTo>
                    <a:pt x="1653" y="1327"/>
                  </a:lnTo>
                  <a:lnTo>
                    <a:pt x="1670" y="1309"/>
                  </a:lnTo>
                  <a:lnTo>
                    <a:pt x="1683" y="1290"/>
                  </a:lnTo>
                  <a:lnTo>
                    <a:pt x="1691" y="1267"/>
                  </a:lnTo>
                  <a:lnTo>
                    <a:pt x="1693" y="1242"/>
                  </a:lnTo>
                  <a:lnTo>
                    <a:pt x="1691" y="1218"/>
                  </a:lnTo>
                  <a:lnTo>
                    <a:pt x="1683" y="1195"/>
                  </a:lnTo>
                  <a:lnTo>
                    <a:pt x="1670" y="1174"/>
                  </a:lnTo>
                  <a:lnTo>
                    <a:pt x="1653" y="1158"/>
                  </a:lnTo>
                  <a:lnTo>
                    <a:pt x="1633" y="1146"/>
                  </a:lnTo>
                  <a:lnTo>
                    <a:pt x="1611" y="1137"/>
                  </a:lnTo>
                  <a:lnTo>
                    <a:pt x="1586" y="1134"/>
                  </a:lnTo>
                  <a:close/>
                  <a:moveTo>
                    <a:pt x="167" y="814"/>
                  </a:moveTo>
                  <a:lnTo>
                    <a:pt x="142" y="816"/>
                  </a:lnTo>
                  <a:lnTo>
                    <a:pt x="120" y="824"/>
                  </a:lnTo>
                  <a:lnTo>
                    <a:pt x="100" y="837"/>
                  </a:lnTo>
                  <a:lnTo>
                    <a:pt x="83" y="854"/>
                  </a:lnTo>
                  <a:lnTo>
                    <a:pt x="70" y="875"/>
                  </a:lnTo>
                  <a:lnTo>
                    <a:pt x="63" y="896"/>
                  </a:lnTo>
                  <a:lnTo>
                    <a:pt x="60" y="922"/>
                  </a:lnTo>
                  <a:lnTo>
                    <a:pt x="63" y="947"/>
                  </a:lnTo>
                  <a:lnTo>
                    <a:pt x="70" y="970"/>
                  </a:lnTo>
                  <a:lnTo>
                    <a:pt x="83" y="989"/>
                  </a:lnTo>
                  <a:lnTo>
                    <a:pt x="100" y="1006"/>
                  </a:lnTo>
                  <a:lnTo>
                    <a:pt x="120" y="1019"/>
                  </a:lnTo>
                  <a:lnTo>
                    <a:pt x="142" y="1027"/>
                  </a:lnTo>
                  <a:lnTo>
                    <a:pt x="167" y="1029"/>
                  </a:lnTo>
                  <a:lnTo>
                    <a:pt x="192" y="1027"/>
                  </a:lnTo>
                  <a:lnTo>
                    <a:pt x="215" y="1019"/>
                  </a:lnTo>
                  <a:lnTo>
                    <a:pt x="234" y="1006"/>
                  </a:lnTo>
                  <a:lnTo>
                    <a:pt x="251" y="989"/>
                  </a:lnTo>
                  <a:lnTo>
                    <a:pt x="264" y="970"/>
                  </a:lnTo>
                  <a:lnTo>
                    <a:pt x="272" y="947"/>
                  </a:lnTo>
                  <a:lnTo>
                    <a:pt x="274" y="922"/>
                  </a:lnTo>
                  <a:lnTo>
                    <a:pt x="272" y="896"/>
                  </a:lnTo>
                  <a:lnTo>
                    <a:pt x="264" y="875"/>
                  </a:lnTo>
                  <a:lnTo>
                    <a:pt x="251" y="854"/>
                  </a:lnTo>
                  <a:lnTo>
                    <a:pt x="234" y="837"/>
                  </a:lnTo>
                  <a:lnTo>
                    <a:pt x="215" y="824"/>
                  </a:lnTo>
                  <a:lnTo>
                    <a:pt x="192" y="816"/>
                  </a:lnTo>
                  <a:lnTo>
                    <a:pt x="167" y="814"/>
                  </a:lnTo>
                  <a:close/>
                  <a:moveTo>
                    <a:pt x="1074" y="241"/>
                  </a:moveTo>
                  <a:lnTo>
                    <a:pt x="1049" y="243"/>
                  </a:lnTo>
                  <a:lnTo>
                    <a:pt x="1026" y="252"/>
                  </a:lnTo>
                  <a:lnTo>
                    <a:pt x="1007" y="265"/>
                  </a:lnTo>
                  <a:lnTo>
                    <a:pt x="990" y="281"/>
                  </a:lnTo>
                  <a:lnTo>
                    <a:pt x="977" y="301"/>
                  </a:lnTo>
                  <a:lnTo>
                    <a:pt x="969" y="324"/>
                  </a:lnTo>
                  <a:lnTo>
                    <a:pt x="966" y="348"/>
                  </a:lnTo>
                  <a:lnTo>
                    <a:pt x="969" y="373"/>
                  </a:lnTo>
                  <a:lnTo>
                    <a:pt x="977" y="396"/>
                  </a:lnTo>
                  <a:lnTo>
                    <a:pt x="990" y="416"/>
                  </a:lnTo>
                  <a:lnTo>
                    <a:pt x="1007" y="433"/>
                  </a:lnTo>
                  <a:lnTo>
                    <a:pt x="1026" y="446"/>
                  </a:lnTo>
                  <a:lnTo>
                    <a:pt x="1049" y="454"/>
                  </a:lnTo>
                  <a:lnTo>
                    <a:pt x="1074" y="457"/>
                  </a:lnTo>
                  <a:lnTo>
                    <a:pt x="1098" y="454"/>
                  </a:lnTo>
                  <a:lnTo>
                    <a:pt x="1120" y="446"/>
                  </a:lnTo>
                  <a:lnTo>
                    <a:pt x="1141" y="433"/>
                  </a:lnTo>
                  <a:lnTo>
                    <a:pt x="1157" y="416"/>
                  </a:lnTo>
                  <a:lnTo>
                    <a:pt x="1169" y="396"/>
                  </a:lnTo>
                  <a:lnTo>
                    <a:pt x="1178" y="373"/>
                  </a:lnTo>
                  <a:lnTo>
                    <a:pt x="1181" y="348"/>
                  </a:lnTo>
                  <a:lnTo>
                    <a:pt x="1178" y="324"/>
                  </a:lnTo>
                  <a:lnTo>
                    <a:pt x="1169" y="301"/>
                  </a:lnTo>
                  <a:lnTo>
                    <a:pt x="1157" y="281"/>
                  </a:lnTo>
                  <a:lnTo>
                    <a:pt x="1141" y="265"/>
                  </a:lnTo>
                  <a:lnTo>
                    <a:pt x="1120" y="252"/>
                  </a:lnTo>
                  <a:lnTo>
                    <a:pt x="1098" y="243"/>
                  </a:lnTo>
                  <a:lnTo>
                    <a:pt x="1074" y="241"/>
                  </a:lnTo>
                  <a:close/>
                  <a:moveTo>
                    <a:pt x="2122" y="60"/>
                  </a:moveTo>
                  <a:lnTo>
                    <a:pt x="2098" y="63"/>
                  </a:lnTo>
                  <a:lnTo>
                    <a:pt x="2075" y="71"/>
                  </a:lnTo>
                  <a:lnTo>
                    <a:pt x="2056" y="84"/>
                  </a:lnTo>
                  <a:lnTo>
                    <a:pt x="2039" y="101"/>
                  </a:lnTo>
                  <a:lnTo>
                    <a:pt x="2026" y="121"/>
                  </a:lnTo>
                  <a:lnTo>
                    <a:pt x="2018" y="143"/>
                  </a:lnTo>
                  <a:lnTo>
                    <a:pt x="2015" y="169"/>
                  </a:lnTo>
                  <a:lnTo>
                    <a:pt x="2018" y="193"/>
                  </a:lnTo>
                  <a:lnTo>
                    <a:pt x="2026" y="216"/>
                  </a:lnTo>
                  <a:lnTo>
                    <a:pt x="2039" y="236"/>
                  </a:lnTo>
                  <a:lnTo>
                    <a:pt x="2056" y="252"/>
                  </a:lnTo>
                  <a:lnTo>
                    <a:pt x="2075" y="265"/>
                  </a:lnTo>
                  <a:lnTo>
                    <a:pt x="2098" y="274"/>
                  </a:lnTo>
                  <a:lnTo>
                    <a:pt x="2122" y="276"/>
                  </a:lnTo>
                  <a:lnTo>
                    <a:pt x="2147" y="274"/>
                  </a:lnTo>
                  <a:lnTo>
                    <a:pt x="2169" y="265"/>
                  </a:lnTo>
                  <a:lnTo>
                    <a:pt x="2190" y="252"/>
                  </a:lnTo>
                  <a:lnTo>
                    <a:pt x="2206" y="236"/>
                  </a:lnTo>
                  <a:lnTo>
                    <a:pt x="2218" y="216"/>
                  </a:lnTo>
                  <a:lnTo>
                    <a:pt x="2226" y="193"/>
                  </a:lnTo>
                  <a:lnTo>
                    <a:pt x="2230" y="169"/>
                  </a:lnTo>
                  <a:lnTo>
                    <a:pt x="2226" y="143"/>
                  </a:lnTo>
                  <a:lnTo>
                    <a:pt x="2218" y="121"/>
                  </a:lnTo>
                  <a:lnTo>
                    <a:pt x="2206" y="101"/>
                  </a:lnTo>
                  <a:lnTo>
                    <a:pt x="2190" y="84"/>
                  </a:lnTo>
                  <a:lnTo>
                    <a:pt x="2169" y="71"/>
                  </a:lnTo>
                  <a:lnTo>
                    <a:pt x="2147" y="63"/>
                  </a:lnTo>
                  <a:lnTo>
                    <a:pt x="2122" y="60"/>
                  </a:lnTo>
                  <a:close/>
                  <a:moveTo>
                    <a:pt x="2122" y="0"/>
                  </a:moveTo>
                  <a:lnTo>
                    <a:pt x="2156" y="4"/>
                  </a:lnTo>
                  <a:lnTo>
                    <a:pt x="2188" y="13"/>
                  </a:lnTo>
                  <a:lnTo>
                    <a:pt x="2216" y="29"/>
                  </a:lnTo>
                  <a:lnTo>
                    <a:pt x="2240" y="50"/>
                  </a:lnTo>
                  <a:lnTo>
                    <a:pt x="2260" y="75"/>
                  </a:lnTo>
                  <a:lnTo>
                    <a:pt x="2276" y="103"/>
                  </a:lnTo>
                  <a:lnTo>
                    <a:pt x="2286" y="134"/>
                  </a:lnTo>
                  <a:lnTo>
                    <a:pt x="2290" y="169"/>
                  </a:lnTo>
                  <a:lnTo>
                    <a:pt x="2286" y="201"/>
                  </a:lnTo>
                  <a:lnTo>
                    <a:pt x="2277" y="230"/>
                  </a:lnTo>
                  <a:lnTo>
                    <a:pt x="2264" y="258"/>
                  </a:lnTo>
                  <a:lnTo>
                    <a:pt x="2244" y="283"/>
                  </a:lnTo>
                  <a:lnTo>
                    <a:pt x="2361" y="495"/>
                  </a:lnTo>
                  <a:lnTo>
                    <a:pt x="2322" y="515"/>
                  </a:lnTo>
                  <a:lnTo>
                    <a:pt x="2282" y="539"/>
                  </a:lnTo>
                  <a:lnTo>
                    <a:pt x="2167" y="330"/>
                  </a:lnTo>
                  <a:lnTo>
                    <a:pt x="2144" y="335"/>
                  </a:lnTo>
                  <a:lnTo>
                    <a:pt x="2122" y="337"/>
                  </a:lnTo>
                  <a:lnTo>
                    <a:pt x="2106" y="336"/>
                  </a:lnTo>
                  <a:lnTo>
                    <a:pt x="2091" y="333"/>
                  </a:lnTo>
                  <a:lnTo>
                    <a:pt x="1711" y="1130"/>
                  </a:lnTo>
                  <a:lnTo>
                    <a:pt x="1728" y="1154"/>
                  </a:lnTo>
                  <a:lnTo>
                    <a:pt x="1742" y="1181"/>
                  </a:lnTo>
                  <a:lnTo>
                    <a:pt x="1750" y="1211"/>
                  </a:lnTo>
                  <a:lnTo>
                    <a:pt x="1753" y="1242"/>
                  </a:lnTo>
                  <a:lnTo>
                    <a:pt x="1750" y="1276"/>
                  </a:lnTo>
                  <a:lnTo>
                    <a:pt x="1740" y="1308"/>
                  </a:lnTo>
                  <a:lnTo>
                    <a:pt x="1725" y="1337"/>
                  </a:lnTo>
                  <a:lnTo>
                    <a:pt x="1705" y="1361"/>
                  </a:lnTo>
                  <a:lnTo>
                    <a:pt x="1680" y="1382"/>
                  </a:lnTo>
                  <a:lnTo>
                    <a:pt x="1651" y="1398"/>
                  </a:lnTo>
                  <a:lnTo>
                    <a:pt x="1620" y="1407"/>
                  </a:lnTo>
                  <a:lnTo>
                    <a:pt x="1586" y="1410"/>
                  </a:lnTo>
                  <a:lnTo>
                    <a:pt x="1552" y="1407"/>
                  </a:lnTo>
                  <a:lnTo>
                    <a:pt x="1522" y="1398"/>
                  </a:lnTo>
                  <a:lnTo>
                    <a:pt x="1493" y="1382"/>
                  </a:lnTo>
                  <a:lnTo>
                    <a:pt x="1468" y="1361"/>
                  </a:lnTo>
                  <a:lnTo>
                    <a:pt x="1448" y="1337"/>
                  </a:lnTo>
                  <a:lnTo>
                    <a:pt x="1433" y="1308"/>
                  </a:lnTo>
                  <a:lnTo>
                    <a:pt x="1423" y="1276"/>
                  </a:lnTo>
                  <a:lnTo>
                    <a:pt x="1419" y="1242"/>
                  </a:lnTo>
                  <a:lnTo>
                    <a:pt x="1423" y="1210"/>
                  </a:lnTo>
                  <a:lnTo>
                    <a:pt x="1431" y="1180"/>
                  </a:lnTo>
                  <a:lnTo>
                    <a:pt x="1445" y="1153"/>
                  </a:lnTo>
                  <a:lnTo>
                    <a:pt x="1464" y="1129"/>
                  </a:lnTo>
                  <a:lnTo>
                    <a:pt x="1130" y="507"/>
                  </a:lnTo>
                  <a:lnTo>
                    <a:pt x="1102" y="514"/>
                  </a:lnTo>
                  <a:lnTo>
                    <a:pt x="1074" y="516"/>
                  </a:lnTo>
                  <a:lnTo>
                    <a:pt x="1043" y="514"/>
                  </a:lnTo>
                  <a:lnTo>
                    <a:pt x="1015" y="506"/>
                  </a:lnTo>
                  <a:lnTo>
                    <a:pt x="988" y="492"/>
                  </a:lnTo>
                  <a:lnTo>
                    <a:pt x="965" y="475"/>
                  </a:lnTo>
                  <a:lnTo>
                    <a:pt x="327" y="875"/>
                  </a:lnTo>
                  <a:lnTo>
                    <a:pt x="333" y="898"/>
                  </a:lnTo>
                  <a:lnTo>
                    <a:pt x="334" y="922"/>
                  </a:lnTo>
                  <a:lnTo>
                    <a:pt x="331" y="956"/>
                  </a:lnTo>
                  <a:lnTo>
                    <a:pt x="320" y="987"/>
                  </a:lnTo>
                  <a:lnTo>
                    <a:pt x="306" y="1015"/>
                  </a:lnTo>
                  <a:lnTo>
                    <a:pt x="285" y="1041"/>
                  </a:lnTo>
                  <a:lnTo>
                    <a:pt x="260" y="1061"/>
                  </a:lnTo>
                  <a:lnTo>
                    <a:pt x="232" y="1077"/>
                  </a:lnTo>
                  <a:lnTo>
                    <a:pt x="201" y="1086"/>
                  </a:lnTo>
                  <a:lnTo>
                    <a:pt x="167" y="1090"/>
                  </a:lnTo>
                  <a:lnTo>
                    <a:pt x="133" y="1086"/>
                  </a:lnTo>
                  <a:lnTo>
                    <a:pt x="102" y="1077"/>
                  </a:lnTo>
                  <a:lnTo>
                    <a:pt x="74" y="1061"/>
                  </a:lnTo>
                  <a:lnTo>
                    <a:pt x="49" y="1041"/>
                  </a:lnTo>
                  <a:lnTo>
                    <a:pt x="28" y="1015"/>
                  </a:lnTo>
                  <a:lnTo>
                    <a:pt x="14" y="987"/>
                  </a:lnTo>
                  <a:lnTo>
                    <a:pt x="3" y="956"/>
                  </a:lnTo>
                  <a:lnTo>
                    <a:pt x="0" y="922"/>
                  </a:lnTo>
                  <a:lnTo>
                    <a:pt x="3" y="887"/>
                  </a:lnTo>
                  <a:lnTo>
                    <a:pt x="14" y="856"/>
                  </a:lnTo>
                  <a:lnTo>
                    <a:pt x="28" y="828"/>
                  </a:lnTo>
                  <a:lnTo>
                    <a:pt x="49" y="803"/>
                  </a:lnTo>
                  <a:lnTo>
                    <a:pt x="74" y="782"/>
                  </a:lnTo>
                  <a:lnTo>
                    <a:pt x="102" y="767"/>
                  </a:lnTo>
                  <a:lnTo>
                    <a:pt x="133" y="757"/>
                  </a:lnTo>
                  <a:lnTo>
                    <a:pt x="167" y="753"/>
                  </a:lnTo>
                  <a:lnTo>
                    <a:pt x="199" y="757"/>
                  </a:lnTo>
                  <a:lnTo>
                    <a:pt x="228" y="765"/>
                  </a:lnTo>
                  <a:lnTo>
                    <a:pt x="256" y="779"/>
                  </a:lnTo>
                  <a:lnTo>
                    <a:pt x="280" y="797"/>
                  </a:lnTo>
                  <a:lnTo>
                    <a:pt x="914" y="399"/>
                  </a:lnTo>
                  <a:lnTo>
                    <a:pt x="908" y="375"/>
                  </a:lnTo>
                  <a:lnTo>
                    <a:pt x="907" y="348"/>
                  </a:lnTo>
                  <a:lnTo>
                    <a:pt x="910" y="315"/>
                  </a:lnTo>
                  <a:lnTo>
                    <a:pt x="919" y="283"/>
                  </a:lnTo>
                  <a:lnTo>
                    <a:pt x="935" y="254"/>
                  </a:lnTo>
                  <a:lnTo>
                    <a:pt x="956" y="229"/>
                  </a:lnTo>
                  <a:lnTo>
                    <a:pt x="981" y="209"/>
                  </a:lnTo>
                  <a:lnTo>
                    <a:pt x="1009" y="194"/>
                  </a:lnTo>
                  <a:lnTo>
                    <a:pt x="1040" y="184"/>
                  </a:lnTo>
                  <a:lnTo>
                    <a:pt x="1074" y="180"/>
                  </a:lnTo>
                  <a:lnTo>
                    <a:pt x="1107" y="184"/>
                  </a:lnTo>
                  <a:lnTo>
                    <a:pt x="1139" y="194"/>
                  </a:lnTo>
                  <a:lnTo>
                    <a:pt x="1167" y="209"/>
                  </a:lnTo>
                  <a:lnTo>
                    <a:pt x="1192" y="229"/>
                  </a:lnTo>
                  <a:lnTo>
                    <a:pt x="1213" y="254"/>
                  </a:lnTo>
                  <a:lnTo>
                    <a:pt x="1227" y="283"/>
                  </a:lnTo>
                  <a:lnTo>
                    <a:pt x="1238" y="315"/>
                  </a:lnTo>
                  <a:lnTo>
                    <a:pt x="1241" y="348"/>
                  </a:lnTo>
                  <a:lnTo>
                    <a:pt x="1239" y="378"/>
                  </a:lnTo>
                  <a:lnTo>
                    <a:pt x="1231" y="405"/>
                  </a:lnTo>
                  <a:lnTo>
                    <a:pt x="1219" y="431"/>
                  </a:lnTo>
                  <a:lnTo>
                    <a:pt x="1205" y="454"/>
                  </a:lnTo>
                  <a:lnTo>
                    <a:pt x="1541" y="1081"/>
                  </a:lnTo>
                  <a:lnTo>
                    <a:pt x="1564" y="1076"/>
                  </a:lnTo>
                  <a:lnTo>
                    <a:pt x="1586" y="1074"/>
                  </a:lnTo>
                  <a:lnTo>
                    <a:pt x="1610" y="1076"/>
                  </a:lnTo>
                  <a:lnTo>
                    <a:pt x="1633" y="1081"/>
                  </a:lnTo>
                  <a:lnTo>
                    <a:pt x="2009" y="292"/>
                  </a:lnTo>
                  <a:lnTo>
                    <a:pt x="1991" y="272"/>
                  </a:lnTo>
                  <a:lnTo>
                    <a:pt x="1976" y="249"/>
                  </a:lnTo>
                  <a:lnTo>
                    <a:pt x="1965" y="224"/>
                  </a:lnTo>
                  <a:lnTo>
                    <a:pt x="1958" y="197"/>
                  </a:lnTo>
                  <a:lnTo>
                    <a:pt x="1955" y="169"/>
                  </a:lnTo>
                  <a:lnTo>
                    <a:pt x="1958" y="134"/>
                  </a:lnTo>
                  <a:lnTo>
                    <a:pt x="1968" y="103"/>
                  </a:lnTo>
                  <a:lnTo>
                    <a:pt x="1984" y="75"/>
                  </a:lnTo>
                  <a:lnTo>
                    <a:pt x="2005" y="50"/>
                  </a:lnTo>
                  <a:lnTo>
                    <a:pt x="2028" y="29"/>
                  </a:lnTo>
                  <a:lnTo>
                    <a:pt x="2057" y="13"/>
                  </a:lnTo>
                  <a:lnTo>
                    <a:pt x="2089" y="4"/>
                  </a:lnTo>
                  <a:lnTo>
                    <a:pt x="2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EditPoints="1"/>
            </p:cNvSpPr>
            <p:nvPr userDrawn="1"/>
          </p:nvSpPr>
          <p:spPr bwMode="auto">
            <a:xfrm>
              <a:off x="1729" y="840"/>
              <a:ext cx="337" cy="371"/>
            </a:xfrm>
            <a:custGeom>
              <a:avLst/>
              <a:gdLst>
                <a:gd name="T0" fmla="*/ 463 w 1685"/>
                <a:gd name="T1" fmla="*/ 167 h 1853"/>
                <a:gd name="T2" fmla="*/ 334 w 1685"/>
                <a:gd name="T3" fmla="*/ 227 h 1853"/>
                <a:gd name="T4" fmla="*/ 231 w 1685"/>
                <a:gd name="T5" fmla="*/ 329 h 1853"/>
                <a:gd name="T6" fmla="*/ 170 w 1685"/>
                <a:gd name="T7" fmla="*/ 455 h 1853"/>
                <a:gd name="T8" fmla="*/ 153 w 1685"/>
                <a:gd name="T9" fmla="*/ 592 h 1853"/>
                <a:gd name="T10" fmla="*/ 181 w 1685"/>
                <a:gd name="T11" fmla="*/ 729 h 1853"/>
                <a:gd name="T12" fmla="*/ 255 w 1685"/>
                <a:gd name="T13" fmla="*/ 853 h 1853"/>
                <a:gd name="T14" fmla="*/ 366 w 1685"/>
                <a:gd name="T15" fmla="*/ 943 h 1853"/>
                <a:gd name="T16" fmla="*/ 497 w 1685"/>
                <a:gd name="T17" fmla="*/ 990 h 1853"/>
                <a:gd name="T18" fmla="*/ 634 w 1685"/>
                <a:gd name="T19" fmla="*/ 992 h 1853"/>
                <a:gd name="T20" fmla="*/ 767 w 1685"/>
                <a:gd name="T21" fmla="*/ 949 h 1853"/>
                <a:gd name="T22" fmla="*/ 882 w 1685"/>
                <a:gd name="T23" fmla="*/ 860 h 1853"/>
                <a:gd name="T24" fmla="*/ 957 w 1685"/>
                <a:gd name="T25" fmla="*/ 740 h 1853"/>
                <a:gd name="T26" fmla="*/ 990 w 1685"/>
                <a:gd name="T27" fmla="*/ 605 h 1853"/>
                <a:gd name="T28" fmla="*/ 976 w 1685"/>
                <a:gd name="T29" fmla="*/ 466 h 1853"/>
                <a:gd name="T30" fmla="*/ 917 w 1685"/>
                <a:gd name="T31" fmla="*/ 337 h 1853"/>
                <a:gd name="T32" fmla="*/ 816 w 1685"/>
                <a:gd name="T33" fmla="*/ 232 h 1853"/>
                <a:gd name="T34" fmla="*/ 691 w 1685"/>
                <a:gd name="T35" fmla="*/ 170 h 1853"/>
                <a:gd name="T36" fmla="*/ 554 w 1685"/>
                <a:gd name="T37" fmla="*/ 154 h 1853"/>
                <a:gd name="T38" fmla="*/ 665 w 1685"/>
                <a:gd name="T39" fmla="*/ 8 h 1853"/>
                <a:gd name="T40" fmla="*/ 822 w 1685"/>
                <a:gd name="T41" fmla="*/ 59 h 1853"/>
                <a:gd name="T42" fmla="*/ 962 w 1685"/>
                <a:gd name="T43" fmla="*/ 155 h 1853"/>
                <a:gd name="T44" fmla="*/ 1067 w 1685"/>
                <a:gd name="T45" fmla="*/ 290 h 1853"/>
                <a:gd name="T46" fmla="*/ 1128 w 1685"/>
                <a:gd name="T47" fmla="*/ 444 h 1853"/>
                <a:gd name="T48" fmla="*/ 1141 w 1685"/>
                <a:gd name="T49" fmla="*/ 606 h 1853"/>
                <a:gd name="T50" fmla="*/ 1109 w 1685"/>
                <a:gd name="T51" fmla="*/ 765 h 1853"/>
                <a:gd name="T52" fmla="*/ 1034 w 1685"/>
                <a:gd name="T53" fmla="*/ 910 h 1853"/>
                <a:gd name="T54" fmla="*/ 1679 w 1685"/>
                <a:gd name="T55" fmla="*/ 1743 h 1853"/>
                <a:gd name="T56" fmla="*/ 1682 w 1685"/>
                <a:gd name="T57" fmla="*/ 1800 h 1853"/>
                <a:gd name="T58" fmla="*/ 1643 w 1685"/>
                <a:gd name="T59" fmla="*/ 1845 h 1853"/>
                <a:gd name="T60" fmla="*/ 1587 w 1685"/>
                <a:gd name="T61" fmla="*/ 1848 h 1853"/>
                <a:gd name="T62" fmla="*/ 885 w 1685"/>
                <a:gd name="T63" fmla="*/ 1054 h 1853"/>
                <a:gd name="T64" fmla="*/ 735 w 1685"/>
                <a:gd name="T65" fmla="*/ 1125 h 1853"/>
                <a:gd name="T66" fmla="*/ 576 w 1685"/>
                <a:gd name="T67" fmla="*/ 1149 h 1853"/>
                <a:gd name="T68" fmla="*/ 417 w 1685"/>
                <a:gd name="T69" fmla="*/ 1129 h 1853"/>
                <a:gd name="T70" fmla="*/ 268 w 1685"/>
                <a:gd name="T71" fmla="*/ 1062 h 1853"/>
                <a:gd name="T72" fmla="*/ 140 w 1685"/>
                <a:gd name="T73" fmla="*/ 952 h 1853"/>
                <a:gd name="T74" fmla="*/ 48 w 1685"/>
                <a:gd name="T75" fmla="*/ 807 h 1853"/>
                <a:gd name="T76" fmla="*/ 5 w 1685"/>
                <a:gd name="T77" fmla="*/ 646 h 1853"/>
                <a:gd name="T78" fmla="*/ 8 w 1685"/>
                <a:gd name="T79" fmla="*/ 481 h 1853"/>
                <a:gd name="T80" fmla="*/ 58 w 1685"/>
                <a:gd name="T81" fmla="*/ 322 h 1853"/>
                <a:gd name="T82" fmla="*/ 154 w 1685"/>
                <a:gd name="T83" fmla="*/ 182 h 1853"/>
                <a:gd name="T84" fmla="*/ 290 w 1685"/>
                <a:gd name="T85" fmla="*/ 74 h 1853"/>
                <a:gd name="T86" fmla="*/ 447 w 1685"/>
                <a:gd name="T87" fmla="*/ 14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5" h="1853">
                  <a:moveTo>
                    <a:pt x="554" y="154"/>
                  </a:moveTo>
                  <a:lnTo>
                    <a:pt x="508" y="157"/>
                  </a:lnTo>
                  <a:lnTo>
                    <a:pt x="463" y="167"/>
                  </a:lnTo>
                  <a:lnTo>
                    <a:pt x="418" y="181"/>
                  </a:lnTo>
                  <a:lnTo>
                    <a:pt x="375" y="202"/>
                  </a:lnTo>
                  <a:lnTo>
                    <a:pt x="334" y="227"/>
                  </a:lnTo>
                  <a:lnTo>
                    <a:pt x="296" y="257"/>
                  </a:lnTo>
                  <a:lnTo>
                    <a:pt x="260" y="291"/>
                  </a:lnTo>
                  <a:lnTo>
                    <a:pt x="231" y="329"/>
                  </a:lnTo>
                  <a:lnTo>
                    <a:pt x="205" y="369"/>
                  </a:lnTo>
                  <a:lnTo>
                    <a:pt x="184" y="411"/>
                  </a:lnTo>
                  <a:lnTo>
                    <a:pt x="170" y="455"/>
                  </a:lnTo>
                  <a:lnTo>
                    <a:pt x="158" y="500"/>
                  </a:lnTo>
                  <a:lnTo>
                    <a:pt x="153" y="546"/>
                  </a:lnTo>
                  <a:lnTo>
                    <a:pt x="153" y="592"/>
                  </a:lnTo>
                  <a:lnTo>
                    <a:pt x="157" y="639"/>
                  </a:lnTo>
                  <a:lnTo>
                    <a:pt x="166" y="685"/>
                  </a:lnTo>
                  <a:lnTo>
                    <a:pt x="181" y="729"/>
                  </a:lnTo>
                  <a:lnTo>
                    <a:pt x="200" y="773"/>
                  </a:lnTo>
                  <a:lnTo>
                    <a:pt x="225" y="814"/>
                  </a:lnTo>
                  <a:lnTo>
                    <a:pt x="255" y="853"/>
                  </a:lnTo>
                  <a:lnTo>
                    <a:pt x="289" y="888"/>
                  </a:lnTo>
                  <a:lnTo>
                    <a:pt x="326" y="918"/>
                  </a:lnTo>
                  <a:lnTo>
                    <a:pt x="366" y="943"/>
                  </a:lnTo>
                  <a:lnTo>
                    <a:pt x="408" y="964"/>
                  </a:lnTo>
                  <a:lnTo>
                    <a:pt x="451" y="980"/>
                  </a:lnTo>
                  <a:lnTo>
                    <a:pt x="497" y="990"/>
                  </a:lnTo>
                  <a:lnTo>
                    <a:pt x="542" y="996"/>
                  </a:lnTo>
                  <a:lnTo>
                    <a:pt x="589" y="997"/>
                  </a:lnTo>
                  <a:lnTo>
                    <a:pt x="634" y="992"/>
                  </a:lnTo>
                  <a:lnTo>
                    <a:pt x="680" y="983"/>
                  </a:lnTo>
                  <a:lnTo>
                    <a:pt x="724" y="968"/>
                  </a:lnTo>
                  <a:lnTo>
                    <a:pt x="767" y="949"/>
                  </a:lnTo>
                  <a:lnTo>
                    <a:pt x="808" y="924"/>
                  </a:lnTo>
                  <a:lnTo>
                    <a:pt x="847" y="894"/>
                  </a:lnTo>
                  <a:lnTo>
                    <a:pt x="882" y="860"/>
                  </a:lnTo>
                  <a:lnTo>
                    <a:pt x="912" y="822"/>
                  </a:lnTo>
                  <a:lnTo>
                    <a:pt x="937" y="782"/>
                  </a:lnTo>
                  <a:lnTo>
                    <a:pt x="957" y="740"/>
                  </a:lnTo>
                  <a:lnTo>
                    <a:pt x="973" y="695"/>
                  </a:lnTo>
                  <a:lnTo>
                    <a:pt x="984" y="650"/>
                  </a:lnTo>
                  <a:lnTo>
                    <a:pt x="990" y="605"/>
                  </a:lnTo>
                  <a:lnTo>
                    <a:pt x="990" y="558"/>
                  </a:lnTo>
                  <a:lnTo>
                    <a:pt x="985" y="512"/>
                  </a:lnTo>
                  <a:lnTo>
                    <a:pt x="976" y="466"/>
                  </a:lnTo>
                  <a:lnTo>
                    <a:pt x="962" y="422"/>
                  </a:lnTo>
                  <a:lnTo>
                    <a:pt x="942" y="378"/>
                  </a:lnTo>
                  <a:lnTo>
                    <a:pt x="917" y="337"/>
                  </a:lnTo>
                  <a:lnTo>
                    <a:pt x="888" y="298"/>
                  </a:lnTo>
                  <a:lnTo>
                    <a:pt x="854" y="262"/>
                  </a:lnTo>
                  <a:lnTo>
                    <a:pt x="816" y="232"/>
                  </a:lnTo>
                  <a:lnTo>
                    <a:pt x="776" y="206"/>
                  </a:lnTo>
                  <a:lnTo>
                    <a:pt x="734" y="186"/>
                  </a:lnTo>
                  <a:lnTo>
                    <a:pt x="691" y="170"/>
                  </a:lnTo>
                  <a:lnTo>
                    <a:pt x="646" y="159"/>
                  </a:lnTo>
                  <a:lnTo>
                    <a:pt x="600" y="154"/>
                  </a:lnTo>
                  <a:lnTo>
                    <a:pt x="554" y="154"/>
                  </a:lnTo>
                  <a:close/>
                  <a:moveTo>
                    <a:pt x="556" y="0"/>
                  </a:moveTo>
                  <a:lnTo>
                    <a:pt x="610" y="2"/>
                  </a:lnTo>
                  <a:lnTo>
                    <a:pt x="665" y="8"/>
                  </a:lnTo>
                  <a:lnTo>
                    <a:pt x="718" y="20"/>
                  </a:lnTo>
                  <a:lnTo>
                    <a:pt x="771" y="37"/>
                  </a:lnTo>
                  <a:lnTo>
                    <a:pt x="822" y="59"/>
                  </a:lnTo>
                  <a:lnTo>
                    <a:pt x="871" y="85"/>
                  </a:lnTo>
                  <a:lnTo>
                    <a:pt x="917" y="118"/>
                  </a:lnTo>
                  <a:lnTo>
                    <a:pt x="962" y="155"/>
                  </a:lnTo>
                  <a:lnTo>
                    <a:pt x="1001" y="197"/>
                  </a:lnTo>
                  <a:lnTo>
                    <a:pt x="1038" y="243"/>
                  </a:lnTo>
                  <a:lnTo>
                    <a:pt x="1067" y="290"/>
                  </a:lnTo>
                  <a:lnTo>
                    <a:pt x="1092" y="340"/>
                  </a:lnTo>
                  <a:lnTo>
                    <a:pt x="1113" y="392"/>
                  </a:lnTo>
                  <a:lnTo>
                    <a:pt x="1128" y="444"/>
                  </a:lnTo>
                  <a:lnTo>
                    <a:pt x="1137" y="497"/>
                  </a:lnTo>
                  <a:lnTo>
                    <a:pt x="1141" y="551"/>
                  </a:lnTo>
                  <a:lnTo>
                    <a:pt x="1141" y="606"/>
                  </a:lnTo>
                  <a:lnTo>
                    <a:pt x="1135" y="660"/>
                  </a:lnTo>
                  <a:lnTo>
                    <a:pt x="1125" y="712"/>
                  </a:lnTo>
                  <a:lnTo>
                    <a:pt x="1109" y="765"/>
                  </a:lnTo>
                  <a:lnTo>
                    <a:pt x="1090" y="815"/>
                  </a:lnTo>
                  <a:lnTo>
                    <a:pt x="1065" y="864"/>
                  </a:lnTo>
                  <a:lnTo>
                    <a:pt x="1034" y="910"/>
                  </a:lnTo>
                  <a:lnTo>
                    <a:pt x="1000" y="955"/>
                  </a:lnTo>
                  <a:lnTo>
                    <a:pt x="1667" y="1726"/>
                  </a:lnTo>
                  <a:lnTo>
                    <a:pt x="1679" y="1743"/>
                  </a:lnTo>
                  <a:lnTo>
                    <a:pt x="1684" y="1763"/>
                  </a:lnTo>
                  <a:lnTo>
                    <a:pt x="1685" y="1782"/>
                  </a:lnTo>
                  <a:lnTo>
                    <a:pt x="1682" y="1800"/>
                  </a:lnTo>
                  <a:lnTo>
                    <a:pt x="1674" y="1819"/>
                  </a:lnTo>
                  <a:lnTo>
                    <a:pt x="1660" y="1833"/>
                  </a:lnTo>
                  <a:lnTo>
                    <a:pt x="1643" y="1845"/>
                  </a:lnTo>
                  <a:lnTo>
                    <a:pt x="1624" y="1852"/>
                  </a:lnTo>
                  <a:lnTo>
                    <a:pt x="1605" y="1853"/>
                  </a:lnTo>
                  <a:lnTo>
                    <a:pt x="1587" y="1848"/>
                  </a:lnTo>
                  <a:lnTo>
                    <a:pt x="1568" y="1840"/>
                  </a:lnTo>
                  <a:lnTo>
                    <a:pt x="1554" y="1827"/>
                  </a:lnTo>
                  <a:lnTo>
                    <a:pt x="885" y="1054"/>
                  </a:lnTo>
                  <a:lnTo>
                    <a:pt x="838" y="1083"/>
                  </a:lnTo>
                  <a:lnTo>
                    <a:pt x="788" y="1107"/>
                  </a:lnTo>
                  <a:lnTo>
                    <a:pt x="735" y="1125"/>
                  </a:lnTo>
                  <a:lnTo>
                    <a:pt x="683" y="1139"/>
                  </a:lnTo>
                  <a:lnTo>
                    <a:pt x="630" y="1147"/>
                  </a:lnTo>
                  <a:lnTo>
                    <a:pt x="576" y="1149"/>
                  </a:lnTo>
                  <a:lnTo>
                    <a:pt x="523" y="1148"/>
                  </a:lnTo>
                  <a:lnTo>
                    <a:pt x="470" y="1140"/>
                  </a:lnTo>
                  <a:lnTo>
                    <a:pt x="417" y="1129"/>
                  </a:lnTo>
                  <a:lnTo>
                    <a:pt x="366" y="1111"/>
                  </a:lnTo>
                  <a:lnTo>
                    <a:pt x="316" y="1090"/>
                  </a:lnTo>
                  <a:lnTo>
                    <a:pt x="268" y="1062"/>
                  </a:lnTo>
                  <a:lnTo>
                    <a:pt x="223" y="1031"/>
                  </a:lnTo>
                  <a:lnTo>
                    <a:pt x="180" y="995"/>
                  </a:lnTo>
                  <a:lnTo>
                    <a:pt x="140" y="952"/>
                  </a:lnTo>
                  <a:lnTo>
                    <a:pt x="105" y="907"/>
                  </a:lnTo>
                  <a:lnTo>
                    <a:pt x="74" y="857"/>
                  </a:lnTo>
                  <a:lnTo>
                    <a:pt x="48" y="807"/>
                  </a:lnTo>
                  <a:lnTo>
                    <a:pt x="29" y="754"/>
                  </a:lnTo>
                  <a:lnTo>
                    <a:pt x="14" y="701"/>
                  </a:lnTo>
                  <a:lnTo>
                    <a:pt x="5" y="646"/>
                  </a:lnTo>
                  <a:lnTo>
                    <a:pt x="0" y="591"/>
                  </a:lnTo>
                  <a:lnTo>
                    <a:pt x="1" y="536"/>
                  </a:lnTo>
                  <a:lnTo>
                    <a:pt x="8" y="481"/>
                  </a:lnTo>
                  <a:lnTo>
                    <a:pt x="20" y="427"/>
                  </a:lnTo>
                  <a:lnTo>
                    <a:pt x="37" y="373"/>
                  </a:lnTo>
                  <a:lnTo>
                    <a:pt x="58" y="322"/>
                  </a:lnTo>
                  <a:lnTo>
                    <a:pt x="85" y="273"/>
                  </a:lnTo>
                  <a:lnTo>
                    <a:pt x="117" y="226"/>
                  </a:lnTo>
                  <a:lnTo>
                    <a:pt x="154" y="182"/>
                  </a:lnTo>
                  <a:lnTo>
                    <a:pt x="196" y="141"/>
                  </a:lnTo>
                  <a:lnTo>
                    <a:pt x="242" y="105"/>
                  </a:lnTo>
                  <a:lnTo>
                    <a:pt x="290" y="74"/>
                  </a:lnTo>
                  <a:lnTo>
                    <a:pt x="341" y="48"/>
                  </a:lnTo>
                  <a:lnTo>
                    <a:pt x="393" y="29"/>
                  </a:lnTo>
                  <a:lnTo>
                    <a:pt x="447" y="14"/>
                  </a:lnTo>
                  <a:lnTo>
                    <a:pt x="500" y="5"/>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8985374"/>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774">
          <p15:clr>
            <a:srgbClr val="FBAE40"/>
          </p15:clr>
        </p15:guide>
        <p15:guide id="3" orient="horz" pos="2712">
          <p15:clr>
            <a:srgbClr val="FBAE40"/>
          </p15:clr>
        </p15:guide>
        <p15:guide id="4" orient="horz" pos="-2">
          <p15:clr>
            <a:srgbClr val="FBAE40"/>
          </p15:clr>
        </p15:guide>
        <p15:guide id="5" pos="7675">
          <p15:clr>
            <a:srgbClr val="FBAE40"/>
          </p15:clr>
        </p15:guide>
        <p15:guide id="6" pos="7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16603"/>
      </p:ext>
    </p:extLst>
  </p:cSld>
  <p:clrMapOvr>
    <a:masterClrMapping/>
  </p:clrMapOvr>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833C5-71AC-48E2-821A-35B48D24FCB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xmlns="" id="{2288C948-D230-4AAD-9040-40D237A30F6C}"/>
              </a:ext>
            </a:extLst>
          </p:cNvPr>
          <p:cNvSpPr txBox="1">
            <a:spLocks/>
          </p:cNvSpPr>
          <p:nvPr userDrawn="1"/>
        </p:nvSpPr>
        <p:spPr>
          <a:xfrm>
            <a:off x="84300" y="6527800"/>
            <a:ext cx="228600" cy="177800"/>
          </a:xfrm>
          <a:prstGeom prst="rect">
            <a:avLst/>
          </a:prstGeom>
          <a:noFill/>
        </p:spPr>
        <p:txBody>
          <a:bodyPr wrap="none" lIns="0" tIns="0" rIns="0" bIns="0" anchor="ctr" anchorCtr="0"/>
          <a:lstStyle>
            <a:defPPr>
              <a:defRPr lang="en-US"/>
            </a:defPPr>
            <a:lvl1pPr marL="0" algn="ctr" defTabSz="914400" rtl="0" eaLnBrk="1" latinLnBrk="0" hangingPunct="1">
              <a:defRPr sz="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6739A3-A001-4132-AECF-E1735C6210C2}" type="slidenum">
              <a:rPr lang="en-US" b="1" smtClean="0">
                <a:solidFill>
                  <a:schemeClr val="tx1"/>
                </a:solidFill>
              </a:rPr>
              <a:pPr/>
              <a:t>‹#›</a:t>
            </a:fld>
            <a:endParaRPr lang="en-US" b="1" dirty="0">
              <a:solidFill>
                <a:schemeClr val="tx1"/>
              </a:solidFill>
            </a:endParaRPr>
          </a:p>
        </p:txBody>
      </p:sp>
    </p:spTree>
    <p:extLst>
      <p:ext uri="{BB962C8B-B14F-4D97-AF65-F5344CB8AC3E}">
        <p14:creationId xmlns:p14="http://schemas.microsoft.com/office/powerpoint/2010/main" val="593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743200"/>
            <a:ext cx="12192000" cy="4114800"/>
          </a:xfrm>
          <a:prstGeom prst="rect">
            <a:avLst/>
          </a:prstGeom>
          <a:gradFill>
            <a:gsLst>
              <a:gs pos="0">
                <a:srgbClr val="052049"/>
              </a:gs>
              <a:gs pos="73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8" name="Title 1">
            <a:extLst>
              <a:ext uri="{FF2B5EF4-FFF2-40B4-BE49-F238E27FC236}">
                <a16:creationId xmlns:a16="http://schemas.microsoft.com/office/drawing/2014/main" xmlns="" id="{E063EDAE-3C20-4872-A920-DDD64F03094B}"/>
              </a:ext>
            </a:extLst>
          </p:cNvPr>
          <p:cNvSpPr>
            <a:spLocks noGrp="1"/>
          </p:cNvSpPr>
          <p:nvPr>
            <p:ph type="ctrTitle" hasCustomPrompt="1"/>
          </p:nvPr>
        </p:nvSpPr>
        <p:spPr>
          <a:xfrm>
            <a:off x="4297680" y="3869262"/>
            <a:ext cx="3596640" cy="814926"/>
          </a:xfrm>
        </p:spPr>
        <p:txBody>
          <a:bodyPr>
            <a:noAutofit/>
          </a:bodyPr>
          <a:lstStyle>
            <a:lvl1pPr algn="ctr">
              <a:defRPr sz="4600">
                <a:solidFill>
                  <a:schemeClr val="bg1"/>
                </a:solidFill>
                <a:effectLst/>
              </a:defRPr>
            </a:lvl1pPr>
          </a:lstStyle>
          <a:p>
            <a:r>
              <a:rPr lang="en-US" dirty="0"/>
              <a:t>Thank you!</a:t>
            </a:r>
          </a:p>
        </p:txBody>
      </p:sp>
      <p:pic>
        <p:nvPicPr>
          <p:cNvPr id="59" name="Picture 58">
            <a:extLst>
              <a:ext uri="{FF2B5EF4-FFF2-40B4-BE49-F238E27FC236}">
                <a16:creationId xmlns:a16="http://schemas.microsoft.com/office/drawing/2014/main" xmlns="" id="{CDD35920-50C1-4782-9856-992F269421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2480" y="361022"/>
            <a:ext cx="2987040" cy="2112180"/>
          </a:xfrm>
          <a:prstGeom prst="rect">
            <a:avLst/>
          </a:prstGeom>
        </p:spPr>
      </p:pic>
      <p:sp>
        <p:nvSpPr>
          <p:cNvPr id="92" name="Oval 91"/>
          <p:cNvSpPr/>
          <p:nvPr userDrawn="1"/>
        </p:nvSpPr>
        <p:spPr>
          <a:xfrm>
            <a:off x="369220" y="6091132"/>
            <a:ext cx="571116" cy="571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3" name="Freeform 31">
            <a:hlinkClick r:id="rId3"/>
          </p:cNvPr>
          <p:cNvSpPr>
            <a:spLocks noEditPoints="1"/>
          </p:cNvSpPr>
          <p:nvPr userDrawn="1"/>
        </p:nvSpPr>
        <p:spPr bwMode="auto">
          <a:xfrm>
            <a:off x="476096" y="6197993"/>
            <a:ext cx="357364" cy="357361"/>
          </a:xfrm>
          <a:custGeom>
            <a:avLst/>
            <a:gdLst/>
            <a:ahLst/>
            <a:cxnLst>
              <a:cxn ang="0">
                <a:pos x="365" y="125"/>
              </a:cxn>
              <a:cxn ang="0">
                <a:pos x="319" y="138"/>
              </a:cxn>
              <a:cxn ang="0">
                <a:pos x="290" y="169"/>
              </a:cxn>
              <a:cxn ang="0">
                <a:pos x="280" y="219"/>
              </a:cxn>
              <a:cxn ang="0">
                <a:pos x="276" y="257"/>
              </a:cxn>
              <a:cxn ang="0">
                <a:pos x="241" y="258"/>
              </a:cxn>
              <a:cxn ang="0">
                <a:pos x="268" y="325"/>
              </a:cxn>
              <a:cxn ang="0">
                <a:pos x="282" y="330"/>
              </a:cxn>
              <a:cxn ang="0">
                <a:pos x="283" y="534"/>
              </a:cxn>
              <a:cxn ang="0">
                <a:pos x="339" y="536"/>
              </a:cxn>
              <a:cxn ang="0">
                <a:pos x="368" y="529"/>
              </a:cxn>
              <a:cxn ang="0">
                <a:pos x="422" y="325"/>
              </a:cxn>
              <a:cxn ang="0">
                <a:pos x="426" y="294"/>
              </a:cxn>
              <a:cxn ang="0">
                <a:pos x="427" y="258"/>
              </a:cxn>
              <a:cxn ang="0">
                <a:pos x="394" y="260"/>
              </a:cxn>
              <a:cxn ang="0">
                <a:pos x="373" y="258"/>
              </a:cxn>
              <a:cxn ang="0">
                <a:pos x="368" y="212"/>
              </a:cxn>
              <a:cxn ang="0">
                <a:pos x="373" y="193"/>
              </a:cxn>
              <a:cxn ang="0">
                <a:pos x="427" y="126"/>
              </a:cxn>
              <a:cxn ang="0">
                <a:pos x="319" y="0"/>
              </a:cxn>
              <a:cxn ang="0">
                <a:pos x="420" y="10"/>
              </a:cxn>
              <a:cxn ang="0">
                <a:pos x="506" y="42"/>
              </a:cxn>
              <a:cxn ang="0">
                <a:pos x="572" y="90"/>
              </a:cxn>
              <a:cxn ang="0">
                <a:pos x="620" y="153"/>
              </a:cxn>
              <a:cxn ang="0">
                <a:pos x="651" y="226"/>
              </a:cxn>
              <a:cxn ang="0">
                <a:pos x="663" y="305"/>
              </a:cxn>
              <a:cxn ang="0">
                <a:pos x="659" y="385"/>
              </a:cxn>
              <a:cxn ang="0">
                <a:pos x="638" y="462"/>
              </a:cxn>
              <a:cxn ang="0">
                <a:pos x="601" y="533"/>
              </a:cxn>
              <a:cxn ang="0">
                <a:pos x="547" y="593"/>
              </a:cxn>
              <a:cxn ang="0">
                <a:pos x="477" y="636"/>
              </a:cxn>
              <a:cxn ang="0">
                <a:pos x="391" y="661"/>
              </a:cxn>
              <a:cxn ang="0">
                <a:pos x="290" y="661"/>
              </a:cxn>
              <a:cxn ang="0">
                <a:pos x="216" y="640"/>
              </a:cxn>
              <a:cxn ang="0">
                <a:pos x="144" y="598"/>
              </a:cxn>
              <a:cxn ang="0">
                <a:pos x="80" y="537"/>
              </a:cxn>
              <a:cxn ang="0">
                <a:pos x="30" y="461"/>
              </a:cxn>
              <a:cxn ang="0">
                <a:pos x="3" y="373"/>
              </a:cxn>
              <a:cxn ang="0">
                <a:pos x="3" y="276"/>
              </a:cxn>
              <a:cxn ang="0">
                <a:pos x="37" y="175"/>
              </a:cxn>
              <a:cxn ang="0">
                <a:pos x="73" y="121"/>
              </a:cxn>
              <a:cxn ang="0">
                <a:pos x="125" y="71"/>
              </a:cxn>
              <a:cxn ang="0">
                <a:pos x="191" y="31"/>
              </a:cxn>
              <a:cxn ang="0">
                <a:pos x="273" y="6"/>
              </a:cxn>
            </a:cxnLst>
            <a:rect l="0" t="0" r="r" b="b"/>
            <a:pathLst>
              <a:path w="663" h="663">
                <a:moveTo>
                  <a:pt x="394" y="124"/>
                </a:moveTo>
                <a:lnTo>
                  <a:pt x="365" y="125"/>
                </a:lnTo>
                <a:lnTo>
                  <a:pt x="340" y="129"/>
                </a:lnTo>
                <a:lnTo>
                  <a:pt x="319" y="138"/>
                </a:lnTo>
                <a:lnTo>
                  <a:pt x="302" y="151"/>
                </a:lnTo>
                <a:lnTo>
                  <a:pt x="290" y="169"/>
                </a:lnTo>
                <a:lnTo>
                  <a:pt x="283" y="192"/>
                </a:lnTo>
                <a:lnTo>
                  <a:pt x="280" y="219"/>
                </a:lnTo>
                <a:lnTo>
                  <a:pt x="283" y="253"/>
                </a:lnTo>
                <a:lnTo>
                  <a:pt x="276" y="257"/>
                </a:lnTo>
                <a:lnTo>
                  <a:pt x="266" y="258"/>
                </a:lnTo>
                <a:lnTo>
                  <a:pt x="241" y="258"/>
                </a:lnTo>
                <a:lnTo>
                  <a:pt x="241" y="325"/>
                </a:lnTo>
                <a:lnTo>
                  <a:pt x="268" y="325"/>
                </a:lnTo>
                <a:lnTo>
                  <a:pt x="276" y="326"/>
                </a:lnTo>
                <a:lnTo>
                  <a:pt x="282" y="330"/>
                </a:lnTo>
                <a:lnTo>
                  <a:pt x="283" y="337"/>
                </a:lnTo>
                <a:lnTo>
                  <a:pt x="283" y="534"/>
                </a:lnTo>
                <a:lnTo>
                  <a:pt x="319" y="534"/>
                </a:lnTo>
                <a:lnTo>
                  <a:pt x="339" y="536"/>
                </a:lnTo>
                <a:lnTo>
                  <a:pt x="355" y="534"/>
                </a:lnTo>
                <a:lnTo>
                  <a:pt x="368" y="529"/>
                </a:lnTo>
                <a:lnTo>
                  <a:pt x="368" y="325"/>
                </a:lnTo>
                <a:lnTo>
                  <a:pt x="422" y="325"/>
                </a:lnTo>
                <a:lnTo>
                  <a:pt x="425" y="310"/>
                </a:lnTo>
                <a:lnTo>
                  <a:pt x="426" y="294"/>
                </a:lnTo>
                <a:lnTo>
                  <a:pt x="427" y="278"/>
                </a:lnTo>
                <a:lnTo>
                  <a:pt x="427" y="258"/>
                </a:lnTo>
                <a:lnTo>
                  <a:pt x="405" y="258"/>
                </a:lnTo>
                <a:lnTo>
                  <a:pt x="394" y="260"/>
                </a:lnTo>
                <a:lnTo>
                  <a:pt x="383" y="260"/>
                </a:lnTo>
                <a:lnTo>
                  <a:pt x="373" y="258"/>
                </a:lnTo>
                <a:lnTo>
                  <a:pt x="368" y="253"/>
                </a:lnTo>
                <a:lnTo>
                  <a:pt x="368" y="212"/>
                </a:lnTo>
                <a:lnTo>
                  <a:pt x="369" y="201"/>
                </a:lnTo>
                <a:lnTo>
                  <a:pt x="373" y="193"/>
                </a:lnTo>
                <a:lnTo>
                  <a:pt x="427" y="193"/>
                </a:lnTo>
                <a:lnTo>
                  <a:pt x="427" y="126"/>
                </a:lnTo>
                <a:lnTo>
                  <a:pt x="394" y="124"/>
                </a:lnTo>
                <a:close/>
                <a:moveTo>
                  <a:pt x="319" y="0"/>
                </a:moveTo>
                <a:lnTo>
                  <a:pt x="372" y="2"/>
                </a:lnTo>
                <a:lnTo>
                  <a:pt x="420" y="10"/>
                </a:lnTo>
                <a:lnTo>
                  <a:pt x="465" y="24"/>
                </a:lnTo>
                <a:lnTo>
                  <a:pt x="506" y="42"/>
                </a:lnTo>
                <a:lnTo>
                  <a:pt x="541" y="65"/>
                </a:lnTo>
                <a:lnTo>
                  <a:pt x="572" y="90"/>
                </a:lnTo>
                <a:lnTo>
                  <a:pt x="598" y="121"/>
                </a:lnTo>
                <a:lnTo>
                  <a:pt x="620" y="153"/>
                </a:lnTo>
                <a:lnTo>
                  <a:pt x="638" y="189"/>
                </a:lnTo>
                <a:lnTo>
                  <a:pt x="651" y="226"/>
                </a:lnTo>
                <a:lnTo>
                  <a:pt x="659" y="265"/>
                </a:lnTo>
                <a:lnTo>
                  <a:pt x="663" y="305"/>
                </a:lnTo>
                <a:lnTo>
                  <a:pt x="663" y="346"/>
                </a:lnTo>
                <a:lnTo>
                  <a:pt x="659" y="385"/>
                </a:lnTo>
                <a:lnTo>
                  <a:pt x="651" y="425"/>
                </a:lnTo>
                <a:lnTo>
                  <a:pt x="638" y="462"/>
                </a:lnTo>
                <a:lnTo>
                  <a:pt x="622" y="498"/>
                </a:lnTo>
                <a:lnTo>
                  <a:pt x="601" y="533"/>
                </a:lnTo>
                <a:lnTo>
                  <a:pt x="576" y="564"/>
                </a:lnTo>
                <a:lnTo>
                  <a:pt x="547" y="593"/>
                </a:lnTo>
                <a:lnTo>
                  <a:pt x="513" y="616"/>
                </a:lnTo>
                <a:lnTo>
                  <a:pt x="477" y="636"/>
                </a:lnTo>
                <a:lnTo>
                  <a:pt x="436" y="651"/>
                </a:lnTo>
                <a:lnTo>
                  <a:pt x="391" y="661"/>
                </a:lnTo>
                <a:lnTo>
                  <a:pt x="343" y="663"/>
                </a:lnTo>
                <a:lnTo>
                  <a:pt x="290" y="661"/>
                </a:lnTo>
                <a:lnTo>
                  <a:pt x="254" y="654"/>
                </a:lnTo>
                <a:lnTo>
                  <a:pt x="216" y="640"/>
                </a:lnTo>
                <a:lnTo>
                  <a:pt x="179" y="622"/>
                </a:lnTo>
                <a:lnTo>
                  <a:pt x="144" y="598"/>
                </a:lnTo>
                <a:lnTo>
                  <a:pt x="111" y="570"/>
                </a:lnTo>
                <a:lnTo>
                  <a:pt x="80" y="537"/>
                </a:lnTo>
                <a:lnTo>
                  <a:pt x="53" y="501"/>
                </a:lnTo>
                <a:lnTo>
                  <a:pt x="30" y="461"/>
                </a:lnTo>
                <a:lnTo>
                  <a:pt x="14" y="419"/>
                </a:lnTo>
                <a:lnTo>
                  <a:pt x="3" y="373"/>
                </a:lnTo>
                <a:lnTo>
                  <a:pt x="0" y="326"/>
                </a:lnTo>
                <a:lnTo>
                  <a:pt x="3" y="276"/>
                </a:lnTo>
                <a:lnTo>
                  <a:pt x="15" y="226"/>
                </a:lnTo>
                <a:lnTo>
                  <a:pt x="37" y="175"/>
                </a:lnTo>
                <a:lnTo>
                  <a:pt x="54" y="147"/>
                </a:lnTo>
                <a:lnTo>
                  <a:pt x="73" y="121"/>
                </a:lnTo>
                <a:lnTo>
                  <a:pt x="97" y="95"/>
                </a:lnTo>
                <a:lnTo>
                  <a:pt x="125" y="71"/>
                </a:lnTo>
                <a:lnTo>
                  <a:pt x="157" y="49"/>
                </a:lnTo>
                <a:lnTo>
                  <a:pt x="191" y="31"/>
                </a:lnTo>
                <a:lnTo>
                  <a:pt x="230" y="15"/>
                </a:lnTo>
                <a:lnTo>
                  <a:pt x="273" y="6"/>
                </a:lnTo>
                <a:lnTo>
                  <a:pt x="319"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0" name="Oval 89"/>
          <p:cNvSpPr/>
          <p:nvPr userDrawn="1"/>
        </p:nvSpPr>
        <p:spPr>
          <a:xfrm>
            <a:off x="1106492" y="6091131"/>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91" name="Freeform 48">
            <a:hlinkClick r:id="rId4"/>
          </p:cNvPr>
          <p:cNvSpPr>
            <a:spLocks/>
          </p:cNvSpPr>
          <p:nvPr userDrawn="1"/>
        </p:nvSpPr>
        <p:spPr bwMode="auto">
          <a:xfrm>
            <a:off x="1191612" y="6238608"/>
            <a:ext cx="400889" cy="276166"/>
          </a:xfrm>
          <a:custGeom>
            <a:avLst/>
            <a:gdLst>
              <a:gd name="T0" fmla="*/ 652 w 720"/>
              <a:gd name="T1" fmla="*/ 218 h 496"/>
              <a:gd name="T2" fmla="*/ 688 w 720"/>
              <a:gd name="T3" fmla="*/ 206 h 496"/>
              <a:gd name="T4" fmla="*/ 712 w 720"/>
              <a:gd name="T5" fmla="*/ 182 h 496"/>
              <a:gd name="T6" fmla="*/ 700 w 720"/>
              <a:gd name="T7" fmla="*/ 180 h 496"/>
              <a:gd name="T8" fmla="*/ 642 w 720"/>
              <a:gd name="T9" fmla="*/ 186 h 496"/>
              <a:gd name="T10" fmla="*/ 628 w 720"/>
              <a:gd name="T11" fmla="*/ 166 h 496"/>
              <a:gd name="T12" fmla="*/ 606 w 720"/>
              <a:gd name="T13" fmla="*/ 118 h 496"/>
              <a:gd name="T14" fmla="*/ 548 w 720"/>
              <a:gd name="T15" fmla="*/ 64 h 496"/>
              <a:gd name="T16" fmla="*/ 500 w 720"/>
              <a:gd name="T17" fmla="*/ 48 h 496"/>
              <a:gd name="T18" fmla="*/ 476 w 720"/>
              <a:gd name="T19" fmla="*/ 48 h 496"/>
              <a:gd name="T20" fmla="*/ 504 w 720"/>
              <a:gd name="T21" fmla="*/ 38 h 496"/>
              <a:gd name="T22" fmla="*/ 534 w 720"/>
              <a:gd name="T23" fmla="*/ 26 h 496"/>
              <a:gd name="T24" fmla="*/ 536 w 720"/>
              <a:gd name="T25" fmla="*/ 16 h 496"/>
              <a:gd name="T26" fmla="*/ 524 w 720"/>
              <a:gd name="T27" fmla="*/ 12 h 496"/>
              <a:gd name="T28" fmla="*/ 466 w 720"/>
              <a:gd name="T29" fmla="*/ 30 h 496"/>
              <a:gd name="T30" fmla="*/ 490 w 720"/>
              <a:gd name="T31" fmla="*/ 18 h 496"/>
              <a:gd name="T32" fmla="*/ 504 w 720"/>
              <a:gd name="T33" fmla="*/ 0 h 496"/>
              <a:gd name="T34" fmla="*/ 474 w 720"/>
              <a:gd name="T35" fmla="*/ 10 h 496"/>
              <a:gd name="T36" fmla="*/ 448 w 720"/>
              <a:gd name="T37" fmla="*/ 26 h 496"/>
              <a:gd name="T38" fmla="*/ 460 w 720"/>
              <a:gd name="T39" fmla="*/ 6 h 496"/>
              <a:gd name="T40" fmla="*/ 406 w 720"/>
              <a:gd name="T41" fmla="*/ 58 h 496"/>
              <a:gd name="T42" fmla="*/ 368 w 720"/>
              <a:gd name="T43" fmla="*/ 128 h 496"/>
              <a:gd name="T44" fmla="*/ 318 w 720"/>
              <a:gd name="T45" fmla="*/ 154 h 496"/>
              <a:gd name="T46" fmla="*/ 292 w 720"/>
              <a:gd name="T47" fmla="*/ 136 h 496"/>
              <a:gd name="T48" fmla="*/ 166 w 720"/>
              <a:gd name="T49" fmla="*/ 76 h 496"/>
              <a:gd name="T50" fmla="*/ 108 w 720"/>
              <a:gd name="T51" fmla="*/ 66 h 496"/>
              <a:gd name="T52" fmla="*/ 120 w 720"/>
              <a:gd name="T53" fmla="*/ 100 h 496"/>
              <a:gd name="T54" fmla="*/ 152 w 720"/>
              <a:gd name="T55" fmla="*/ 134 h 496"/>
              <a:gd name="T56" fmla="*/ 160 w 720"/>
              <a:gd name="T57" fmla="*/ 144 h 496"/>
              <a:gd name="T58" fmla="*/ 124 w 720"/>
              <a:gd name="T59" fmla="*/ 150 h 496"/>
              <a:gd name="T60" fmla="*/ 138 w 720"/>
              <a:gd name="T61" fmla="*/ 184 h 496"/>
              <a:gd name="T62" fmla="*/ 170 w 720"/>
              <a:gd name="T63" fmla="*/ 210 h 496"/>
              <a:gd name="T64" fmla="*/ 206 w 720"/>
              <a:gd name="T65" fmla="*/ 222 h 496"/>
              <a:gd name="T66" fmla="*/ 166 w 720"/>
              <a:gd name="T67" fmla="*/ 234 h 496"/>
              <a:gd name="T68" fmla="*/ 160 w 720"/>
              <a:gd name="T69" fmla="*/ 250 h 496"/>
              <a:gd name="T70" fmla="*/ 186 w 720"/>
              <a:gd name="T71" fmla="*/ 274 h 496"/>
              <a:gd name="T72" fmla="*/ 226 w 720"/>
              <a:gd name="T73" fmla="*/ 286 h 496"/>
              <a:gd name="T74" fmla="*/ 236 w 720"/>
              <a:gd name="T75" fmla="*/ 290 h 496"/>
              <a:gd name="T76" fmla="*/ 218 w 720"/>
              <a:gd name="T77" fmla="*/ 306 h 496"/>
              <a:gd name="T78" fmla="*/ 216 w 720"/>
              <a:gd name="T79" fmla="*/ 322 h 496"/>
              <a:gd name="T80" fmla="*/ 236 w 720"/>
              <a:gd name="T81" fmla="*/ 342 h 496"/>
              <a:gd name="T82" fmla="*/ 268 w 720"/>
              <a:gd name="T83" fmla="*/ 346 h 496"/>
              <a:gd name="T84" fmla="*/ 220 w 720"/>
              <a:gd name="T85" fmla="*/ 382 h 496"/>
              <a:gd name="T86" fmla="*/ 168 w 720"/>
              <a:gd name="T87" fmla="*/ 400 h 496"/>
              <a:gd name="T88" fmla="*/ 112 w 720"/>
              <a:gd name="T89" fmla="*/ 404 h 496"/>
              <a:gd name="T90" fmla="*/ 60 w 720"/>
              <a:gd name="T91" fmla="*/ 392 h 496"/>
              <a:gd name="T92" fmla="*/ 14 w 720"/>
              <a:gd name="T93" fmla="*/ 364 h 496"/>
              <a:gd name="T94" fmla="*/ 18 w 720"/>
              <a:gd name="T95" fmla="*/ 376 h 496"/>
              <a:gd name="T96" fmla="*/ 76 w 720"/>
              <a:gd name="T97" fmla="*/ 430 h 496"/>
              <a:gd name="T98" fmla="*/ 144 w 720"/>
              <a:gd name="T99" fmla="*/ 468 h 496"/>
              <a:gd name="T100" fmla="*/ 216 w 720"/>
              <a:gd name="T101" fmla="*/ 490 h 496"/>
              <a:gd name="T102" fmla="*/ 290 w 720"/>
              <a:gd name="T103" fmla="*/ 496 h 496"/>
              <a:gd name="T104" fmla="*/ 364 w 720"/>
              <a:gd name="T105" fmla="*/ 490 h 496"/>
              <a:gd name="T106" fmla="*/ 434 w 720"/>
              <a:gd name="T107" fmla="*/ 470 h 496"/>
              <a:gd name="T108" fmla="*/ 498 w 720"/>
              <a:gd name="T109" fmla="*/ 438 h 496"/>
              <a:gd name="T110" fmla="*/ 554 w 720"/>
              <a:gd name="T111" fmla="*/ 396 h 496"/>
              <a:gd name="T112" fmla="*/ 598 w 720"/>
              <a:gd name="T113" fmla="*/ 344 h 496"/>
              <a:gd name="T114" fmla="*/ 628 w 720"/>
              <a:gd name="T115" fmla="*/ 284 h 496"/>
              <a:gd name="T116" fmla="*/ 650 w 720"/>
              <a:gd name="T117" fmla="*/ 260 h 496"/>
              <a:gd name="T118" fmla="*/ 688 w 720"/>
              <a:gd name="T119" fmla="*/ 252 h 496"/>
              <a:gd name="T120" fmla="*/ 720 w 720"/>
              <a:gd name="T121" fmla="*/ 228 h 496"/>
              <a:gd name="T122" fmla="*/ 678 w 720"/>
              <a:gd name="T123" fmla="*/ 230 h 496"/>
              <a:gd name="T124" fmla="*/ 638 w 720"/>
              <a:gd name="T125" fmla="*/ 2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0" h="496">
                <a:moveTo>
                  <a:pt x="638" y="220"/>
                </a:moveTo>
                <a:lnTo>
                  <a:pt x="638" y="220"/>
                </a:lnTo>
                <a:lnTo>
                  <a:pt x="652" y="218"/>
                </a:lnTo>
                <a:lnTo>
                  <a:pt x="666" y="216"/>
                </a:lnTo>
                <a:lnTo>
                  <a:pt x="678" y="210"/>
                </a:lnTo>
                <a:lnTo>
                  <a:pt x="688" y="206"/>
                </a:lnTo>
                <a:lnTo>
                  <a:pt x="698" y="198"/>
                </a:lnTo>
                <a:lnTo>
                  <a:pt x="706" y="192"/>
                </a:lnTo>
                <a:lnTo>
                  <a:pt x="712" y="182"/>
                </a:lnTo>
                <a:lnTo>
                  <a:pt x="716" y="174"/>
                </a:lnTo>
                <a:lnTo>
                  <a:pt x="716" y="174"/>
                </a:lnTo>
                <a:lnTo>
                  <a:pt x="700" y="180"/>
                </a:lnTo>
                <a:lnTo>
                  <a:pt x="678" y="186"/>
                </a:lnTo>
                <a:lnTo>
                  <a:pt x="654" y="186"/>
                </a:lnTo>
                <a:lnTo>
                  <a:pt x="642" y="186"/>
                </a:lnTo>
                <a:lnTo>
                  <a:pt x="632" y="184"/>
                </a:lnTo>
                <a:lnTo>
                  <a:pt x="632" y="184"/>
                </a:lnTo>
                <a:lnTo>
                  <a:pt x="628" y="166"/>
                </a:lnTo>
                <a:lnTo>
                  <a:pt x="628" y="166"/>
                </a:lnTo>
                <a:lnTo>
                  <a:pt x="618" y="142"/>
                </a:lnTo>
                <a:lnTo>
                  <a:pt x="606" y="118"/>
                </a:lnTo>
                <a:lnTo>
                  <a:pt x="590" y="96"/>
                </a:lnTo>
                <a:lnTo>
                  <a:pt x="570" y="78"/>
                </a:lnTo>
                <a:lnTo>
                  <a:pt x="548" y="64"/>
                </a:lnTo>
                <a:lnTo>
                  <a:pt x="526" y="54"/>
                </a:lnTo>
                <a:lnTo>
                  <a:pt x="514" y="50"/>
                </a:lnTo>
                <a:lnTo>
                  <a:pt x="500" y="48"/>
                </a:lnTo>
                <a:lnTo>
                  <a:pt x="488" y="46"/>
                </a:lnTo>
                <a:lnTo>
                  <a:pt x="476" y="48"/>
                </a:lnTo>
                <a:lnTo>
                  <a:pt x="476" y="48"/>
                </a:lnTo>
                <a:lnTo>
                  <a:pt x="492" y="42"/>
                </a:lnTo>
                <a:lnTo>
                  <a:pt x="492" y="42"/>
                </a:lnTo>
                <a:lnTo>
                  <a:pt x="504" y="38"/>
                </a:lnTo>
                <a:lnTo>
                  <a:pt x="520" y="34"/>
                </a:lnTo>
                <a:lnTo>
                  <a:pt x="528" y="30"/>
                </a:lnTo>
                <a:lnTo>
                  <a:pt x="534" y="26"/>
                </a:lnTo>
                <a:lnTo>
                  <a:pt x="538" y="22"/>
                </a:lnTo>
                <a:lnTo>
                  <a:pt x="536" y="16"/>
                </a:lnTo>
                <a:lnTo>
                  <a:pt x="536" y="16"/>
                </a:lnTo>
                <a:lnTo>
                  <a:pt x="536" y="14"/>
                </a:lnTo>
                <a:lnTo>
                  <a:pt x="532" y="12"/>
                </a:lnTo>
                <a:lnTo>
                  <a:pt x="524" y="12"/>
                </a:lnTo>
                <a:lnTo>
                  <a:pt x="514" y="14"/>
                </a:lnTo>
                <a:lnTo>
                  <a:pt x="504" y="16"/>
                </a:lnTo>
                <a:lnTo>
                  <a:pt x="466" y="30"/>
                </a:lnTo>
                <a:lnTo>
                  <a:pt x="466" y="30"/>
                </a:lnTo>
                <a:lnTo>
                  <a:pt x="478" y="24"/>
                </a:lnTo>
                <a:lnTo>
                  <a:pt x="490" y="18"/>
                </a:lnTo>
                <a:lnTo>
                  <a:pt x="500" y="10"/>
                </a:lnTo>
                <a:lnTo>
                  <a:pt x="504" y="6"/>
                </a:lnTo>
                <a:lnTo>
                  <a:pt x="504" y="0"/>
                </a:lnTo>
                <a:lnTo>
                  <a:pt x="504" y="0"/>
                </a:lnTo>
                <a:lnTo>
                  <a:pt x="490" y="4"/>
                </a:lnTo>
                <a:lnTo>
                  <a:pt x="474" y="10"/>
                </a:lnTo>
                <a:lnTo>
                  <a:pt x="462" y="16"/>
                </a:lnTo>
                <a:lnTo>
                  <a:pt x="448" y="26"/>
                </a:lnTo>
                <a:lnTo>
                  <a:pt x="448" y="26"/>
                </a:lnTo>
                <a:lnTo>
                  <a:pt x="456" y="16"/>
                </a:lnTo>
                <a:lnTo>
                  <a:pt x="460" y="6"/>
                </a:lnTo>
                <a:lnTo>
                  <a:pt x="460" y="6"/>
                </a:lnTo>
                <a:lnTo>
                  <a:pt x="440" y="20"/>
                </a:lnTo>
                <a:lnTo>
                  <a:pt x="422" y="38"/>
                </a:lnTo>
                <a:lnTo>
                  <a:pt x="406" y="58"/>
                </a:lnTo>
                <a:lnTo>
                  <a:pt x="392" y="80"/>
                </a:lnTo>
                <a:lnTo>
                  <a:pt x="380" y="104"/>
                </a:lnTo>
                <a:lnTo>
                  <a:pt x="368" y="128"/>
                </a:lnTo>
                <a:lnTo>
                  <a:pt x="346" y="180"/>
                </a:lnTo>
                <a:lnTo>
                  <a:pt x="346" y="180"/>
                </a:lnTo>
                <a:lnTo>
                  <a:pt x="318" y="154"/>
                </a:lnTo>
                <a:lnTo>
                  <a:pt x="304" y="144"/>
                </a:lnTo>
                <a:lnTo>
                  <a:pt x="292" y="136"/>
                </a:lnTo>
                <a:lnTo>
                  <a:pt x="292" y="136"/>
                </a:lnTo>
                <a:lnTo>
                  <a:pt x="256" y="116"/>
                </a:lnTo>
                <a:lnTo>
                  <a:pt x="214" y="98"/>
                </a:lnTo>
                <a:lnTo>
                  <a:pt x="166" y="76"/>
                </a:lnTo>
                <a:lnTo>
                  <a:pt x="108" y="54"/>
                </a:lnTo>
                <a:lnTo>
                  <a:pt x="108" y="54"/>
                </a:lnTo>
                <a:lnTo>
                  <a:pt x="108" y="66"/>
                </a:lnTo>
                <a:lnTo>
                  <a:pt x="110" y="76"/>
                </a:lnTo>
                <a:lnTo>
                  <a:pt x="114" y="88"/>
                </a:lnTo>
                <a:lnTo>
                  <a:pt x="120" y="100"/>
                </a:lnTo>
                <a:lnTo>
                  <a:pt x="128" y="112"/>
                </a:lnTo>
                <a:lnTo>
                  <a:pt x="138" y="124"/>
                </a:lnTo>
                <a:lnTo>
                  <a:pt x="152" y="134"/>
                </a:lnTo>
                <a:lnTo>
                  <a:pt x="170" y="144"/>
                </a:lnTo>
                <a:lnTo>
                  <a:pt x="170" y="144"/>
                </a:lnTo>
                <a:lnTo>
                  <a:pt x="160" y="144"/>
                </a:lnTo>
                <a:lnTo>
                  <a:pt x="148" y="146"/>
                </a:lnTo>
                <a:lnTo>
                  <a:pt x="124" y="150"/>
                </a:lnTo>
                <a:lnTo>
                  <a:pt x="124" y="150"/>
                </a:lnTo>
                <a:lnTo>
                  <a:pt x="128" y="162"/>
                </a:lnTo>
                <a:lnTo>
                  <a:pt x="132" y="172"/>
                </a:lnTo>
                <a:lnTo>
                  <a:pt x="138" y="184"/>
                </a:lnTo>
                <a:lnTo>
                  <a:pt x="146" y="194"/>
                </a:lnTo>
                <a:lnTo>
                  <a:pt x="158" y="202"/>
                </a:lnTo>
                <a:lnTo>
                  <a:pt x="170" y="210"/>
                </a:lnTo>
                <a:lnTo>
                  <a:pt x="186" y="216"/>
                </a:lnTo>
                <a:lnTo>
                  <a:pt x="206" y="222"/>
                </a:lnTo>
                <a:lnTo>
                  <a:pt x="206" y="222"/>
                </a:lnTo>
                <a:lnTo>
                  <a:pt x="188" y="224"/>
                </a:lnTo>
                <a:lnTo>
                  <a:pt x="176" y="228"/>
                </a:lnTo>
                <a:lnTo>
                  <a:pt x="166" y="234"/>
                </a:lnTo>
                <a:lnTo>
                  <a:pt x="156" y="242"/>
                </a:lnTo>
                <a:lnTo>
                  <a:pt x="156" y="242"/>
                </a:lnTo>
                <a:lnTo>
                  <a:pt x="160" y="250"/>
                </a:lnTo>
                <a:lnTo>
                  <a:pt x="168" y="258"/>
                </a:lnTo>
                <a:lnTo>
                  <a:pt x="176" y="266"/>
                </a:lnTo>
                <a:lnTo>
                  <a:pt x="186" y="274"/>
                </a:lnTo>
                <a:lnTo>
                  <a:pt x="198" y="280"/>
                </a:lnTo>
                <a:lnTo>
                  <a:pt x="212" y="284"/>
                </a:lnTo>
                <a:lnTo>
                  <a:pt x="226" y="286"/>
                </a:lnTo>
                <a:lnTo>
                  <a:pt x="244" y="284"/>
                </a:lnTo>
                <a:lnTo>
                  <a:pt x="244" y="284"/>
                </a:lnTo>
                <a:lnTo>
                  <a:pt x="236" y="290"/>
                </a:lnTo>
                <a:lnTo>
                  <a:pt x="228" y="294"/>
                </a:lnTo>
                <a:lnTo>
                  <a:pt x="222" y="300"/>
                </a:lnTo>
                <a:lnTo>
                  <a:pt x="218" y="306"/>
                </a:lnTo>
                <a:lnTo>
                  <a:pt x="216" y="310"/>
                </a:lnTo>
                <a:lnTo>
                  <a:pt x="216" y="316"/>
                </a:lnTo>
                <a:lnTo>
                  <a:pt x="216" y="322"/>
                </a:lnTo>
                <a:lnTo>
                  <a:pt x="218" y="326"/>
                </a:lnTo>
                <a:lnTo>
                  <a:pt x="226" y="336"/>
                </a:lnTo>
                <a:lnTo>
                  <a:pt x="236" y="342"/>
                </a:lnTo>
                <a:lnTo>
                  <a:pt x="250" y="346"/>
                </a:lnTo>
                <a:lnTo>
                  <a:pt x="268" y="346"/>
                </a:lnTo>
                <a:lnTo>
                  <a:pt x="268" y="346"/>
                </a:lnTo>
                <a:lnTo>
                  <a:pt x="252" y="360"/>
                </a:lnTo>
                <a:lnTo>
                  <a:pt x="236" y="372"/>
                </a:lnTo>
                <a:lnTo>
                  <a:pt x="220" y="382"/>
                </a:lnTo>
                <a:lnTo>
                  <a:pt x="202" y="390"/>
                </a:lnTo>
                <a:lnTo>
                  <a:pt x="186" y="396"/>
                </a:lnTo>
                <a:lnTo>
                  <a:pt x="168" y="400"/>
                </a:lnTo>
                <a:lnTo>
                  <a:pt x="150" y="404"/>
                </a:lnTo>
                <a:lnTo>
                  <a:pt x="130" y="404"/>
                </a:lnTo>
                <a:lnTo>
                  <a:pt x="112" y="404"/>
                </a:lnTo>
                <a:lnTo>
                  <a:pt x="94" y="400"/>
                </a:lnTo>
                <a:lnTo>
                  <a:pt x="78" y="396"/>
                </a:lnTo>
                <a:lnTo>
                  <a:pt x="60" y="392"/>
                </a:lnTo>
                <a:lnTo>
                  <a:pt x="44" y="384"/>
                </a:lnTo>
                <a:lnTo>
                  <a:pt x="28" y="376"/>
                </a:lnTo>
                <a:lnTo>
                  <a:pt x="14" y="364"/>
                </a:lnTo>
                <a:lnTo>
                  <a:pt x="0" y="354"/>
                </a:lnTo>
                <a:lnTo>
                  <a:pt x="0" y="354"/>
                </a:lnTo>
                <a:lnTo>
                  <a:pt x="18" y="376"/>
                </a:lnTo>
                <a:lnTo>
                  <a:pt x="36" y="396"/>
                </a:lnTo>
                <a:lnTo>
                  <a:pt x="56" y="414"/>
                </a:lnTo>
                <a:lnTo>
                  <a:pt x="76" y="430"/>
                </a:lnTo>
                <a:lnTo>
                  <a:pt x="98" y="444"/>
                </a:lnTo>
                <a:lnTo>
                  <a:pt x="120" y="456"/>
                </a:lnTo>
                <a:lnTo>
                  <a:pt x="144" y="468"/>
                </a:lnTo>
                <a:lnTo>
                  <a:pt x="168" y="476"/>
                </a:lnTo>
                <a:lnTo>
                  <a:pt x="192" y="484"/>
                </a:lnTo>
                <a:lnTo>
                  <a:pt x="216" y="490"/>
                </a:lnTo>
                <a:lnTo>
                  <a:pt x="240" y="494"/>
                </a:lnTo>
                <a:lnTo>
                  <a:pt x="264" y="496"/>
                </a:lnTo>
                <a:lnTo>
                  <a:pt x="290" y="496"/>
                </a:lnTo>
                <a:lnTo>
                  <a:pt x="314" y="496"/>
                </a:lnTo>
                <a:lnTo>
                  <a:pt x="338" y="492"/>
                </a:lnTo>
                <a:lnTo>
                  <a:pt x="364" y="490"/>
                </a:lnTo>
                <a:lnTo>
                  <a:pt x="386" y="484"/>
                </a:lnTo>
                <a:lnTo>
                  <a:pt x="410" y="478"/>
                </a:lnTo>
                <a:lnTo>
                  <a:pt x="434" y="470"/>
                </a:lnTo>
                <a:lnTo>
                  <a:pt x="456" y="460"/>
                </a:lnTo>
                <a:lnTo>
                  <a:pt x="476" y="450"/>
                </a:lnTo>
                <a:lnTo>
                  <a:pt x="498" y="438"/>
                </a:lnTo>
                <a:lnTo>
                  <a:pt x="518" y="424"/>
                </a:lnTo>
                <a:lnTo>
                  <a:pt x="536" y="410"/>
                </a:lnTo>
                <a:lnTo>
                  <a:pt x="554" y="396"/>
                </a:lnTo>
                <a:lnTo>
                  <a:pt x="570" y="380"/>
                </a:lnTo>
                <a:lnTo>
                  <a:pt x="584" y="362"/>
                </a:lnTo>
                <a:lnTo>
                  <a:pt x="598" y="344"/>
                </a:lnTo>
                <a:lnTo>
                  <a:pt x="610" y="324"/>
                </a:lnTo>
                <a:lnTo>
                  <a:pt x="620" y="304"/>
                </a:lnTo>
                <a:lnTo>
                  <a:pt x="628" y="284"/>
                </a:lnTo>
                <a:lnTo>
                  <a:pt x="634" y="262"/>
                </a:lnTo>
                <a:lnTo>
                  <a:pt x="634" y="262"/>
                </a:lnTo>
                <a:lnTo>
                  <a:pt x="650" y="260"/>
                </a:lnTo>
                <a:lnTo>
                  <a:pt x="664" y="258"/>
                </a:lnTo>
                <a:lnTo>
                  <a:pt x="676" y="256"/>
                </a:lnTo>
                <a:lnTo>
                  <a:pt x="688" y="252"/>
                </a:lnTo>
                <a:lnTo>
                  <a:pt x="698" y="246"/>
                </a:lnTo>
                <a:lnTo>
                  <a:pt x="706" y="242"/>
                </a:lnTo>
                <a:lnTo>
                  <a:pt x="720" y="228"/>
                </a:lnTo>
                <a:lnTo>
                  <a:pt x="720" y="228"/>
                </a:lnTo>
                <a:lnTo>
                  <a:pt x="700" y="230"/>
                </a:lnTo>
                <a:lnTo>
                  <a:pt x="678" y="230"/>
                </a:lnTo>
                <a:lnTo>
                  <a:pt x="656" y="226"/>
                </a:lnTo>
                <a:lnTo>
                  <a:pt x="638" y="220"/>
                </a:lnTo>
                <a:lnTo>
                  <a:pt x="638" y="22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8" name="Oval 87"/>
          <p:cNvSpPr/>
          <p:nvPr userDrawn="1"/>
        </p:nvSpPr>
        <p:spPr>
          <a:xfrm>
            <a:off x="2581070" y="6091138"/>
            <a:ext cx="571116" cy="571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9" name="Freeform 626">
            <a:hlinkClick r:id="rId5"/>
          </p:cNvPr>
          <p:cNvSpPr>
            <a:spLocks noEditPoints="1"/>
          </p:cNvSpPr>
          <p:nvPr userDrawn="1"/>
        </p:nvSpPr>
        <p:spPr bwMode="auto">
          <a:xfrm>
            <a:off x="2719641" y="6229620"/>
            <a:ext cx="293941" cy="294177"/>
          </a:xfrm>
          <a:custGeom>
            <a:avLst/>
            <a:gdLst>
              <a:gd name="T0" fmla="*/ 766 w 2492"/>
              <a:gd name="T1" fmla="*/ 2115 h 2494"/>
              <a:gd name="T2" fmla="*/ 1669 w 2492"/>
              <a:gd name="T3" fmla="*/ 932 h 2494"/>
              <a:gd name="T4" fmla="*/ 1524 w 2492"/>
              <a:gd name="T5" fmla="*/ 957 h 2494"/>
              <a:gd name="T6" fmla="*/ 1402 w 2492"/>
              <a:gd name="T7" fmla="*/ 1045 h 2494"/>
              <a:gd name="T8" fmla="*/ 1362 w 2492"/>
              <a:gd name="T9" fmla="*/ 1094 h 2494"/>
              <a:gd name="T10" fmla="*/ 1349 w 2492"/>
              <a:gd name="T11" fmla="*/ 1104 h 2494"/>
              <a:gd name="T12" fmla="*/ 1344 w 2492"/>
              <a:gd name="T13" fmla="*/ 1005 h 2494"/>
              <a:gd name="T14" fmla="*/ 953 w 2492"/>
              <a:gd name="T15" fmla="*/ 2115 h 2494"/>
              <a:gd name="T16" fmla="*/ 1346 w 2492"/>
              <a:gd name="T17" fmla="*/ 2050 h 2494"/>
              <a:gd name="T18" fmla="*/ 1351 w 2492"/>
              <a:gd name="T19" fmla="*/ 1442 h 2494"/>
              <a:gd name="T20" fmla="*/ 1381 w 2492"/>
              <a:gd name="T21" fmla="*/ 1333 h 2494"/>
              <a:gd name="T22" fmla="*/ 1451 w 2492"/>
              <a:gd name="T23" fmla="*/ 1255 h 2494"/>
              <a:gd name="T24" fmla="*/ 1551 w 2492"/>
              <a:gd name="T25" fmla="*/ 1232 h 2494"/>
              <a:gd name="T26" fmla="*/ 1648 w 2492"/>
              <a:gd name="T27" fmla="*/ 1264 h 2494"/>
              <a:gd name="T28" fmla="*/ 1704 w 2492"/>
              <a:gd name="T29" fmla="*/ 1353 h 2494"/>
              <a:gd name="T30" fmla="*/ 1719 w 2492"/>
              <a:gd name="T31" fmla="*/ 1516 h 2494"/>
              <a:gd name="T32" fmla="*/ 2110 w 2492"/>
              <a:gd name="T33" fmla="*/ 2115 h 2494"/>
              <a:gd name="T34" fmla="*/ 2113 w 2492"/>
              <a:gd name="T35" fmla="*/ 1761 h 2494"/>
              <a:gd name="T36" fmla="*/ 2099 w 2492"/>
              <a:gd name="T37" fmla="*/ 1312 h 2494"/>
              <a:gd name="T38" fmla="*/ 2052 w 2492"/>
              <a:gd name="T39" fmla="*/ 1147 h 2494"/>
              <a:gd name="T40" fmla="*/ 1963 w 2492"/>
              <a:gd name="T41" fmla="*/ 1029 h 2494"/>
              <a:gd name="T42" fmla="*/ 1829 w 2492"/>
              <a:gd name="T43" fmla="*/ 956 h 2494"/>
              <a:gd name="T44" fmla="*/ 1669 w 2492"/>
              <a:gd name="T45" fmla="*/ 932 h 2494"/>
              <a:gd name="T46" fmla="*/ 483 w 2492"/>
              <a:gd name="T47" fmla="*/ 426 h 2494"/>
              <a:gd name="T48" fmla="*/ 391 w 2492"/>
              <a:gd name="T49" fmla="*/ 496 h 2494"/>
              <a:gd name="T50" fmla="*/ 356 w 2492"/>
              <a:gd name="T51" fmla="*/ 610 h 2494"/>
              <a:gd name="T52" fmla="*/ 391 w 2492"/>
              <a:gd name="T53" fmla="*/ 722 h 2494"/>
              <a:gd name="T54" fmla="*/ 481 w 2492"/>
              <a:gd name="T55" fmla="*/ 792 h 2494"/>
              <a:gd name="T56" fmla="*/ 610 w 2492"/>
              <a:gd name="T57" fmla="*/ 803 h 2494"/>
              <a:gd name="T58" fmla="*/ 718 w 2492"/>
              <a:gd name="T59" fmla="*/ 752 h 2494"/>
              <a:gd name="T60" fmla="*/ 775 w 2492"/>
              <a:gd name="T61" fmla="*/ 652 h 2494"/>
              <a:gd name="T62" fmla="*/ 764 w 2492"/>
              <a:gd name="T63" fmla="*/ 531 h 2494"/>
              <a:gd name="T64" fmla="*/ 690 w 2492"/>
              <a:gd name="T65" fmla="*/ 443 h 2494"/>
              <a:gd name="T66" fmla="*/ 569 w 2492"/>
              <a:gd name="T67" fmla="*/ 412 h 2494"/>
              <a:gd name="T68" fmla="*/ 2071 w 2492"/>
              <a:gd name="T69" fmla="*/ 3 h 2494"/>
              <a:gd name="T70" fmla="*/ 2144 w 2492"/>
              <a:gd name="T71" fmla="*/ 20 h 2494"/>
              <a:gd name="T72" fmla="*/ 2296 w 2492"/>
              <a:gd name="T73" fmla="*/ 90 h 2494"/>
              <a:gd name="T74" fmla="*/ 2409 w 2492"/>
              <a:gd name="T75" fmla="*/ 211 h 2494"/>
              <a:gd name="T76" fmla="*/ 2468 w 2492"/>
              <a:gd name="T77" fmla="*/ 345 h 2494"/>
              <a:gd name="T78" fmla="*/ 2492 w 2492"/>
              <a:gd name="T79" fmla="*/ 2064 h 2494"/>
              <a:gd name="T80" fmla="*/ 2482 w 2492"/>
              <a:gd name="T81" fmla="*/ 2087 h 2494"/>
              <a:gd name="T82" fmla="*/ 2430 w 2492"/>
              <a:gd name="T83" fmla="*/ 2252 h 2494"/>
              <a:gd name="T84" fmla="*/ 2326 w 2492"/>
              <a:gd name="T85" fmla="*/ 2379 h 2494"/>
              <a:gd name="T86" fmla="*/ 2188 w 2492"/>
              <a:gd name="T87" fmla="*/ 2457 h 2494"/>
              <a:gd name="T88" fmla="*/ 2063 w 2492"/>
              <a:gd name="T89" fmla="*/ 2494 h 2494"/>
              <a:gd name="T90" fmla="*/ 413 w 2492"/>
              <a:gd name="T91" fmla="*/ 2488 h 2494"/>
              <a:gd name="T92" fmla="*/ 292 w 2492"/>
              <a:gd name="T93" fmla="*/ 2456 h 2494"/>
              <a:gd name="T94" fmla="*/ 153 w 2492"/>
              <a:gd name="T95" fmla="*/ 2368 h 2494"/>
              <a:gd name="T96" fmla="*/ 52 w 2492"/>
              <a:gd name="T97" fmla="*/ 2230 h 2494"/>
              <a:gd name="T98" fmla="*/ 11 w 2492"/>
              <a:gd name="T99" fmla="*/ 2107 h 2494"/>
              <a:gd name="T100" fmla="*/ 3 w 2492"/>
              <a:gd name="T101" fmla="*/ 421 h 2494"/>
              <a:gd name="T102" fmla="*/ 19 w 2492"/>
              <a:gd name="T103" fmla="*/ 348 h 2494"/>
              <a:gd name="T104" fmla="*/ 89 w 2492"/>
              <a:gd name="T105" fmla="*/ 195 h 2494"/>
              <a:gd name="T106" fmla="*/ 211 w 2492"/>
              <a:gd name="T107" fmla="*/ 81 h 2494"/>
              <a:gd name="T108" fmla="*/ 345 w 2492"/>
              <a:gd name="T109" fmla="*/ 23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2" h="2494">
                <a:moveTo>
                  <a:pt x="383" y="959"/>
                </a:moveTo>
                <a:lnTo>
                  <a:pt x="383" y="2115"/>
                </a:lnTo>
                <a:lnTo>
                  <a:pt x="766" y="2115"/>
                </a:lnTo>
                <a:lnTo>
                  <a:pt x="766" y="959"/>
                </a:lnTo>
                <a:lnTo>
                  <a:pt x="383" y="959"/>
                </a:lnTo>
                <a:close/>
                <a:moveTo>
                  <a:pt x="1669" y="932"/>
                </a:moveTo>
                <a:lnTo>
                  <a:pt x="1619" y="935"/>
                </a:lnTo>
                <a:lnTo>
                  <a:pt x="1570" y="943"/>
                </a:lnTo>
                <a:lnTo>
                  <a:pt x="1524" y="957"/>
                </a:lnTo>
                <a:lnTo>
                  <a:pt x="1481" y="980"/>
                </a:lnTo>
                <a:lnTo>
                  <a:pt x="1440" y="1008"/>
                </a:lnTo>
                <a:lnTo>
                  <a:pt x="1402" y="1045"/>
                </a:lnTo>
                <a:lnTo>
                  <a:pt x="1367" y="1089"/>
                </a:lnTo>
                <a:lnTo>
                  <a:pt x="1363" y="1091"/>
                </a:lnTo>
                <a:lnTo>
                  <a:pt x="1362" y="1094"/>
                </a:lnTo>
                <a:lnTo>
                  <a:pt x="1359" y="1096"/>
                </a:lnTo>
                <a:lnTo>
                  <a:pt x="1355" y="1100"/>
                </a:lnTo>
                <a:lnTo>
                  <a:pt x="1349" y="1104"/>
                </a:lnTo>
                <a:lnTo>
                  <a:pt x="1344" y="1110"/>
                </a:lnTo>
                <a:lnTo>
                  <a:pt x="1344" y="1056"/>
                </a:lnTo>
                <a:lnTo>
                  <a:pt x="1344" y="1005"/>
                </a:lnTo>
                <a:lnTo>
                  <a:pt x="1344" y="959"/>
                </a:lnTo>
                <a:lnTo>
                  <a:pt x="953" y="959"/>
                </a:lnTo>
                <a:lnTo>
                  <a:pt x="953" y="2115"/>
                </a:lnTo>
                <a:lnTo>
                  <a:pt x="1346" y="2115"/>
                </a:lnTo>
                <a:lnTo>
                  <a:pt x="1346" y="2080"/>
                </a:lnTo>
                <a:lnTo>
                  <a:pt x="1346" y="2050"/>
                </a:lnTo>
                <a:lnTo>
                  <a:pt x="1346" y="1765"/>
                </a:lnTo>
                <a:lnTo>
                  <a:pt x="1348" y="1481"/>
                </a:lnTo>
                <a:lnTo>
                  <a:pt x="1351" y="1442"/>
                </a:lnTo>
                <a:lnTo>
                  <a:pt x="1357" y="1404"/>
                </a:lnTo>
                <a:lnTo>
                  <a:pt x="1367" y="1368"/>
                </a:lnTo>
                <a:lnTo>
                  <a:pt x="1381" y="1333"/>
                </a:lnTo>
                <a:lnTo>
                  <a:pt x="1400" y="1301"/>
                </a:lnTo>
                <a:lnTo>
                  <a:pt x="1424" y="1275"/>
                </a:lnTo>
                <a:lnTo>
                  <a:pt x="1451" y="1255"/>
                </a:lnTo>
                <a:lnTo>
                  <a:pt x="1481" y="1242"/>
                </a:lnTo>
                <a:lnTo>
                  <a:pt x="1514" y="1234"/>
                </a:lnTo>
                <a:lnTo>
                  <a:pt x="1551" y="1232"/>
                </a:lnTo>
                <a:lnTo>
                  <a:pt x="1589" y="1237"/>
                </a:lnTo>
                <a:lnTo>
                  <a:pt x="1621" y="1247"/>
                </a:lnTo>
                <a:lnTo>
                  <a:pt x="1648" y="1264"/>
                </a:lnTo>
                <a:lnTo>
                  <a:pt x="1672" y="1288"/>
                </a:lnTo>
                <a:lnTo>
                  <a:pt x="1689" y="1317"/>
                </a:lnTo>
                <a:lnTo>
                  <a:pt x="1704" y="1353"/>
                </a:lnTo>
                <a:lnTo>
                  <a:pt x="1711" y="1395"/>
                </a:lnTo>
                <a:lnTo>
                  <a:pt x="1718" y="1455"/>
                </a:lnTo>
                <a:lnTo>
                  <a:pt x="1719" y="1516"/>
                </a:lnTo>
                <a:lnTo>
                  <a:pt x="1721" y="2061"/>
                </a:lnTo>
                <a:lnTo>
                  <a:pt x="1721" y="2115"/>
                </a:lnTo>
                <a:lnTo>
                  <a:pt x="2110" y="2115"/>
                </a:lnTo>
                <a:lnTo>
                  <a:pt x="2112" y="2096"/>
                </a:lnTo>
                <a:lnTo>
                  <a:pt x="2112" y="2079"/>
                </a:lnTo>
                <a:lnTo>
                  <a:pt x="2113" y="1761"/>
                </a:lnTo>
                <a:lnTo>
                  <a:pt x="2112" y="1441"/>
                </a:lnTo>
                <a:lnTo>
                  <a:pt x="2109" y="1377"/>
                </a:lnTo>
                <a:lnTo>
                  <a:pt x="2099" y="1312"/>
                </a:lnTo>
                <a:lnTo>
                  <a:pt x="2086" y="1250"/>
                </a:lnTo>
                <a:lnTo>
                  <a:pt x="2072" y="1196"/>
                </a:lnTo>
                <a:lnTo>
                  <a:pt x="2052" y="1147"/>
                </a:lnTo>
                <a:lnTo>
                  <a:pt x="2026" y="1102"/>
                </a:lnTo>
                <a:lnTo>
                  <a:pt x="1996" y="1062"/>
                </a:lnTo>
                <a:lnTo>
                  <a:pt x="1963" y="1029"/>
                </a:lnTo>
                <a:lnTo>
                  <a:pt x="1923" y="999"/>
                </a:lnTo>
                <a:lnTo>
                  <a:pt x="1878" y="975"/>
                </a:lnTo>
                <a:lnTo>
                  <a:pt x="1829" y="956"/>
                </a:lnTo>
                <a:lnTo>
                  <a:pt x="1773" y="943"/>
                </a:lnTo>
                <a:lnTo>
                  <a:pt x="1721" y="935"/>
                </a:lnTo>
                <a:lnTo>
                  <a:pt x="1669" y="932"/>
                </a:lnTo>
                <a:close/>
                <a:moveTo>
                  <a:pt x="569" y="412"/>
                </a:moveTo>
                <a:lnTo>
                  <a:pt x="524" y="415"/>
                </a:lnTo>
                <a:lnTo>
                  <a:pt x="483" y="426"/>
                </a:lnTo>
                <a:lnTo>
                  <a:pt x="447" y="443"/>
                </a:lnTo>
                <a:lnTo>
                  <a:pt x="416" y="467"/>
                </a:lnTo>
                <a:lnTo>
                  <a:pt x="391" y="496"/>
                </a:lnTo>
                <a:lnTo>
                  <a:pt x="372" y="531"/>
                </a:lnTo>
                <a:lnTo>
                  <a:pt x="361" y="569"/>
                </a:lnTo>
                <a:lnTo>
                  <a:pt x="356" y="610"/>
                </a:lnTo>
                <a:lnTo>
                  <a:pt x="361" y="652"/>
                </a:lnTo>
                <a:lnTo>
                  <a:pt x="372" y="688"/>
                </a:lnTo>
                <a:lnTo>
                  <a:pt x="391" y="722"/>
                </a:lnTo>
                <a:lnTo>
                  <a:pt x="415" y="750"/>
                </a:lnTo>
                <a:lnTo>
                  <a:pt x="447" y="774"/>
                </a:lnTo>
                <a:lnTo>
                  <a:pt x="481" y="792"/>
                </a:lnTo>
                <a:lnTo>
                  <a:pt x="521" y="803"/>
                </a:lnTo>
                <a:lnTo>
                  <a:pt x="566" y="808"/>
                </a:lnTo>
                <a:lnTo>
                  <a:pt x="610" y="803"/>
                </a:lnTo>
                <a:lnTo>
                  <a:pt x="652" y="793"/>
                </a:lnTo>
                <a:lnTo>
                  <a:pt x="688" y="776"/>
                </a:lnTo>
                <a:lnTo>
                  <a:pt x="718" y="752"/>
                </a:lnTo>
                <a:lnTo>
                  <a:pt x="745" y="723"/>
                </a:lnTo>
                <a:lnTo>
                  <a:pt x="764" y="690"/>
                </a:lnTo>
                <a:lnTo>
                  <a:pt x="775" y="652"/>
                </a:lnTo>
                <a:lnTo>
                  <a:pt x="780" y="610"/>
                </a:lnTo>
                <a:lnTo>
                  <a:pt x="775" y="569"/>
                </a:lnTo>
                <a:lnTo>
                  <a:pt x="764" y="531"/>
                </a:lnTo>
                <a:lnTo>
                  <a:pt x="745" y="496"/>
                </a:lnTo>
                <a:lnTo>
                  <a:pt x="721" y="467"/>
                </a:lnTo>
                <a:lnTo>
                  <a:pt x="690" y="443"/>
                </a:lnTo>
                <a:lnTo>
                  <a:pt x="653" y="426"/>
                </a:lnTo>
                <a:lnTo>
                  <a:pt x="613" y="415"/>
                </a:lnTo>
                <a:lnTo>
                  <a:pt x="569" y="412"/>
                </a:lnTo>
                <a:close/>
                <a:moveTo>
                  <a:pt x="427" y="0"/>
                </a:moveTo>
                <a:lnTo>
                  <a:pt x="2063" y="0"/>
                </a:lnTo>
                <a:lnTo>
                  <a:pt x="2071" y="3"/>
                </a:lnTo>
                <a:lnTo>
                  <a:pt x="2077" y="6"/>
                </a:lnTo>
                <a:lnTo>
                  <a:pt x="2085" y="9"/>
                </a:lnTo>
                <a:lnTo>
                  <a:pt x="2144" y="20"/>
                </a:lnTo>
                <a:lnTo>
                  <a:pt x="2199" y="38"/>
                </a:lnTo>
                <a:lnTo>
                  <a:pt x="2250" y="60"/>
                </a:lnTo>
                <a:lnTo>
                  <a:pt x="2296" y="90"/>
                </a:lnTo>
                <a:lnTo>
                  <a:pt x="2338" y="125"/>
                </a:lnTo>
                <a:lnTo>
                  <a:pt x="2376" y="165"/>
                </a:lnTo>
                <a:lnTo>
                  <a:pt x="2409" y="211"/>
                </a:lnTo>
                <a:lnTo>
                  <a:pt x="2439" y="264"/>
                </a:lnTo>
                <a:lnTo>
                  <a:pt x="2455" y="303"/>
                </a:lnTo>
                <a:lnTo>
                  <a:pt x="2468" y="345"/>
                </a:lnTo>
                <a:lnTo>
                  <a:pt x="2479" y="386"/>
                </a:lnTo>
                <a:lnTo>
                  <a:pt x="2492" y="429"/>
                </a:lnTo>
                <a:lnTo>
                  <a:pt x="2492" y="2064"/>
                </a:lnTo>
                <a:lnTo>
                  <a:pt x="2487" y="2072"/>
                </a:lnTo>
                <a:lnTo>
                  <a:pt x="2485" y="2080"/>
                </a:lnTo>
                <a:lnTo>
                  <a:pt x="2482" y="2087"/>
                </a:lnTo>
                <a:lnTo>
                  <a:pt x="2471" y="2146"/>
                </a:lnTo>
                <a:lnTo>
                  <a:pt x="2454" y="2201"/>
                </a:lnTo>
                <a:lnTo>
                  <a:pt x="2430" y="2252"/>
                </a:lnTo>
                <a:lnTo>
                  <a:pt x="2401" y="2298"/>
                </a:lnTo>
                <a:lnTo>
                  <a:pt x="2366" y="2341"/>
                </a:lnTo>
                <a:lnTo>
                  <a:pt x="2326" y="2379"/>
                </a:lnTo>
                <a:lnTo>
                  <a:pt x="2279" y="2413"/>
                </a:lnTo>
                <a:lnTo>
                  <a:pt x="2228" y="2442"/>
                </a:lnTo>
                <a:lnTo>
                  <a:pt x="2188" y="2457"/>
                </a:lnTo>
                <a:lnTo>
                  <a:pt x="2147" y="2470"/>
                </a:lnTo>
                <a:lnTo>
                  <a:pt x="2104" y="2481"/>
                </a:lnTo>
                <a:lnTo>
                  <a:pt x="2063" y="2494"/>
                </a:lnTo>
                <a:lnTo>
                  <a:pt x="427" y="2494"/>
                </a:lnTo>
                <a:lnTo>
                  <a:pt x="421" y="2491"/>
                </a:lnTo>
                <a:lnTo>
                  <a:pt x="413" y="2488"/>
                </a:lnTo>
                <a:lnTo>
                  <a:pt x="405" y="2486"/>
                </a:lnTo>
                <a:lnTo>
                  <a:pt x="346" y="2473"/>
                </a:lnTo>
                <a:lnTo>
                  <a:pt x="292" y="2456"/>
                </a:lnTo>
                <a:lnTo>
                  <a:pt x="242" y="2434"/>
                </a:lnTo>
                <a:lnTo>
                  <a:pt x="195" y="2403"/>
                </a:lnTo>
                <a:lnTo>
                  <a:pt x="153" y="2368"/>
                </a:lnTo>
                <a:lnTo>
                  <a:pt x="114" y="2329"/>
                </a:lnTo>
                <a:lnTo>
                  <a:pt x="81" y="2282"/>
                </a:lnTo>
                <a:lnTo>
                  <a:pt x="52" y="2230"/>
                </a:lnTo>
                <a:lnTo>
                  <a:pt x="35" y="2190"/>
                </a:lnTo>
                <a:lnTo>
                  <a:pt x="22" y="2149"/>
                </a:lnTo>
                <a:lnTo>
                  <a:pt x="11" y="2107"/>
                </a:lnTo>
                <a:lnTo>
                  <a:pt x="0" y="2064"/>
                </a:lnTo>
                <a:lnTo>
                  <a:pt x="0" y="429"/>
                </a:lnTo>
                <a:lnTo>
                  <a:pt x="3" y="421"/>
                </a:lnTo>
                <a:lnTo>
                  <a:pt x="6" y="413"/>
                </a:lnTo>
                <a:lnTo>
                  <a:pt x="8" y="407"/>
                </a:lnTo>
                <a:lnTo>
                  <a:pt x="19" y="348"/>
                </a:lnTo>
                <a:lnTo>
                  <a:pt x="37" y="292"/>
                </a:lnTo>
                <a:lnTo>
                  <a:pt x="60" y="241"/>
                </a:lnTo>
                <a:lnTo>
                  <a:pt x="89" y="195"/>
                </a:lnTo>
                <a:lnTo>
                  <a:pt x="124" y="152"/>
                </a:lnTo>
                <a:lnTo>
                  <a:pt x="165" y="114"/>
                </a:lnTo>
                <a:lnTo>
                  <a:pt x="211" y="81"/>
                </a:lnTo>
                <a:lnTo>
                  <a:pt x="264" y="52"/>
                </a:lnTo>
                <a:lnTo>
                  <a:pt x="304" y="36"/>
                </a:lnTo>
                <a:lnTo>
                  <a:pt x="345" y="23"/>
                </a:lnTo>
                <a:lnTo>
                  <a:pt x="386" y="12"/>
                </a:lnTo>
                <a:lnTo>
                  <a:pt x="427"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sz="4400" dirty="0"/>
          </a:p>
        </p:txBody>
      </p:sp>
      <p:sp>
        <p:nvSpPr>
          <p:cNvPr id="86" name="Oval 85"/>
          <p:cNvSpPr/>
          <p:nvPr userDrawn="1"/>
        </p:nvSpPr>
        <p:spPr>
          <a:xfrm>
            <a:off x="1843768" y="6091135"/>
            <a:ext cx="571116" cy="571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7" name="Freeform 86">
            <a:hlinkClick r:id="rId6"/>
          </p:cNvPr>
          <p:cNvSpPr>
            <a:spLocks noEditPoints="1"/>
          </p:cNvSpPr>
          <p:nvPr userDrawn="1"/>
        </p:nvSpPr>
        <p:spPr bwMode="auto">
          <a:xfrm>
            <a:off x="1987503" y="6232755"/>
            <a:ext cx="283658" cy="287874"/>
          </a:xfrm>
          <a:custGeom>
            <a:avLst/>
            <a:gdLst>
              <a:gd name="T0" fmla="*/ 898 w 3629"/>
              <a:gd name="T1" fmla="*/ 2249 h 3684"/>
              <a:gd name="T2" fmla="*/ 767 w 3629"/>
              <a:gd name="T3" fmla="*/ 2423 h 3684"/>
              <a:gd name="T4" fmla="*/ 784 w 3629"/>
              <a:gd name="T5" fmla="*/ 2649 h 3684"/>
              <a:gd name="T6" fmla="*/ 936 w 3629"/>
              <a:gd name="T7" fmla="*/ 2802 h 3684"/>
              <a:gd name="T8" fmla="*/ 2596 w 3629"/>
              <a:gd name="T9" fmla="*/ 2828 h 3684"/>
              <a:gd name="T10" fmla="*/ 2787 w 3629"/>
              <a:gd name="T11" fmla="*/ 2722 h 3684"/>
              <a:gd name="T12" fmla="*/ 2865 w 3629"/>
              <a:gd name="T13" fmla="*/ 2515 h 3684"/>
              <a:gd name="T14" fmla="*/ 2787 w 3629"/>
              <a:gd name="T15" fmla="*/ 2307 h 3684"/>
              <a:gd name="T16" fmla="*/ 2596 w 3629"/>
              <a:gd name="T17" fmla="*/ 2201 h 3684"/>
              <a:gd name="T18" fmla="*/ 1112 w 3629"/>
              <a:gd name="T19" fmla="*/ 750 h 3684"/>
              <a:gd name="T20" fmla="*/ 918 w 3629"/>
              <a:gd name="T21" fmla="*/ 853 h 3684"/>
              <a:gd name="T22" fmla="*/ 838 w 3629"/>
              <a:gd name="T23" fmla="*/ 1059 h 3684"/>
              <a:gd name="T24" fmla="*/ 913 w 3629"/>
              <a:gd name="T25" fmla="*/ 1268 h 3684"/>
              <a:gd name="T26" fmla="*/ 1102 w 3629"/>
              <a:gd name="T27" fmla="*/ 1377 h 3684"/>
              <a:gd name="T28" fmla="*/ 1208 w 3629"/>
              <a:gd name="T29" fmla="*/ 1380 h 3684"/>
              <a:gd name="T30" fmla="*/ 1401 w 3629"/>
              <a:gd name="T31" fmla="*/ 1380 h 3684"/>
              <a:gd name="T32" fmla="*/ 1640 w 3629"/>
              <a:gd name="T33" fmla="*/ 1380 h 3684"/>
              <a:gd name="T34" fmla="*/ 1833 w 3629"/>
              <a:gd name="T35" fmla="*/ 1380 h 3684"/>
              <a:gd name="T36" fmla="*/ 1935 w 3629"/>
              <a:gd name="T37" fmla="*/ 1378 h 3684"/>
              <a:gd name="T38" fmla="*/ 2115 w 3629"/>
              <a:gd name="T39" fmla="*/ 1295 h 3684"/>
              <a:gd name="T40" fmla="*/ 2205 w 3629"/>
              <a:gd name="T41" fmla="*/ 1123 h 3684"/>
              <a:gd name="T42" fmla="*/ 2168 w 3629"/>
              <a:gd name="T43" fmla="*/ 917 h 3684"/>
              <a:gd name="T44" fmla="*/ 2021 w 3629"/>
              <a:gd name="T45" fmla="*/ 775 h 3684"/>
              <a:gd name="T46" fmla="*/ 1954 w 3629"/>
              <a:gd name="T47" fmla="*/ 0 h 3684"/>
              <a:gd name="T48" fmla="*/ 2281 w 3629"/>
              <a:gd name="T49" fmla="*/ 54 h 3684"/>
              <a:gd name="T50" fmla="*/ 2608 w 3629"/>
              <a:gd name="T51" fmla="*/ 232 h 3684"/>
              <a:gd name="T52" fmla="*/ 2834 w 3629"/>
              <a:gd name="T53" fmla="*/ 513 h 3684"/>
              <a:gd name="T54" fmla="*/ 2936 w 3629"/>
              <a:gd name="T55" fmla="*/ 880 h 3684"/>
              <a:gd name="T56" fmla="*/ 2938 w 3629"/>
              <a:gd name="T57" fmla="*/ 1273 h 3684"/>
              <a:gd name="T58" fmla="*/ 3050 w 3629"/>
              <a:gd name="T59" fmla="*/ 1427 h 3684"/>
              <a:gd name="T60" fmla="*/ 3285 w 3629"/>
              <a:gd name="T61" fmla="*/ 1490 h 3684"/>
              <a:gd name="T62" fmla="*/ 3490 w 3629"/>
              <a:gd name="T63" fmla="*/ 1652 h 3684"/>
              <a:gd name="T64" fmla="*/ 3603 w 3629"/>
              <a:gd name="T65" fmla="*/ 1910 h 3684"/>
              <a:gd name="T66" fmla="*/ 3627 w 3629"/>
              <a:gd name="T67" fmla="*/ 2225 h 3684"/>
              <a:gd name="T68" fmla="*/ 3628 w 3629"/>
              <a:gd name="T69" fmla="*/ 2393 h 3684"/>
              <a:gd name="T70" fmla="*/ 3629 w 3629"/>
              <a:gd name="T71" fmla="*/ 2493 h 3684"/>
              <a:gd name="T72" fmla="*/ 3583 w 3629"/>
              <a:gd name="T73" fmla="*/ 2861 h 3684"/>
              <a:gd name="T74" fmla="*/ 3414 w 3629"/>
              <a:gd name="T75" fmla="*/ 3236 h 3684"/>
              <a:gd name="T76" fmla="*/ 3129 w 3629"/>
              <a:gd name="T77" fmla="*/ 3508 h 3684"/>
              <a:gd name="T78" fmla="*/ 2749 w 3629"/>
              <a:gd name="T79" fmla="*/ 3657 h 3684"/>
              <a:gd name="T80" fmla="*/ 1134 w 3629"/>
              <a:gd name="T81" fmla="*/ 3684 h 3684"/>
              <a:gd name="T82" fmla="*/ 705 w 3629"/>
              <a:gd name="T83" fmla="*/ 3629 h 3684"/>
              <a:gd name="T84" fmla="*/ 370 w 3629"/>
              <a:gd name="T85" fmla="*/ 3462 h 3684"/>
              <a:gd name="T86" fmla="*/ 138 w 3629"/>
              <a:gd name="T87" fmla="*/ 3191 h 3684"/>
              <a:gd name="T88" fmla="*/ 24 w 3629"/>
              <a:gd name="T89" fmla="*/ 2830 h 3684"/>
              <a:gd name="T90" fmla="*/ 0 w 3629"/>
              <a:gd name="T91" fmla="*/ 2426 h 3684"/>
              <a:gd name="T92" fmla="*/ 28 w 3629"/>
              <a:gd name="T93" fmla="*/ 780 h 3684"/>
              <a:gd name="T94" fmla="*/ 131 w 3629"/>
              <a:gd name="T95" fmla="*/ 512 h 3684"/>
              <a:gd name="T96" fmla="*/ 262 w 3629"/>
              <a:gd name="T97" fmla="*/ 328 h 3684"/>
              <a:gd name="T98" fmla="*/ 524 w 3629"/>
              <a:gd name="T99" fmla="*/ 122 h 3684"/>
              <a:gd name="T100" fmla="*/ 902 w 3629"/>
              <a:gd name="T101" fmla="*/ 11 h 3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9" h="3684">
                <a:moveTo>
                  <a:pt x="1070" y="2198"/>
                </a:moveTo>
                <a:lnTo>
                  <a:pt x="1024" y="2201"/>
                </a:lnTo>
                <a:lnTo>
                  <a:pt x="978" y="2212"/>
                </a:lnTo>
                <a:lnTo>
                  <a:pt x="936" y="2228"/>
                </a:lnTo>
                <a:lnTo>
                  <a:pt x="898" y="2249"/>
                </a:lnTo>
                <a:lnTo>
                  <a:pt x="863" y="2275"/>
                </a:lnTo>
                <a:lnTo>
                  <a:pt x="831" y="2307"/>
                </a:lnTo>
                <a:lnTo>
                  <a:pt x="805" y="2342"/>
                </a:lnTo>
                <a:lnTo>
                  <a:pt x="784" y="2381"/>
                </a:lnTo>
                <a:lnTo>
                  <a:pt x="767" y="2423"/>
                </a:lnTo>
                <a:lnTo>
                  <a:pt x="758" y="2468"/>
                </a:lnTo>
                <a:lnTo>
                  <a:pt x="754" y="2515"/>
                </a:lnTo>
                <a:lnTo>
                  <a:pt x="758" y="2561"/>
                </a:lnTo>
                <a:lnTo>
                  <a:pt x="767" y="2607"/>
                </a:lnTo>
                <a:lnTo>
                  <a:pt x="784" y="2649"/>
                </a:lnTo>
                <a:lnTo>
                  <a:pt x="805" y="2687"/>
                </a:lnTo>
                <a:lnTo>
                  <a:pt x="831" y="2722"/>
                </a:lnTo>
                <a:lnTo>
                  <a:pt x="863" y="2754"/>
                </a:lnTo>
                <a:lnTo>
                  <a:pt x="898" y="2780"/>
                </a:lnTo>
                <a:lnTo>
                  <a:pt x="936" y="2802"/>
                </a:lnTo>
                <a:lnTo>
                  <a:pt x="978" y="2818"/>
                </a:lnTo>
                <a:lnTo>
                  <a:pt x="1024" y="2828"/>
                </a:lnTo>
                <a:lnTo>
                  <a:pt x="1070" y="2831"/>
                </a:lnTo>
                <a:lnTo>
                  <a:pt x="2549" y="2831"/>
                </a:lnTo>
                <a:lnTo>
                  <a:pt x="2596" y="2828"/>
                </a:lnTo>
                <a:lnTo>
                  <a:pt x="2640" y="2818"/>
                </a:lnTo>
                <a:lnTo>
                  <a:pt x="2681" y="2802"/>
                </a:lnTo>
                <a:lnTo>
                  <a:pt x="2721" y="2780"/>
                </a:lnTo>
                <a:lnTo>
                  <a:pt x="2756" y="2754"/>
                </a:lnTo>
                <a:lnTo>
                  <a:pt x="2787" y="2722"/>
                </a:lnTo>
                <a:lnTo>
                  <a:pt x="2814" y="2687"/>
                </a:lnTo>
                <a:lnTo>
                  <a:pt x="2835" y="2649"/>
                </a:lnTo>
                <a:lnTo>
                  <a:pt x="2851" y="2607"/>
                </a:lnTo>
                <a:lnTo>
                  <a:pt x="2861" y="2561"/>
                </a:lnTo>
                <a:lnTo>
                  <a:pt x="2865" y="2515"/>
                </a:lnTo>
                <a:lnTo>
                  <a:pt x="2861" y="2468"/>
                </a:lnTo>
                <a:lnTo>
                  <a:pt x="2851" y="2423"/>
                </a:lnTo>
                <a:lnTo>
                  <a:pt x="2835" y="2381"/>
                </a:lnTo>
                <a:lnTo>
                  <a:pt x="2814" y="2342"/>
                </a:lnTo>
                <a:lnTo>
                  <a:pt x="2787" y="2307"/>
                </a:lnTo>
                <a:lnTo>
                  <a:pt x="2756" y="2275"/>
                </a:lnTo>
                <a:lnTo>
                  <a:pt x="2721" y="2249"/>
                </a:lnTo>
                <a:lnTo>
                  <a:pt x="2681" y="2228"/>
                </a:lnTo>
                <a:lnTo>
                  <a:pt x="2640" y="2212"/>
                </a:lnTo>
                <a:lnTo>
                  <a:pt x="2596" y="2201"/>
                </a:lnTo>
                <a:lnTo>
                  <a:pt x="2549" y="2198"/>
                </a:lnTo>
                <a:lnTo>
                  <a:pt x="1070" y="2198"/>
                </a:lnTo>
                <a:close/>
                <a:moveTo>
                  <a:pt x="1898" y="746"/>
                </a:moveTo>
                <a:lnTo>
                  <a:pt x="1158" y="747"/>
                </a:lnTo>
                <a:lnTo>
                  <a:pt x="1112" y="750"/>
                </a:lnTo>
                <a:lnTo>
                  <a:pt x="1068" y="759"/>
                </a:lnTo>
                <a:lnTo>
                  <a:pt x="1025" y="775"/>
                </a:lnTo>
                <a:lnTo>
                  <a:pt x="986" y="796"/>
                </a:lnTo>
                <a:lnTo>
                  <a:pt x="950" y="822"/>
                </a:lnTo>
                <a:lnTo>
                  <a:pt x="918" y="853"/>
                </a:lnTo>
                <a:lnTo>
                  <a:pt x="891" y="888"/>
                </a:lnTo>
                <a:lnTo>
                  <a:pt x="870" y="926"/>
                </a:lnTo>
                <a:lnTo>
                  <a:pt x="853" y="967"/>
                </a:lnTo>
                <a:lnTo>
                  <a:pt x="843" y="1012"/>
                </a:lnTo>
                <a:lnTo>
                  <a:pt x="838" y="1059"/>
                </a:lnTo>
                <a:lnTo>
                  <a:pt x="840" y="1106"/>
                </a:lnTo>
                <a:lnTo>
                  <a:pt x="850" y="1151"/>
                </a:lnTo>
                <a:lnTo>
                  <a:pt x="865" y="1193"/>
                </a:lnTo>
                <a:lnTo>
                  <a:pt x="887" y="1231"/>
                </a:lnTo>
                <a:lnTo>
                  <a:pt x="913" y="1268"/>
                </a:lnTo>
                <a:lnTo>
                  <a:pt x="943" y="1300"/>
                </a:lnTo>
                <a:lnTo>
                  <a:pt x="977" y="1327"/>
                </a:lnTo>
                <a:lnTo>
                  <a:pt x="1016" y="1348"/>
                </a:lnTo>
                <a:lnTo>
                  <a:pt x="1057" y="1365"/>
                </a:lnTo>
                <a:lnTo>
                  <a:pt x="1102" y="1377"/>
                </a:lnTo>
                <a:lnTo>
                  <a:pt x="1149" y="1380"/>
                </a:lnTo>
                <a:lnTo>
                  <a:pt x="1152" y="1380"/>
                </a:lnTo>
                <a:lnTo>
                  <a:pt x="1165" y="1380"/>
                </a:lnTo>
                <a:lnTo>
                  <a:pt x="1183" y="1380"/>
                </a:lnTo>
                <a:lnTo>
                  <a:pt x="1208" y="1380"/>
                </a:lnTo>
                <a:lnTo>
                  <a:pt x="1238" y="1380"/>
                </a:lnTo>
                <a:lnTo>
                  <a:pt x="1273" y="1380"/>
                </a:lnTo>
                <a:lnTo>
                  <a:pt x="1313" y="1380"/>
                </a:lnTo>
                <a:lnTo>
                  <a:pt x="1356" y="1380"/>
                </a:lnTo>
                <a:lnTo>
                  <a:pt x="1401" y="1380"/>
                </a:lnTo>
                <a:lnTo>
                  <a:pt x="1448" y="1380"/>
                </a:lnTo>
                <a:lnTo>
                  <a:pt x="1496" y="1380"/>
                </a:lnTo>
                <a:lnTo>
                  <a:pt x="1545" y="1380"/>
                </a:lnTo>
                <a:lnTo>
                  <a:pt x="1592" y="1380"/>
                </a:lnTo>
                <a:lnTo>
                  <a:pt x="1640" y="1380"/>
                </a:lnTo>
                <a:lnTo>
                  <a:pt x="1685" y="1380"/>
                </a:lnTo>
                <a:lnTo>
                  <a:pt x="1728" y="1380"/>
                </a:lnTo>
                <a:lnTo>
                  <a:pt x="1767" y="1380"/>
                </a:lnTo>
                <a:lnTo>
                  <a:pt x="1803" y="1380"/>
                </a:lnTo>
                <a:lnTo>
                  <a:pt x="1833" y="1380"/>
                </a:lnTo>
                <a:lnTo>
                  <a:pt x="1858" y="1380"/>
                </a:lnTo>
                <a:lnTo>
                  <a:pt x="1877" y="1380"/>
                </a:lnTo>
                <a:lnTo>
                  <a:pt x="1889" y="1380"/>
                </a:lnTo>
                <a:lnTo>
                  <a:pt x="1893" y="1380"/>
                </a:lnTo>
                <a:lnTo>
                  <a:pt x="1935" y="1378"/>
                </a:lnTo>
                <a:lnTo>
                  <a:pt x="1976" y="1370"/>
                </a:lnTo>
                <a:lnTo>
                  <a:pt x="2014" y="1357"/>
                </a:lnTo>
                <a:lnTo>
                  <a:pt x="2050" y="1340"/>
                </a:lnTo>
                <a:lnTo>
                  <a:pt x="2084" y="1320"/>
                </a:lnTo>
                <a:lnTo>
                  <a:pt x="2115" y="1295"/>
                </a:lnTo>
                <a:lnTo>
                  <a:pt x="2141" y="1267"/>
                </a:lnTo>
                <a:lnTo>
                  <a:pt x="2164" y="1235"/>
                </a:lnTo>
                <a:lnTo>
                  <a:pt x="2183" y="1201"/>
                </a:lnTo>
                <a:lnTo>
                  <a:pt x="2196" y="1162"/>
                </a:lnTo>
                <a:lnTo>
                  <a:pt x="2205" y="1123"/>
                </a:lnTo>
                <a:lnTo>
                  <a:pt x="2209" y="1081"/>
                </a:lnTo>
                <a:lnTo>
                  <a:pt x="2206" y="1037"/>
                </a:lnTo>
                <a:lnTo>
                  <a:pt x="2199" y="995"/>
                </a:lnTo>
                <a:lnTo>
                  <a:pt x="2186" y="955"/>
                </a:lnTo>
                <a:lnTo>
                  <a:pt x="2168" y="917"/>
                </a:lnTo>
                <a:lnTo>
                  <a:pt x="2147" y="881"/>
                </a:lnTo>
                <a:lnTo>
                  <a:pt x="2119" y="849"/>
                </a:lnTo>
                <a:lnTo>
                  <a:pt x="2090" y="820"/>
                </a:lnTo>
                <a:lnTo>
                  <a:pt x="2057" y="796"/>
                </a:lnTo>
                <a:lnTo>
                  <a:pt x="2021" y="775"/>
                </a:lnTo>
                <a:lnTo>
                  <a:pt x="1981" y="759"/>
                </a:lnTo>
                <a:lnTo>
                  <a:pt x="1941" y="750"/>
                </a:lnTo>
                <a:lnTo>
                  <a:pt x="1898" y="746"/>
                </a:lnTo>
                <a:close/>
                <a:moveTo>
                  <a:pt x="1953" y="0"/>
                </a:moveTo>
                <a:lnTo>
                  <a:pt x="1954" y="0"/>
                </a:lnTo>
                <a:lnTo>
                  <a:pt x="1962" y="0"/>
                </a:lnTo>
                <a:lnTo>
                  <a:pt x="2046" y="5"/>
                </a:lnTo>
                <a:lnTo>
                  <a:pt x="2127" y="16"/>
                </a:lnTo>
                <a:lnTo>
                  <a:pt x="2205" y="32"/>
                </a:lnTo>
                <a:lnTo>
                  <a:pt x="2281" y="54"/>
                </a:lnTo>
                <a:lnTo>
                  <a:pt x="2354" y="80"/>
                </a:lnTo>
                <a:lnTo>
                  <a:pt x="2422" y="111"/>
                </a:lnTo>
                <a:lnTo>
                  <a:pt x="2488" y="147"/>
                </a:lnTo>
                <a:lnTo>
                  <a:pt x="2549" y="187"/>
                </a:lnTo>
                <a:lnTo>
                  <a:pt x="2608" y="232"/>
                </a:lnTo>
                <a:lnTo>
                  <a:pt x="2662" y="281"/>
                </a:lnTo>
                <a:lnTo>
                  <a:pt x="2712" y="333"/>
                </a:lnTo>
                <a:lnTo>
                  <a:pt x="2757" y="390"/>
                </a:lnTo>
                <a:lnTo>
                  <a:pt x="2798" y="450"/>
                </a:lnTo>
                <a:lnTo>
                  <a:pt x="2834" y="513"/>
                </a:lnTo>
                <a:lnTo>
                  <a:pt x="2865" y="581"/>
                </a:lnTo>
                <a:lnTo>
                  <a:pt x="2891" y="652"/>
                </a:lnTo>
                <a:lnTo>
                  <a:pt x="2911" y="724"/>
                </a:lnTo>
                <a:lnTo>
                  <a:pt x="2927" y="800"/>
                </a:lnTo>
                <a:lnTo>
                  <a:pt x="2936" y="880"/>
                </a:lnTo>
                <a:lnTo>
                  <a:pt x="2939" y="961"/>
                </a:lnTo>
                <a:lnTo>
                  <a:pt x="2945" y="1042"/>
                </a:lnTo>
                <a:lnTo>
                  <a:pt x="2947" y="1121"/>
                </a:lnTo>
                <a:lnTo>
                  <a:pt x="2944" y="1199"/>
                </a:lnTo>
                <a:lnTo>
                  <a:pt x="2938" y="1273"/>
                </a:lnTo>
                <a:lnTo>
                  <a:pt x="2928" y="1346"/>
                </a:lnTo>
                <a:lnTo>
                  <a:pt x="2913" y="1416"/>
                </a:lnTo>
                <a:lnTo>
                  <a:pt x="2959" y="1419"/>
                </a:lnTo>
                <a:lnTo>
                  <a:pt x="3004" y="1421"/>
                </a:lnTo>
                <a:lnTo>
                  <a:pt x="3050" y="1427"/>
                </a:lnTo>
                <a:lnTo>
                  <a:pt x="3098" y="1433"/>
                </a:lnTo>
                <a:lnTo>
                  <a:pt x="3145" y="1442"/>
                </a:lnTo>
                <a:lnTo>
                  <a:pt x="3193" y="1455"/>
                </a:lnTo>
                <a:lnTo>
                  <a:pt x="3239" y="1471"/>
                </a:lnTo>
                <a:lnTo>
                  <a:pt x="3285" y="1490"/>
                </a:lnTo>
                <a:lnTo>
                  <a:pt x="3331" y="1513"/>
                </a:lnTo>
                <a:lnTo>
                  <a:pt x="3374" y="1541"/>
                </a:lnTo>
                <a:lnTo>
                  <a:pt x="3414" y="1573"/>
                </a:lnTo>
                <a:lnTo>
                  <a:pt x="3454" y="1610"/>
                </a:lnTo>
                <a:lnTo>
                  <a:pt x="3490" y="1652"/>
                </a:lnTo>
                <a:lnTo>
                  <a:pt x="3524" y="1701"/>
                </a:lnTo>
                <a:lnTo>
                  <a:pt x="3551" y="1750"/>
                </a:lnTo>
                <a:lnTo>
                  <a:pt x="3574" y="1801"/>
                </a:lnTo>
                <a:lnTo>
                  <a:pt x="3591" y="1854"/>
                </a:lnTo>
                <a:lnTo>
                  <a:pt x="3603" y="1910"/>
                </a:lnTo>
                <a:lnTo>
                  <a:pt x="3613" y="1968"/>
                </a:lnTo>
                <a:lnTo>
                  <a:pt x="3619" y="2028"/>
                </a:lnTo>
                <a:lnTo>
                  <a:pt x="3624" y="2090"/>
                </a:lnTo>
                <a:lnTo>
                  <a:pt x="3626" y="2156"/>
                </a:lnTo>
                <a:lnTo>
                  <a:pt x="3627" y="2225"/>
                </a:lnTo>
                <a:lnTo>
                  <a:pt x="3627" y="2299"/>
                </a:lnTo>
                <a:lnTo>
                  <a:pt x="3627" y="2318"/>
                </a:lnTo>
                <a:lnTo>
                  <a:pt x="3627" y="2341"/>
                </a:lnTo>
                <a:lnTo>
                  <a:pt x="3627" y="2366"/>
                </a:lnTo>
                <a:lnTo>
                  <a:pt x="3628" y="2393"/>
                </a:lnTo>
                <a:lnTo>
                  <a:pt x="3628" y="2419"/>
                </a:lnTo>
                <a:lnTo>
                  <a:pt x="3628" y="2443"/>
                </a:lnTo>
                <a:lnTo>
                  <a:pt x="3628" y="2465"/>
                </a:lnTo>
                <a:lnTo>
                  <a:pt x="3628" y="2482"/>
                </a:lnTo>
                <a:lnTo>
                  <a:pt x="3629" y="2493"/>
                </a:lnTo>
                <a:lnTo>
                  <a:pt x="3629" y="2498"/>
                </a:lnTo>
                <a:lnTo>
                  <a:pt x="3625" y="2593"/>
                </a:lnTo>
                <a:lnTo>
                  <a:pt x="3617" y="2685"/>
                </a:lnTo>
                <a:lnTo>
                  <a:pt x="3602" y="2774"/>
                </a:lnTo>
                <a:lnTo>
                  <a:pt x="3583" y="2861"/>
                </a:lnTo>
                <a:lnTo>
                  <a:pt x="3559" y="2942"/>
                </a:lnTo>
                <a:lnTo>
                  <a:pt x="3531" y="3022"/>
                </a:lnTo>
                <a:lnTo>
                  <a:pt x="3497" y="3098"/>
                </a:lnTo>
                <a:lnTo>
                  <a:pt x="3458" y="3169"/>
                </a:lnTo>
                <a:lnTo>
                  <a:pt x="3414" y="3236"/>
                </a:lnTo>
                <a:lnTo>
                  <a:pt x="3366" y="3300"/>
                </a:lnTo>
                <a:lnTo>
                  <a:pt x="3314" y="3359"/>
                </a:lnTo>
                <a:lnTo>
                  <a:pt x="3256" y="3414"/>
                </a:lnTo>
                <a:lnTo>
                  <a:pt x="3195" y="3464"/>
                </a:lnTo>
                <a:lnTo>
                  <a:pt x="3129" y="3508"/>
                </a:lnTo>
                <a:lnTo>
                  <a:pt x="3060" y="3548"/>
                </a:lnTo>
                <a:lnTo>
                  <a:pt x="2988" y="3583"/>
                </a:lnTo>
                <a:lnTo>
                  <a:pt x="2911" y="3613"/>
                </a:lnTo>
                <a:lnTo>
                  <a:pt x="2832" y="3638"/>
                </a:lnTo>
                <a:lnTo>
                  <a:pt x="2749" y="3657"/>
                </a:lnTo>
                <a:lnTo>
                  <a:pt x="2665" y="3672"/>
                </a:lnTo>
                <a:lnTo>
                  <a:pt x="2576" y="3680"/>
                </a:lnTo>
                <a:lnTo>
                  <a:pt x="2485" y="3684"/>
                </a:lnTo>
                <a:lnTo>
                  <a:pt x="1159" y="3684"/>
                </a:lnTo>
                <a:lnTo>
                  <a:pt x="1134" y="3684"/>
                </a:lnTo>
                <a:lnTo>
                  <a:pt x="1042" y="3682"/>
                </a:lnTo>
                <a:lnTo>
                  <a:pt x="951" y="3675"/>
                </a:lnTo>
                <a:lnTo>
                  <a:pt x="865" y="3664"/>
                </a:lnTo>
                <a:lnTo>
                  <a:pt x="784" y="3648"/>
                </a:lnTo>
                <a:lnTo>
                  <a:pt x="705" y="3629"/>
                </a:lnTo>
                <a:lnTo>
                  <a:pt x="630" y="3604"/>
                </a:lnTo>
                <a:lnTo>
                  <a:pt x="560" y="3574"/>
                </a:lnTo>
                <a:lnTo>
                  <a:pt x="492" y="3541"/>
                </a:lnTo>
                <a:lnTo>
                  <a:pt x="429" y="3504"/>
                </a:lnTo>
                <a:lnTo>
                  <a:pt x="370" y="3462"/>
                </a:lnTo>
                <a:lnTo>
                  <a:pt x="314" y="3415"/>
                </a:lnTo>
                <a:lnTo>
                  <a:pt x="262" y="3364"/>
                </a:lnTo>
                <a:lnTo>
                  <a:pt x="216" y="3310"/>
                </a:lnTo>
                <a:lnTo>
                  <a:pt x="174" y="3252"/>
                </a:lnTo>
                <a:lnTo>
                  <a:pt x="138" y="3191"/>
                </a:lnTo>
                <a:lnTo>
                  <a:pt x="106" y="3126"/>
                </a:lnTo>
                <a:lnTo>
                  <a:pt x="79" y="3058"/>
                </a:lnTo>
                <a:lnTo>
                  <a:pt x="57" y="2985"/>
                </a:lnTo>
                <a:lnTo>
                  <a:pt x="38" y="2909"/>
                </a:lnTo>
                <a:lnTo>
                  <a:pt x="24" y="2830"/>
                </a:lnTo>
                <a:lnTo>
                  <a:pt x="14" y="2746"/>
                </a:lnTo>
                <a:lnTo>
                  <a:pt x="6" y="2658"/>
                </a:lnTo>
                <a:lnTo>
                  <a:pt x="1" y="2565"/>
                </a:lnTo>
                <a:lnTo>
                  <a:pt x="0" y="2467"/>
                </a:lnTo>
                <a:lnTo>
                  <a:pt x="0" y="2426"/>
                </a:lnTo>
                <a:lnTo>
                  <a:pt x="0" y="2386"/>
                </a:lnTo>
                <a:lnTo>
                  <a:pt x="0" y="985"/>
                </a:lnTo>
                <a:lnTo>
                  <a:pt x="6" y="913"/>
                </a:lnTo>
                <a:lnTo>
                  <a:pt x="16" y="845"/>
                </a:lnTo>
                <a:lnTo>
                  <a:pt x="28" y="780"/>
                </a:lnTo>
                <a:lnTo>
                  <a:pt x="44" y="720"/>
                </a:lnTo>
                <a:lnTo>
                  <a:pt x="63" y="662"/>
                </a:lnTo>
                <a:lnTo>
                  <a:pt x="84" y="609"/>
                </a:lnTo>
                <a:lnTo>
                  <a:pt x="106" y="559"/>
                </a:lnTo>
                <a:lnTo>
                  <a:pt x="131" y="512"/>
                </a:lnTo>
                <a:lnTo>
                  <a:pt x="156" y="469"/>
                </a:lnTo>
                <a:lnTo>
                  <a:pt x="183" y="429"/>
                </a:lnTo>
                <a:lnTo>
                  <a:pt x="209" y="393"/>
                </a:lnTo>
                <a:lnTo>
                  <a:pt x="236" y="359"/>
                </a:lnTo>
                <a:lnTo>
                  <a:pt x="262" y="328"/>
                </a:lnTo>
                <a:lnTo>
                  <a:pt x="288" y="300"/>
                </a:lnTo>
                <a:lnTo>
                  <a:pt x="342" y="249"/>
                </a:lnTo>
                <a:lnTo>
                  <a:pt x="398" y="201"/>
                </a:lnTo>
                <a:lnTo>
                  <a:pt x="459" y="159"/>
                </a:lnTo>
                <a:lnTo>
                  <a:pt x="524" y="122"/>
                </a:lnTo>
                <a:lnTo>
                  <a:pt x="593" y="90"/>
                </a:lnTo>
                <a:lnTo>
                  <a:pt x="664" y="63"/>
                </a:lnTo>
                <a:lnTo>
                  <a:pt x="740" y="40"/>
                </a:lnTo>
                <a:lnTo>
                  <a:pt x="820" y="23"/>
                </a:lnTo>
                <a:lnTo>
                  <a:pt x="902" y="11"/>
                </a:lnTo>
                <a:lnTo>
                  <a:pt x="988" y="3"/>
                </a:lnTo>
                <a:lnTo>
                  <a:pt x="1079" y="0"/>
                </a:lnTo>
                <a:lnTo>
                  <a:pt x="1088" y="0"/>
                </a:lnTo>
                <a:lnTo>
                  <a:pt x="1953" y="0"/>
                </a:lnTo>
                <a:close/>
              </a:path>
            </a:pathLst>
          </a:custGeom>
          <a:solidFill>
            <a:srgbClr val="1957A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400" dirty="0"/>
          </a:p>
        </p:txBody>
      </p:sp>
      <p:sp>
        <p:nvSpPr>
          <p:cNvPr id="94" name="Subtitle 2">
            <a:hlinkClick r:id="rId7"/>
          </p:cNvPr>
          <p:cNvSpPr txBox="1">
            <a:spLocks/>
          </p:cNvSpPr>
          <p:nvPr userDrawn="1"/>
        </p:nvSpPr>
        <p:spPr>
          <a:xfrm>
            <a:off x="9370955" y="6165432"/>
            <a:ext cx="2959632" cy="4225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0095D8"/>
              </a:buClr>
              <a:buFont typeface="Arial"/>
              <a:buNone/>
              <a:defRPr sz="900" kern="1200">
                <a:solidFill>
                  <a:schemeClr val="bg1"/>
                </a:solidFill>
                <a:latin typeface="Gill Sans MT" charset="0"/>
                <a:ea typeface="Gill Sans MT" charset="0"/>
                <a:cs typeface="Gill Sans MT" charset="0"/>
              </a:defRPr>
            </a:lvl1pPr>
            <a:lvl2pPr marL="457200" indent="0" algn="ctr" defTabSz="914400" rtl="0" eaLnBrk="1" latinLnBrk="0" hangingPunct="1">
              <a:lnSpc>
                <a:spcPct val="90000"/>
              </a:lnSpc>
              <a:spcBef>
                <a:spcPts val="500"/>
              </a:spcBef>
              <a:buFont typeface="Arial"/>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LucidaGrande"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LucidaGrande"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ctr"/>
            <a:r>
              <a:rPr lang="en-US" sz="1600" dirty="0">
                <a:latin typeface="Arial" panose="020B0604020202020204" pitchFamily="34" charset="0"/>
                <a:cs typeface="Arial" panose="020B0604020202020204" pitchFamily="34" charset="0"/>
              </a:rPr>
              <a:t>www.latentview.com</a:t>
            </a:r>
          </a:p>
        </p:txBody>
      </p:sp>
      <p:sp>
        <p:nvSpPr>
          <p:cNvPr id="4" name="Content Placeholder 3"/>
          <p:cNvSpPr>
            <a:spLocks noGrp="1"/>
          </p:cNvSpPr>
          <p:nvPr userDrawn="1">
            <p:ph sz="quarter" idx="10" hasCustomPrompt="1"/>
          </p:nvPr>
        </p:nvSpPr>
        <p:spPr>
          <a:xfrm>
            <a:off x="369605" y="5627271"/>
            <a:ext cx="2643977" cy="356988"/>
          </a:xfrm>
        </p:spPr>
        <p:txBody>
          <a:bodyPr>
            <a:noAutofit/>
          </a:bodyPr>
          <a:lstStyle>
            <a:lvl1pPr marL="0" indent="0">
              <a:buNone/>
              <a:defRPr sz="1600">
                <a:solidFill>
                  <a:schemeClr val="bg1"/>
                </a:solidFill>
              </a:defRPr>
            </a:lvl1pPr>
          </a:lstStyle>
          <a:p>
            <a:pPr lvl="0"/>
            <a:r>
              <a:rPr lang="en-US" dirty="0"/>
              <a:t>E-mail ID</a:t>
            </a:r>
          </a:p>
        </p:txBody>
      </p:sp>
    </p:spTree>
    <p:extLst>
      <p:ext uri="{BB962C8B-B14F-4D97-AF65-F5344CB8AC3E}">
        <p14:creationId xmlns:p14="http://schemas.microsoft.com/office/powerpoint/2010/main" val="4269489421"/>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774">
          <p15:clr>
            <a:srgbClr val="FBAE40"/>
          </p15:clr>
        </p15:guide>
        <p15:guide id="3" orient="horz" pos="2694">
          <p15:clr>
            <a:srgbClr val="FBAE40"/>
          </p15:clr>
        </p15:guide>
        <p15:guide id="4" orient="horz" pos="-2">
          <p15:clr>
            <a:srgbClr val="FBAE40"/>
          </p15:clr>
        </p15:guide>
        <p15:guide id="5" pos="767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xmlns="" id="{4CC82F69-6481-4FDB-B80F-F69D48C67F0C}"/>
              </a:ext>
            </a:extLst>
          </p:cNvPr>
          <p:cNvSpPr/>
          <p:nvPr userDrawn="1"/>
        </p:nvSpPr>
        <p:spPr>
          <a:xfrm>
            <a:off x="0" y="0"/>
            <a:ext cx="12192000" cy="526198"/>
          </a:xfrm>
          <a:prstGeom prst="roundRect">
            <a:avLst>
              <a:gd name="adj" fmla="val 0"/>
            </a:avLst>
          </a:prstGeom>
          <a:gradFill>
            <a:gsLst>
              <a:gs pos="0">
                <a:srgbClr val="052049"/>
              </a:gs>
              <a:gs pos="90000">
                <a:srgbClr val="1957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Placeholder 1">
            <a:extLst>
              <a:ext uri="{FF2B5EF4-FFF2-40B4-BE49-F238E27FC236}">
                <a16:creationId xmlns:a16="http://schemas.microsoft.com/office/drawing/2014/main" xmlns="" id="{84944053-C2CE-4A8F-8254-E00EEBFA86F0}"/>
              </a:ext>
            </a:extLst>
          </p:cNvPr>
          <p:cNvSpPr>
            <a:spLocks noGrp="1"/>
          </p:cNvSpPr>
          <p:nvPr>
            <p:ph type="title"/>
          </p:nvPr>
        </p:nvSpPr>
        <p:spPr>
          <a:xfrm>
            <a:off x="599655" y="58925"/>
            <a:ext cx="10940304" cy="40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DBF476DF-F9BA-4DC2-9DF5-0B38E68B3170}"/>
              </a:ext>
            </a:extLst>
          </p:cNvPr>
          <p:cNvSpPr>
            <a:spLocks noGrp="1"/>
          </p:cNvSpPr>
          <p:nvPr>
            <p:ph type="body" idx="1"/>
          </p:nvPr>
        </p:nvSpPr>
        <p:spPr>
          <a:xfrm>
            <a:off x="219076" y="1123951"/>
            <a:ext cx="11744324" cy="4895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FF2B5EF4-FFF2-40B4-BE49-F238E27FC236}">
                <a16:creationId xmlns:a16="http://schemas.microsoft.com/office/drawing/2014/main" xmlns="" id="{D8011362-B18C-424D-A9DF-C8A495F0FC03}"/>
              </a:ext>
            </a:extLst>
          </p:cNvPr>
          <p:cNvSpPr/>
          <p:nvPr userDrawn="1"/>
        </p:nvSpPr>
        <p:spPr>
          <a:xfrm flipH="1">
            <a:off x="11037890" y="6196877"/>
            <a:ext cx="1149348" cy="656012"/>
          </a:xfrm>
          <a:prstGeom prst="roundRect">
            <a:avLst>
              <a:gd name="adj" fmla="val 0"/>
            </a:avLst>
          </a:prstGeom>
          <a:solidFill>
            <a:schemeClr val="bg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Slide Number Placeholder 5">
            <a:extLst>
              <a:ext uri="{FF2B5EF4-FFF2-40B4-BE49-F238E27FC236}">
                <a16:creationId xmlns:a16="http://schemas.microsoft.com/office/drawing/2014/main" xmlns="" id="{C4D7D9BC-1ED0-404A-9BA4-C76BC0FBAE02}"/>
              </a:ext>
            </a:extLst>
          </p:cNvPr>
          <p:cNvSpPr>
            <a:spLocks noGrp="1"/>
          </p:cNvSpPr>
          <p:nvPr>
            <p:ph type="sldNum" sz="quarter" idx="4"/>
          </p:nvPr>
        </p:nvSpPr>
        <p:spPr>
          <a:xfrm>
            <a:off x="121650" y="6527800"/>
            <a:ext cx="228600" cy="177800"/>
          </a:xfrm>
          <a:prstGeom prst="rect">
            <a:avLst/>
          </a:prstGeom>
          <a:noFill/>
        </p:spPr>
        <p:txBody>
          <a:bodyPr wrap="none" lIns="0" tIns="0" rIns="0" bIns="0" anchor="ctr" anchorCtr="0"/>
          <a:lstStyle>
            <a:lvl1pPr algn="ctr">
              <a:defRPr sz="800" b="1">
                <a:solidFill>
                  <a:schemeClr val="tx1"/>
                </a:solidFill>
                <a:latin typeface="Arial" panose="020B0604020202020204" pitchFamily="34" charset="0"/>
                <a:cs typeface="Arial" panose="020B0604020202020204" pitchFamily="34" charset="0"/>
              </a:defRPr>
            </a:lvl1pPr>
          </a:lstStyle>
          <a:p>
            <a:fld id="{BA6739A3-A001-4132-AECF-E1735C6210C2}" type="slidenum">
              <a:rPr lang="en-US" smtClean="0"/>
              <a:pPr/>
              <a:t>‹#›</a:t>
            </a:fld>
            <a:endParaRPr lang="en-US" dirty="0"/>
          </a:p>
        </p:txBody>
      </p:sp>
      <p:pic>
        <p:nvPicPr>
          <p:cNvPr id="14" name="Picture 13">
            <a:extLst>
              <a:ext uri="{FF2B5EF4-FFF2-40B4-BE49-F238E27FC236}">
                <a16:creationId xmlns:a16="http://schemas.microsoft.com/office/drawing/2014/main" xmlns="" id="{ED0CB488-30EA-4015-9174-1E0A80F1A15A}"/>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10695009" y="5850030"/>
            <a:ext cx="1418240" cy="1002859"/>
          </a:xfrm>
          <a:prstGeom prst="rect">
            <a:avLst/>
          </a:prstGeom>
        </p:spPr>
      </p:pic>
    </p:spTree>
    <p:extLst>
      <p:ext uri="{BB962C8B-B14F-4D97-AF65-F5344CB8AC3E}">
        <p14:creationId xmlns:p14="http://schemas.microsoft.com/office/powerpoint/2010/main" val="3742042911"/>
      </p:ext>
    </p:extLst>
  </p:cSld>
  <p:clrMap bg1="lt1" tx1="dk1" bg2="lt2" tx2="dk2" accent1="accent1" accent2="accent2" accent3="accent3" accent4="accent4" accent5="accent5" accent6="accent6" hlink="hlink" folHlink="folHlink"/>
  <p:sldLayoutIdLst>
    <p:sldLayoutId id="2147483682" r:id="rId1"/>
    <p:sldLayoutId id="2147483666" r:id="rId2"/>
    <p:sldLayoutId id="2147483683" r:id="rId3"/>
    <p:sldLayoutId id="2147483681" r:id="rId4"/>
    <p:sldLayoutId id="2147483669" r:id="rId5"/>
    <p:sldLayoutId id="2147483670" r:id="rId6"/>
    <p:sldLayoutId id="2147483671" r:id="rId7"/>
    <p:sldLayoutId id="2147483675" r:id="rId8"/>
    <p:sldLayoutId id="2147483684" r:id="rId9"/>
    <p:sldLayoutId id="2147483685" r:id="rId10"/>
  </p:sldLayoutIdLst>
  <p:hf hdr="0"/>
  <p:txStyles>
    <p:title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7536">
          <p15:clr>
            <a:srgbClr val="F26B43"/>
          </p15:clr>
        </p15:guide>
        <p15:guide id="3" pos="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13"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diagramColors" Target="../diagrams/colors1.xml"/><Relationship Id="rId17" Type="http://schemas.microsoft.com/office/2007/relationships/hdphoto" Target="../media/hdphoto3.wdp"/><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diagramQuickStyle" Target="../diagrams/quickStyle1.xml"/><Relationship Id="rId5" Type="http://schemas.openxmlformats.org/officeDocument/2006/relationships/image" Target="../media/image28.png"/><Relationship Id="rId15" Type="http://schemas.microsoft.com/office/2007/relationships/hdphoto" Target="../media/hdphoto2.wdp"/><Relationship Id="rId10" Type="http://schemas.openxmlformats.org/officeDocument/2006/relationships/diagramLayout" Target="../diagrams/layout1.xml"/><Relationship Id="rId4" Type="http://schemas.openxmlformats.org/officeDocument/2006/relationships/image" Target="../media/image27.png"/><Relationship Id="rId9" Type="http://schemas.openxmlformats.org/officeDocument/2006/relationships/diagramData" Target="../diagrams/data1.xml"/><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4.wmf"/><Relationship Id="rId4" Type="http://schemas.openxmlformats.org/officeDocument/2006/relationships/diagramData" Target="../diagrams/data2.xml"/><Relationship Id="rId9" Type="http://schemas.openxmlformats.org/officeDocument/2006/relationships/package" Target="../embeddings/Microsoft_Excel_Worksheet1.xlsx"/></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5.wdp"/><Relationship Id="rId18" Type="http://schemas.openxmlformats.org/officeDocument/2006/relationships/image" Target="../media/image49.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image" Target="../media/image35.png"/><Relationship Id="rId16" Type="http://schemas.openxmlformats.org/officeDocument/2006/relationships/image" Target="../media/image47.png"/><Relationship Id="rId1" Type="http://schemas.openxmlformats.org/officeDocument/2006/relationships/slideLayout" Target="../slideLayouts/slideLayout8.xml"/><Relationship Id="rId6" Type="http://schemas.microsoft.com/office/2007/relationships/hdphoto" Target="../media/hdphoto4.wdp"/><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2.jpe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5.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4.png"/><Relationship Id="rId2" Type="http://schemas.openxmlformats.org/officeDocument/2006/relationships/image" Target="../media/image50.jpe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28.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notesSlide" Target="../notesSlides/notesSlide7.xml"/><Relationship Id="rId16" Type="http://schemas.openxmlformats.org/officeDocument/2006/relationships/image" Target="../media/image77.png"/><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9.svg"/><Relationship Id="rId5" Type="http://schemas.openxmlformats.org/officeDocument/2006/relationships/image" Target="../media/image68.png"/><Relationship Id="rId15" Type="http://schemas.openxmlformats.org/officeDocument/2006/relationships/image" Target="../media/image83.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9.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93.sv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9.xml"/><Relationship Id="rId7" Type="http://schemas.openxmlformats.org/officeDocument/2006/relationships/diagramColors" Target="../diagrams/colors3.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85.wmf"/><Relationship Id="rId4" Type="http://schemas.openxmlformats.org/officeDocument/2006/relationships/diagramData" Target="../diagrams/data3.xml"/><Relationship Id="rId9" Type="http://schemas.openxmlformats.org/officeDocument/2006/relationships/package" Target="../embeddings/Microsoft_Excel_Worksheet2.xls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0.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12" Type="http://schemas.openxmlformats.org/officeDocument/2006/relationships/image" Target="../media/image30.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1343" y="960009"/>
            <a:ext cx="6855807" cy="618564"/>
          </a:xfrm>
        </p:spPr>
        <p:txBody>
          <a:bodyPr/>
          <a:lstStyle/>
          <a:p>
            <a:r>
              <a:rPr lang="en-US" dirty="0"/>
              <a:t>Using Alternate Data sources to Drive Investment Decisions</a:t>
            </a:r>
          </a:p>
        </p:txBody>
      </p:sp>
      <p:sp>
        <p:nvSpPr>
          <p:cNvPr id="10" name="Content Placeholder 9"/>
          <p:cNvSpPr>
            <a:spLocks noGrp="1"/>
          </p:cNvSpPr>
          <p:nvPr>
            <p:ph sz="quarter" idx="12"/>
          </p:nvPr>
        </p:nvSpPr>
        <p:spPr/>
        <p:txBody>
          <a:bodyPr/>
          <a:lstStyle/>
          <a:p>
            <a:endParaRPr lang="en-US" dirty="0"/>
          </a:p>
        </p:txBody>
      </p:sp>
      <p:pic>
        <p:nvPicPr>
          <p:cNvPr id="4" name="Content Placeholder 3">
            <a:extLst>
              <a:ext uri="{FF2B5EF4-FFF2-40B4-BE49-F238E27FC236}">
                <a16:creationId xmlns:a16="http://schemas.microsoft.com/office/drawing/2014/main" xmlns="" id="{8176CBC5-3678-46A7-97D5-440EB12B113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40739" y="5153024"/>
            <a:ext cx="4394468" cy="1114425"/>
          </a:xfrm>
        </p:spPr>
      </p:pic>
      <p:sp>
        <p:nvSpPr>
          <p:cNvPr id="2" name="Content Placeholder 1"/>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3515094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5284A6-440E-4312-A459-FCECC6C8692A}"/>
              </a:ext>
            </a:extLst>
          </p:cNvPr>
          <p:cNvSpPr>
            <a:spLocks noGrp="1"/>
          </p:cNvSpPr>
          <p:nvPr>
            <p:ph type="title"/>
          </p:nvPr>
        </p:nvSpPr>
        <p:spPr/>
        <p:txBody>
          <a:bodyPr/>
          <a:lstStyle/>
          <a:p>
            <a:r>
              <a:rPr lang="en-US" dirty="0"/>
              <a:t>Pilot  : Analysis &amp; Methodology</a:t>
            </a:r>
          </a:p>
        </p:txBody>
      </p:sp>
      <p:cxnSp>
        <p:nvCxnSpPr>
          <p:cNvPr id="215" name="Straight Connector 214">
            <a:extLst>
              <a:ext uri="{FF2B5EF4-FFF2-40B4-BE49-F238E27FC236}">
                <a16:creationId xmlns:a16="http://schemas.microsoft.com/office/drawing/2014/main" xmlns="" id="{8540B22D-FF24-4D83-8F52-9F6E5AF675B4}"/>
              </a:ext>
            </a:extLst>
          </p:cNvPr>
          <p:cNvCxnSpPr/>
          <p:nvPr/>
        </p:nvCxnSpPr>
        <p:spPr>
          <a:xfrm flipV="1">
            <a:off x="2735396" y="188259"/>
            <a:ext cx="34698" cy="3999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xmlns="" id="{B12A7DCC-7BD7-4EAD-B894-59581AF3835F}"/>
              </a:ext>
            </a:extLst>
          </p:cNvPr>
          <p:cNvSpPr/>
          <p:nvPr/>
        </p:nvSpPr>
        <p:spPr>
          <a:xfrm>
            <a:off x="8111660" y="4643293"/>
            <a:ext cx="3936137" cy="1856452"/>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7" name="Rectangle: Rounded Corners 16">
            <a:extLst>
              <a:ext uri="{FF2B5EF4-FFF2-40B4-BE49-F238E27FC236}">
                <a16:creationId xmlns:a16="http://schemas.microsoft.com/office/drawing/2014/main" xmlns="" id="{4F9B3ECB-6DEA-4B14-A532-15D3D060E365}"/>
              </a:ext>
            </a:extLst>
          </p:cNvPr>
          <p:cNvSpPr/>
          <p:nvPr/>
        </p:nvSpPr>
        <p:spPr>
          <a:xfrm>
            <a:off x="4095120" y="4643298"/>
            <a:ext cx="3936137" cy="18564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8" name="Rectangle: Rounded Corners 17">
            <a:extLst>
              <a:ext uri="{FF2B5EF4-FFF2-40B4-BE49-F238E27FC236}">
                <a16:creationId xmlns:a16="http://schemas.microsoft.com/office/drawing/2014/main" xmlns="" id="{F6FB9BB0-174D-4513-AA6E-A7D75DAA96B6}"/>
              </a:ext>
            </a:extLst>
          </p:cNvPr>
          <p:cNvSpPr/>
          <p:nvPr/>
        </p:nvSpPr>
        <p:spPr>
          <a:xfrm>
            <a:off x="78580" y="4643298"/>
            <a:ext cx="3936137" cy="185644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0" name="TextBox 19">
            <a:extLst>
              <a:ext uri="{FF2B5EF4-FFF2-40B4-BE49-F238E27FC236}">
                <a16:creationId xmlns:a16="http://schemas.microsoft.com/office/drawing/2014/main" xmlns="" id="{D0825F84-F98F-422E-A343-3AB5ECE4ABB1}"/>
              </a:ext>
            </a:extLst>
          </p:cNvPr>
          <p:cNvSpPr txBox="1"/>
          <p:nvPr/>
        </p:nvSpPr>
        <p:spPr>
          <a:xfrm>
            <a:off x="78580" y="4989877"/>
            <a:ext cx="3796814" cy="646331"/>
          </a:xfrm>
          <a:prstGeom prst="rect">
            <a:avLst/>
          </a:prstGeom>
          <a:noFill/>
        </p:spPr>
        <p:txBody>
          <a:bodyPr wrap="square" rtlCol="0">
            <a:spAutoFit/>
          </a:bodyPr>
          <a:lstStyle/>
          <a:p>
            <a:pPr algn="just"/>
            <a:r>
              <a:rPr lang="en-US" sz="1200" dirty="0"/>
              <a:t>Relevant information from  shortlisted data sources is extracted using </a:t>
            </a:r>
            <a:r>
              <a:rPr lang="en-US" sz="1200" b="1" dirty="0"/>
              <a:t>custom web scrapers and advanced pattern matching algorithms. </a:t>
            </a:r>
            <a:endParaRPr lang="en-IN" sz="1200" b="1" dirty="0"/>
          </a:p>
        </p:txBody>
      </p:sp>
      <p:sp>
        <p:nvSpPr>
          <p:cNvPr id="21" name="Rectangle 20">
            <a:extLst>
              <a:ext uri="{FF2B5EF4-FFF2-40B4-BE49-F238E27FC236}">
                <a16:creationId xmlns:a16="http://schemas.microsoft.com/office/drawing/2014/main" xmlns="" id="{759F0A20-658A-47A5-A2C9-5F6BC5DE7E25}"/>
              </a:ext>
            </a:extLst>
          </p:cNvPr>
          <p:cNvSpPr/>
          <p:nvPr/>
        </p:nvSpPr>
        <p:spPr>
          <a:xfrm>
            <a:off x="78580" y="5731169"/>
            <a:ext cx="4076893" cy="646331"/>
          </a:xfrm>
          <a:prstGeom prst="rect">
            <a:avLst/>
          </a:prstGeom>
        </p:spPr>
        <p:txBody>
          <a:bodyPr wrap="square">
            <a:spAutoFit/>
          </a:bodyPr>
          <a:lstStyle/>
          <a:p>
            <a:r>
              <a:rPr lang="en-US" sz="1200" dirty="0"/>
              <a:t>Data is normalized using</a:t>
            </a:r>
            <a:r>
              <a:rPr lang="en-US" sz="1200" b="1" dirty="0"/>
              <a:t> Z score normalization</a:t>
            </a:r>
            <a:r>
              <a:rPr lang="en-US" sz="1200" dirty="0"/>
              <a:t> to preserve the range (max &amp; min) and introduce the dispersion of the series (standard deviation / variance)</a:t>
            </a:r>
            <a:endParaRPr lang="en-IN" sz="1200" dirty="0"/>
          </a:p>
        </p:txBody>
      </p:sp>
      <p:sp>
        <p:nvSpPr>
          <p:cNvPr id="24" name="TextBox 23">
            <a:extLst>
              <a:ext uri="{FF2B5EF4-FFF2-40B4-BE49-F238E27FC236}">
                <a16:creationId xmlns:a16="http://schemas.microsoft.com/office/drawing/2014/main" xmlns="" id="{627C9A16-22CC-49F9-9E3A-88E07B66F716}"/>
              </a:ext>
            </a:extLst>
          </p:cNvPr>
          <p:cNvSpPr txBox="1"/>
          <p:nvPr/>
        </p:nvSpPr>
        <p:spPr>
          <a:xfrm>
            <a:off x="4135321" y="4951075"/>
            <a:ext cx="3936137" cy="646331"/>
          </a:xfrm>
          <a:prstGeom prst="rect">
            <a:avLst/>
          </a:prstGeom>
          <a:noFill/>
        </p:spPr>
        <p:txBody>
          <a:bodyPr wrap="square" rtlCol="0">
            <a:spAutoFit/>
          </a:bodyPr>
          <a:lstStyle/>
          <a:p>
            <a:pPr algn="just"/>
            <a:r>
              <a:rPr lang="en-US" sz="1200" dirty="0"/>
              <a:t>For a given company each variable is given a </a:t>
            </a:r>
            <a:r>
              <a:rPr lang="en-US" sz="1200" b="1" dirty="0"/>
              <a:t>score between 0-1 in relative to the other companies in the fund</a:t>
            </a:r>
            <a:r>
              <a:rPr lang="en-US" sz="1200" dirty="0"/>
              <a:t>. This score is assigned basis the percentile range of its z score </a:t>
            </a:r>
            <a:endParaRPr lang="en-IN" sz="1200" dirty="0"/>
          </a:p>
        </p:txBody>
      </p:sp>
      <p:sp>
        <p:nvSpPr>
          <p:cNvPr id="25" name="Rectangle 24">
            <a:extLst>
              <a:ext uri="{FF2B5EF4-FFF2-40B4-BE49-F238E27FC236}">
                <a16:creationId xmlns:a16="http://schemas.microsoft.com/office/drawing/2014/main" xmlns="" id="{C3987372-4F2F-40BE-90C0-0A266815B49D}"/>
              </a:ext>
            </a:extLst>
          </p:cNvPr>
          <p:cNvSpPr/>
          <p:nvPr/>
        </p:nvSpPr>
        <p:spPr>
          <a:xfrm>
            <a:off x="4153749" y="5731170"/>
            <a:ext cx="3936137" cy="646331"/>
          </a:xfrm>
          <a:prstGeom prst="rect">
            <a:avLst/>
          </a:prstGeom>
          <a:noFill/>
        </p:spPr>
        <p:txBody>
          <a:bodyPr wrap="square" rtlCol="0">
            <a:spAutoFit/>
          </a:bodyPr>
          <a:lstStyle/>
          <a:p>
            <a:pPr algn="just"/>
            <a:r>
              <a:rPr lang="en-US" sz="1200" dirty="0"/>
              <a:t>For e.g. z score value &gt; 90</a:t>
            </a:r>
            <a:r>
              <a:rPr lang="en-US" sz="1200" baseline="30000" dirty="0"/>
              <a:t>th</a:t>
            </a:r>
            <a:r>
              <a:rPr lang="en-US" sz="1200" dirty="0"/>
              <a:t>  percentile is assigned a score of 0.9 &amp; z score value &gt; 80</a:t>
            </a:r>
            <a:r>
              <a:rPr lang="en-US" sz="1200" baseline="30000" dirty="0"/>
              <a:t>th</a:t>
            </a:r>
            <a:r>
              <a:rPr lang="en-US" sz="1200" dirty="0"/>
              <a:t> but &lt;90</a:t>
            </a:r>
            <a:r>
              <a:rPr lang="en-US" sz="1200" baseline="30000" dirty="0"/>
              <a:t>th</a:t>
            </a:r>
            <a:r>
              <a:rPr lang="en-US" sz="1200" dirty="0"/>
              <a:t> percentile is assigned a score of 0.8 and so on.</a:t>
            </a:r>
            <a:endParaRPr lang="en-IN" sz="1200" dirty="0"/>
          </a:p>
        </p:txBody>
      </p:sp>
      <p:sp>
        <p:nvSpPr>
          <p:cNvPr id="26" name="Rectangle 25">
            <a:extLst>
              <a:ext uri="{FF2B5EF4-FFF2-40B4-BE49-F238E27FC236}">
                <a16:creationId xmlns:a16="http://schemas.microsoft.com/office/drawing/2014/main" xmlns="" id="{4CE1DCAF-030F-451D-AB67-B14E8F378151}"/>
              </a:ext>
            </a:extLst>
          </p:cNvPr>
          <p:cNvSpPr/>
          <p:nvPr/>
        </p:nvSpPr>
        <p:spPr>
          <a:xfrm>
            <a:off x="8140164" y="4920669"/>
            <a:ext cx="3879128" cy="461665"/>
          </a:xfrm>
          <a:prstGeom prst="rect">
            <a:avLst/>
          </a:prstGeom>
          <a:noFill/>
        </p:spPr>
        <p:txBody>
          <a:bodyPr wrap="square" rtlCol="0">
            <a:spAutoFit/>
          </a:bodyPr>
          <a:lstStyle/>
          <a:p>
            <a:pPr algn="just"/>
            <a:r>
              <a:rPr lang="en-US" sz="1200" dirty="0"/>
              <a:t>Mean of all the variables under a metric is taken to get metric level score. </a:t>
            </a:r>
          </a:p>
        </p:txBody>
      </p:sp>
      <p:sp>
        <p:nvSpPr>
          <p:cNvPr id="27" name="Rectangle 26">
            <a:extLst>
              <a:ext uri="{FF2B5EF4-FFF2-40B4-BE49-F238E27FC236}">
                <a16:creationId xmlns:a16="http://schemas.microsoft.com/office/drawing/2014/main" xmlns="" id="{BE42E780-FB39-472B-A191-E239C9E5A197}"/>
              </a:ext>
            </a:extLst>
          </p:cNvPr>
          <p:cNvSpPr/>
          <p:nvPr/>
        </p:nvSpPr>
        <p:spPr>
          <a:xfrm>
            <a:off x="122918" y="4615451"/>
            <a:ext cx="3936137" cy="307777"/>
          </a:xfrm>
          <a:prstGeom prst="rect">
            <a:avLst/>
          </a:prstGeom>
        </p:spPr>
        <p:txBody>
          <a:bodyPr wrap="square">
            <a:spAutoFit/>
          </a:bodyPr>
          <a:lstStyle/>
          <a:p>
            <a:pPr algn="ctr"/>
            <a:r>
              <a:rPr lang="en-US" sz="1400" b="1" i="1" dirty="0"/>
              <a:t>Data Extraction &amp; Integration</a:t>
            </a:r>
          </a:p>
        </p:txBody>
      </p:sp>
      <p:sp>
        <p:nvSpPr>
          <p:cNvPr id="28" name="Rectangle 27">
            <a:extLst>
              <a:ext uri="{FF2B5EF4-FFF2-40B4-BE49-F238E27FC236}">
                <a16:creationId xmlns:a16="http://schemas.microsoft.com/office/drawing/2014/main" xmlns="" id="{9548D1F6-8255-433A-B504-61EEF34E827F}"/>
              </a:ext>
            </a:extLst>
          </p:cNvPr>
          <p:cNvSpPr/>
          <p:nvPr/>
        </p:nvSpPr>
        <p:spPr>
          <a:xfrm>
            <a:off x="4022991" y="4609190"/>
            <a:ext cx="3936137" cy="307777"/>
          </a:xfrm>
          <a:prstGeom prst="rect">
            <a:avLst/>
          </a:prstGeom>
        </p:spPr>
        <p:txBody>
          <a:bodyPr wrap="square">
            <a:spAutoFit/>
          </a:bodyPr>
          <a:lstStyle/>
          <a:p>
            <a:pPr algn="ctr"/>
            <a:r>
              <a:rPr lang="en-US" sz="1400" b="1" i="1" dirty="0"/>
              <a:t>Fund Scoring</a:t>
            </a:r>
          </a:p>
        </p:txBody>
      </p:sp>
      <p:sp>
        <p:nvSpPr>
          <p:cNvPr id="29" name="Rectangle 28">
            <a:extLst>
              <a:ext uri="{FF2B5EF4-FFF2-40B4-BE49-F238E27FC236}">
                <a16:creationId xmlns:a16="http://schemas.microsoft.com/office/drawing/2014/main" xmlns="" id="{708F1D69-2117-40D3-9727-F18F2FE004D0}"/>
              </a:ext>
            </a:extLst>
          </p:cNvPr>
          <p:cNvSpPr/>
          <p:nvPr/>
        </p:nvSpPr>
        <p:spPr>
          <a:xfrm>
            <a:off x="8264192" y="4648871"/>
            <a:ext cx="3936137" cy="307777"/>
          </a:xfrm>
          <a:prstGeom prst="rect">
            <a:avLst/>
          </a:prstGeom>
        </p:spPr>
        <p:txBody>
          <a:bodyPr wrap="square">
            <a:spAutoFit/>
          </a:bodyPr>
          <a:lstStyle/>
          <a:p>
            <a:pPr algn="ctr"/>
            <a:r>
              <a:rPr lang="en-US" sz="1400" b="1" i="1" dirty="0"/>
              <a:t>Evaluation &amp; Inference</a:t>
            </a:r>
          </a:p>
        </p:txBody>
      </p:sp>
      <p:grpSp>
        <p:nvGrpSpPr>
          <p:cNvPr id="36" name="Group 35">
            <a:extLst>
              <a:ext uri="{FF2B5EF4-FFF2-40B4-BE49-F238E27FC236}">
                <a16:creationId xmlns:a16="http://schemas.microsoft.com/office/drawing/2014/main" xmlns="" id="{B3E712F2-B6E4-4BD2-BBFD-86DACDB50252}"/>
              </a:ext>
            </a:extLst>
          </p:cNvPr>
          <p:cNvGrpSpPr/>
          <p:nvPr/>
        </p:nvGrpSpPr>
        <p:grpSpPr>
          <a:xfrm>
            <a:off x="599655" y="1531253"/>
            <a:ext cx="11389739" cy="2944360"/>
            <a:chOff x="59311" y="958884"/>
            <a:chExt cx="11990121" cy="2629877"/>
          </a:xfrm>
        </p:grpSpPr>
        <p:pic>
          <p:nvPicPr>
            <p:cNvPr id="37" name="Picture 36" descr="A close up of a logo&#10;&#10;Description generated with very high confidence">
              <a:extLst>
                <a:ext uri="{FF2B5EF4-FFF2-40B4-BE49-F238E27FC236}">
                  <a16:creationId xmlns:a16="http://schemas.microsoft.com/office/drawing/2014/main" xmlns="" id="{F48011A6-2E3F-4515-9569-551073EC6A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843" b="21718"/>
            <a:stretch/>
          </p:blipFill>
          <p:spPr>
            <a:xfrm>
              <a:off x="3386836" y="3034053"/>
              <a:ext cx="1135900" cy="508346"/>
            </a:xfrm>
            <a:prstGeom prst="rect">
              <a:avLst/>
            </a:prstGeom>
          </p:spPr>
        </p:pic>
        <p:grpSp>
          <p:nvGrpSpPr>
            <p:cNvPr id="38" name="Group 37">
              <a:extLst>
                <a:ext uri="{FF2B5EF4-FFF2-40B4-BE49-F238E27FC236}">
                  <a16:creationId xmlns:a16="http://schemas.microsoft.com/office/drawing/2014/main" xmlns="" id="{B9000561-B7F4-4FF3-9DFD-EFF49068F7F1}"/>
                </a:ext>
              </a:extLst>
            </p:cNvPr>
            <p:cNvGrpSpPr/>
            <p:nvPr/>
          </p:nvGrpSpPr>
          <p:grpSpPr>
            <a:xfrm>
              <a:off x="3426280" y="2084529"/>
              <a:ext cx="973823" cy="726063"/>
              <a:chOff x="432944" y="1459006"/>
              <a:chExt cx="1648543" cy="1183341"/>
            </a:xfrm>
          </p:grpSpPr>
          <p:pic>
            <p:nvPicPr>
              <p:cNvPr id="80" name="Picture 79">
                <a:extLst>
                  <a:ext uri="{FF2B5EF4-FFF2-40B4-BE49-F238E27FC236}">
                    <a16:creationId xmlns:a16="http://schemas.microsoft.com/office/drawing/2014/main" xmlns="" id="{BC3B2F41-CF4E-4309-852C-46E1DF4090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30" b="36363"/>
              <a:stretch/>
            </p:blipFill>
            <p:spPr>
              <a:xfrm>
                <a:off x="1306213" y="1830601"/>
                <a:ext cx="775274" cy="226436"/>
              </a:xfrm>
              <a:prstGeom prst="rect">
                <a:avLst/>
              </a:prstGeom>
            </p:spPr>
          </p:pic>
          <p:pic>
            <p:nvPicPr>
              <p:cNvPr id="81" name="Picture 80" descr="A sign in the dark&#10;&#10;Description generated with high confidence">
                <a:extLst>
                  <a:ext uri="{FF2B5EF4-FFF2-40B4-BE49-F238E27FC236}">
                    <a16:creationId xmlns:a16="http://schemas.microsoft.com/office/drawing/2014/main" xmlns="" id="{F16C82EC-790B-4349-87F7-B7189581087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5024" b="27705"/>
              <a:stretch/>
            </p:blipFill>
            <p:spPr>
              <a:xfrm>
                <a:off x="530037" y="2184299"/>
                <a:ext cx="1453457" cy="458048"/>
              </a:xfrm>
              <a:prstGeom prst="rect">
                <a:avLst/>
              </a:prstGeom>
            </p:spPr>
          </p:pic>
          <p:pic>
            <p:nvPicPr>
              <p:cNvPr id="82" name="Picture 81" descr="A picture containing vector graphics&#10;&#10;Description generated with high confidence">
                <a:extLst>
                  <a:ext uri="{FF2B5EF4-FFF2-40B4-BE49-F238E27FC236}">
                    <a16:creationId xmlns:a16="http://schemas.microsoft.com/office/drawing/2014/main" xmlns="" id="{85B85CE9-0A07-4EB4-B670-2E90EF33148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
              <a:stretch/>
            </p:blipFill>
            <p:spPr>
              <a:xfrm>
                <a:off x="432944" y="1459006"/>
                <a:ext cx="775275" cy="725293"/>
              </a:xfrm>
              <a:prstGeom prst="rect">
                <a:avLst/>
              </a:prstGeom>
            </p:spPr>
          </p:pic>
        </p:grpSp>
        <p:grpSp>
          <p:nvGrpSpPr>
            <p:cNvPr id="39" name="Group 38">
              <a:extLst>
                <a:ext uri="{FF2B5EF4-FFF2-40B4-BE49-F238E27FC236}">
                  <a16:creationId xmlns:a16="http://schemas.microsoft.com/office/drawing/2014/main" xmlns="" id="{998D644E-F09D-4079-B353-7C5B7CEF4EDC}"/>
                </a:ext>
              </a:extLst>
            </p:cNvPr>
            <p:cNvGrpSpPr/>
            <p:nvPr/>
          </p:nvGrpSpPr>
          <p:grpSpPr>
            <a:xfrm>
              <a:off x="3483557" y="1160415"/>
              <a:ext cx="475670" cy="348354"/>
              <a:chOff x="418887" y="3054261"/>
              <a:chExt cx="1483858" cy="713362"/>
            </a:xfrm>
          </p:grpSpPr>
          <p:pic>
            <p:nvPicPr>
              <p:cNvPr id="78" name="Picture 77">
                <a:extLst>
                  <a:ext uri="{FF2B5EF4-FFF2-40B4-BE49-F238E27FC236}">
                    <a16:creationId xmlns:a16="http://schemas.microsoft.com/office/drawing/2014/main" xmlns="" id="{4B8D9CB3-7FF3-4CDF-983C-1EFEB8930A7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18887" y="3054261"/>
                <a:ext cx="695093" cy="713362"/>
              </a:xfrm>
              <a:prstGeom prst="rect">
                <a:avLst/>
              </a:prstGeom>
            </p:spPr>
          </p:pic>
          <p:pic>
            <p:nvPicPr>
              <p:cNvPr id="79" name="Picture 78" descr="A close up of a sign&#10;&#10;Description generated with high confidence">
                <a:extLst>
                  <a:ext uri="{FF2B5EF4-FFF2-40B4-BE49-F238E27FC236}">
                    <a16:creationId xmlns:a16="http://schemas.microsoft.com/office/drawing/2014/main" xmlns="" id="{B4AAD3CB-E641-4F7C-9373-D6765CF63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162285" y="3054261"/>
                <a:ext cx="740460" cy="693293"/>
              </a:xfrm>
              <a:prstGeom prst="rect">
                <a:avLst/>
              </a:prstGeom>
            </p:spPr>
          </p:pic>
        </p:grpSp>
        <p:sp>
          <p:nvSpPr>
            <p:cNvPr id="40" name="Rectangle: Rounded Corners 39">
              <a:extLst>
                <a:ext uri="{FF2B5EF4-FFF2-40B4-BE49-F238E27FC236}">
                  <a16:creationId xmlns:a16="http://schemas.microsoft.com/office/drawing/2014/main" xmlns="" id="{5EA93E2C-5EFE-417B-9DB6-F54517D7B9A3}"/>
                </a:ext>
              </a:extLst>
            </p:cNvPr>
            <p:cNvSpPr/>
            <p:nvPr/>
          </p:nvSpPr>
          <p:spPr>
            <a:xfrm>
              <a:off x="5098366" y="992617"/>
              <a:ext cx="1558464" cy="2596144"/>
            </a:xfrm>
            <a:prstGeom prst="roundRect">
              <a:avLst/>
            </a:prstGeom>
            <a:solidFill>
              <a:schemeClr val="tx2">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aphicFrame>
          <p:nvGraphicFramePr>
            <p:cNvPr id="41" name="Diagram 40">
              <a:extLst>
                <a:ext uri="{FF2B5EF4-FFF2-40B4-BE49-F238E27FC236}">
                  <a16:creationId xmlns:a16="http://schemas.microsoft.com/office/drawing/2014/main" xmlns="" id="{5206A1BA-0FB4-45E2-B1CB-4ED7AD81735E}"/>
                </a:ext>
              </a:extLst>
            </p:cNvPr>
            <p:cNvGraphicFramePr/>
            <p:nvPr>
              <p:extLst>
                <p:ext uri="{D42A27DB-BD31-4B8C-83A1-F6EECF244321}">
                  <p14:modId xmlns:p14="http://schemas.microsoft.com/office/powerpoint/2010/main" val="78415714"/>
                </p:ext>
              </p:extLst>
            </p:nvPr>
          </p:nvGraphicFramePr>
          <p:xfrm>
            <a:off x="5083006" y="1172605"/>
            <a:ext cx="1622054" cy="22913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42" name="Group 41">
              <a:extLst>
                <a:ext uri="{FF2B5EF4-FFF2-40B4-BE49-F238E27FC236}">
                  <a16:creationId xmlns:a16="http://schemas.microsoft.com/office/drawing/2014/main" xmlns="" id="{4E87B8B7-7DE7-42A8-A90A-11FF19B670C4}"/>
                </a:ext>
              </a:extLst>
            </p:cNvPr>
            <p:cNvGrpSpPr/>
            <p:nvPr/>
          </p:nvGrpSpPr>
          <p:grpSpPr>
            <a:xfrm>
              <a:off x="7214175" y="1836463"/>
              <a:ext cx="1224337" cy="919191"/>
              <a:chOff x="7246860" y="4125577"/>
              <a:chExt cx="1484212" cy="1261657"/>
            </a:xfrm>
          </p:grpSpPr>
          <p:grpSp>
            <p:nvGrpSpPr>
              <p:cNvPr id="72" name="Group 71">
                <a:extLst>
                  <a:ext uri="{FF2B5EF4-FFF2-40B4-BE49-F238E27FC236}">
                    <a16:creationId xmlns:a16="http://schemas.microsoft.com/office/drawing/2014/main" xmlns="" id="{3D1C11C9-197E-4D0C-BF2C-65BEE4F0CEDE}"/>
                  </a:ext>
                </a:extLst>
              </p:cNvPr>
              <p:cNvGrpSpPr/>
              <p:nvPr/>
            </p:nvGrpSpPr>
            <p:grpSpPr>
              <a:xfrm>
                <a:off x="7246860" y="4144294"/>
                <a:ext cx="1484211" cy="1217920"/>
                <a:chOff x="4016288" y="2585076"/>
                <a:chExt cx="1531188" cy="1277913"/>
              </a:xfrm>
            </p:grpSpPr>
            <p:grpSp>
              <p:nvGrpSpPr>
                <p:cNvPr id="74" name="Group 73">
                  <a:extLst>
                    <a:ext uri="{FF2B5EF4-FFF2-40B4-BE49-F238E27FC236}">
                      <a16:creationId xmlns:a16="http://schemas.microsoft.com/office/drawing/2014/main" xmlns="" id="{4FE3CA4E-1544-49AE-A304-A3FE59C4F770}"/>
                    </a:ext>
                  </a:extLst>
                </p:cNvPr>
                <p:cNvGrpSpPr/>
                <p:nvPr/>
              </p:nvGrpSpPr>
              <p:grpSpPr>
                <a:xfrm>
                  <a:off x="4246272" y="3094940"/>
                  <a:ext cx="1071221" cy="768049"/>
                  <a:chOff x="3857751" y="4776382"/>
                  <a:chExt cx="1015127" cy="772203"/>
                </a:xfrm>
              </p:grpSpPr>
              <p:pic>
                <p:nvPicPr>
                  <p:cNvPr id="76" name="Picture 4" descr="http://www.iconsdb.com/icons/download/soylent-red/gear-7-512.png">
                    <a:extLst>
                      <a:ext uri="{FF2B5EF4-FFF2-40B4-BE49-F238E27FC236}">
                        <a16:creationId xmlns:a16="http://schemas.microsoft.com/office/drawing/2014/main" xmlns="" id="{452D4491-CBE2-4591-BC91-A0B7CECEB622}"/>
                      </a:ext>
                    </a:extLst>
                  </p:cNvPr>
                  <p:cNvPicPr>
                    <a:picLocks noChangeAspect="1" noChangeArrowheads="1"/>
                  </p:cNvPicPr>
                  <p:nvPr/>
                </p:nvPicPr>
                <p:blipFill>
                  <a:blip r:embed="rId14" cstate="email">
                    <a:duotone>
                      <a:prstClr val="black"/>
                      <a:srgbClr val="0000CC">
                        <a:tint val="45000"/>
                        <a:satMod val="400000"/>
                      </a:srgbClr>
                    </a:duotone>
                    <a:extLst>
                      <a:ext uri="{BEBA8EAE-BF5A-486C-A8C5-ECC9F3942E4B}">
                        <a14:imgProps xmlns:a14="http://schemas.microsoft.com/office/drawing/2010/main">
                          <a14:imgLayer r:embed="rId15">
                            <a14:imgEffect>
                              <a14:brightnessContrast bright="-21000" contrast="29000"/>
                            </a14:imgEffect>
                          </a14:imgLayer>
                        </a14:imgProps>
                      </a:ext>
                      <a:ext uri="{28A0092B-C50C-407E-A947-70E740481C1C}">
                        <a14:useLocalDpi xmlns:a14="http://schemas.microsoft.com/office/drawing/2010/main"/>
                      </a:ext>
                    </a:extLst>
                  </a:blip>
                  <a:srcRect/>
                  <a:stretch>
                    <a:fillRect/>
                  </a:stretch>
                </p:blipFill>
                <p:spPr bwMode="auto">
                  <a:xfrm>
                    <a:off x="4221610" y="4776382"/>
                    <a:ext cx="651268" cy="651267"/>
                  </a:xfrm>
                  <a:prstGeom prst="rect">
                    <a:avLst/>
                  </a:prstGeom>
                  <a:noFill/>
                </p:spPr>
              </p:pic>
              <p:pic>
                <p:nvPicPr>
                  <p:cNvPr id="77" name="Picture 4" descr="http://www.iconsdb.com/icons/download/soylent-red/gear-7-512.png">
                    <a:extLst>
                      <a:ext uri="{FF2B5EF4-FFF2-40B4-BE49-F238E27FC236}">
                        <a16:creationId xmlns:a16="http://schemas.microsoft.com/office/drawing/2014/main" xmlns="" id="{909CBADA-21C9-4B00-B266-7596F7D06C3E}"/>
                      </a:ext>
                    </a:extLst>
                  </p:cNvPr>
                  <p:cNvPicPr>
                    <a:picLocks noChangeAspect="1" noChangeArrowheads="1"/>
                  </p:cNvPicPr>
                  <p:nvPr/>
                </p:nvPicPr>
                <p:blipFill>
                  <a:blip r:embed="rId16" cstate="email">
                    <a:duotone>
                      <a:schemeClr val="accent5">
                        <a:shade val="45000"/>
                        <a:satMod val="135000"/>
                      </a:schemeClr>
                      <a:prstClr val="white"/>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857751" y="5006517"/>
                    <a:ext cx="542069" cy="542068"/>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extBox 74">
                  <a:extLst>
                    <a:ext uri="{FF2B5EF4-FFF2-40B4-BE49-F238E27FC236}">
                      <a16:creationId xmlns:a16="http://schemas.microsoft.com/office/drawing/2014/main" xmlns="" id="{1904FDF7-33BE-4F47-8984-81AD47128D21}"/>
                    </a:ext>
                  </a:extLst>
                </p:cNvPr>
                <p:cNvSpPr txBox="1"/>
                <p:nvPr/>
              </p:nvSpPr>
              <p:spPr>
                <a:xfrm>
                  <a:off x="4016288" y="2585076"/>
                  <a:ext cx="1531188" cy="598394"/>
                </a:xfrm>
                <a:prstGeom prst="rect">
                  <a:avLst/>
                </a:prstGeom>
              </p:spPr>
              <p:txBody>
                <a:bodyPr wrap="square">
                  <a:spAutoFit/>
                </a:bodyPr>
                <a:lstStyle>
                  <a:defPPr>
                    <a:defRPr lang="en-US"/>
                  </a:defPPr>
                  <a:lvl1pPr algn="ctr">
                    <a:defRPr sz="1400" b="1">
                      <a:latin typeface="Segoe UI Light" panose="020B0502040204020203"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n-lt"/>
                      <a:ea typeface="+mn-ea"/>
                    </a:rPr>
                    <a:t>Scoring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n-lt"/>
                      <a:ea typeface="+mn-ea"/>
                    </a:rPr>
                    <a:t>Algorithm</a:t>
                  </a:r>
                  <a:endParaRPr kumimoji="0" lang="en-IN" sz="1000" b="1" i="0" u="none" strike="noStrike" kern="1200" cap="none" spc="0" normalizeH="0" baseline="0" noProof="0" dirty="0">
                    <a:ln>
                      <a:noFill/>
                    </a:ln>
                    <a:solidFill>
                      <a:prstClr val="black"/>
                    </a:solidFill>
                    <a:effectLst/>
                    <a:uLnTx/>
                    <a:uFillTx/>
                    <a:latin typeface="+mn-lt"/>
                    <a:ea typeface="+mn-ea"/>
                  </a:endParaRPr>
                </a:p>
              </p:txBody>
            </p:sp>
          </p:grpSp>
          <p:sp>
            <p:nvSpPr>
              <p:cNvPr id="73" name="Rectangle: Rounded Corners 72">
                <a:extLst>
                  <a:ext uri="{FF2B5EF4-FFF2-40B4-BE49-F238E27FC236}">
                    <a16:creationId xmlns:a16="http://schemas.microsoft.com/office/drawing/2014/main" xmlns="" id="{CEF86273-CA33-459B-90B1-2120A68836F2}"/>
                  </a:ext>
                </a:extLst>
              </p:cNvPr>
              <p:cNvSpPr/>
              <p:nvPr/>
            </p:nvSpPr>
            <p:spPr>
              <a:xfrm>
                <a:off x="7246860" y="4125577"/>
                <a:ext cx="1484212" cy="12616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cxnSp>
          <p:nvCxnSpPr>
            <p:cNvPr id="43" name="Connector: Elbow 42">
              <a:extLst>
                <a:ext uri="{FF2B5EF4-FFF2-40B4-BE49-F238E27FC236}">
                  <a16:creationId xmlns:a16="http://schemas.microsoft.com/office/drawing/2014/main" xmlns="" id="{18B179F6-7634-470F-9E1F-15BFADEA2D69}"/>
                </a:ext>
              </a:extLst>
            </p:cNvPr>
            <p:cNvCxnSpPr>
              <a:cxnSpLocks/>
              <a:stCxn id="81" idx="3"/>
              <a:endCxn id="40" idx="0"/>
            </p:cNvCxnSpPr>
            <p:nvPr/>
          </p:nvCxnSpPr>
          <p:spPr>
            <a:xfrm flipV="1">
              <a:off x="4342217" y="992617"/>
              <a:ext cx="1535381" cy="1677453"/>
            </a:xfrm>
            <a:prstGeom prst="bentConnector4">
              <a:avLst>
                <a:gd name="adj1" fmla="val 30414"/>
                <a:gd name="adj2" fmla="val 113628"/>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xmlns="" id="{BABBE696-9489-4D66-AEAF-B02281650AF7}"/>
                </a:ext>
              </a:extLst>
            </p:cNvPr>
            <p:cNvCxnSpPr>
              <a:cxnSpLocks/>
              <a:stCxn id="79" idx="3"/>
              <a:endCxn id="40" idx="0"/>
            </p:cNvCxnSpPr>
            <p:nvPr/>
          </p:nvCxnSpPr>
          <p:spPr>
            <a:xfrm flipV="1">
              <a:off x="3959227" y="992617"/>
              <a:ext cx="1918371" cy="337075"/>
            </a:xfrm>
            <a:prstGeom prst="bentConnector4">
              <a:avLst>
                <a:gd name="adj1" fmla="val 44228"/>
                <a:gd name="adj2" fmla="val 167819"/>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xmlns="" id="{6913D6B3-039B-43FE-8761-F8BD7544C9D5}"/>
                </a:ext>
              </a:extLst>
            </p:cNvPr>
            <p:cNvCxnSpPr>
              <a:cxnSpLocks/>
              <a:stCxn id="37" idx="3"/>
              <a:endCxn id="40" idx="0"/>
            </p:cNvCxnSpPr>
            <p:nvPr/>
          </p:nvCxnSpPr>
          <p:spPr>
            <a:xfrm flipV="1">
              <a:off x="4522736" y="992617"/>
              <a:ext cx="1354862" cy="2295609"/>
            </a:xfrm>
            <a:prstGeom prst="bentConnector4">
              <a:avLst>
                <a:gd name="adj1" fmla="val 21243"/>
                <a:gd name="adj2" fmla="val 109958"/>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xmlns="" id="{1EEFC12D-6050-411E-BD03-84052DA663D2}"/>
                </a:ext>
              </a:extLst>
            </p:cNvPr>
            <p:cNvGrpSpPr/>
            <p:nvPr/>
          </p:nvGrpSpPr>
          <p:grpSpPr>
            <a:xfrm>
              <a:off x="8364483" y="2397647"/>
              <a:ext cx="2264879" cy="578488"/>
              <a:chOff x="6418967" y="1733079"/>
              <a:chExt cx="2264879" cy="735163"/>
            </a:xfrm>
          </p:grpSpPr>
          <p:sp>
            <p:nvSpPr>
              <p:cNvPr id="68" name="Rectangle: Rounded Corners 67">
                <a:extLst>
                  <a:ext uri="{FF2B5EF4-FFF2-40B4-BE49-F238E27FC236}">
                    <a16:creationId xmlns:a16="http://schemas.microsoft.com/office/drawing/2014/main" xmlns="" id="{0CBCA80D-03D3-4688-BA18-37EF72DD7B98}"/>
                  </a:ext>
                </a:extLst>
              </p:cNvPr>
              <p:cNvSpPr/>
              <p:nvPr/>
            </p:nvSpPr>
            <p:spPr>
              <a:xfrm>
                <a:off x="6736798" y="1777957"/>
                <a:ext cx="1416011" cy="681225"/>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69" name="TextBox 68">
                <a:extLst>
                  <a:ext uri="{FF2B5EF4-FFF2-40B4-BE49-F238E27FC236}">
                    <a16:creationId xmlns:a16="http://schemas.microsoft.com/office/drawing/2014/main" xmlns="" id="{326A7BBA-21D2-4BE7-BB8B-8448CF7CFDB4}"/>
                  </a:ext>
                </a:extLst>
              </p:cNvPr>
              <p:cNvSpPr txBox="1"/>
              <p:nvPr/>
            </p:nvSpPr>
            <p:spPr>
              <a:xfrm>
                <a:off x="6728773" y="1733079"/>
                <a:ext cx="1484213" cy="312907"/>
              </a:xfrm>
              <a:prstGeom prst="rect">
                <a:avLst/>
              </a:prstGeom>
              <a:noFill/>
            </p:spPr>
            <p:txBody>
              <a:bodyPr wrap="square" rtlCol="0">
                <a:spAutoFit/>
              </a:bodyPr>
              <a:lstStyle/>
              <a:p>
                <a:pPr algn="ctr"/>
                <a:r>
                  <a:rPr lang="en-US" sz="1000" dirty="0">
                    <a:sym typeface="Symbol" panose="05050102010706020507" pitchFamily="18" charset="2"/>
                  </a:rPr>
                  <a:t>Quality Score</a:t>
                </a:r>
                <a:endParaRPr lang="en-IN" sz="1000" dirty="0"/>
              </a:p>
            </p:txBody>
          </p:sp>
          <p:sp>
            <p:nvSpPr>
              <p:cNvPr id="70" name="TextBox 69">
                <a:extLst>
                  <a:ext uri="{FF2B5EF4-FFF2-40B4-BE49-F238E27FC236}">
                    <a16:creationId xmlns:a16="http://schemas.microsoft.com/office/drawing/2014/main" xmlns="" id="{1A11DAA8-DBA9-4ED4-A7BC-B4EB19911FF9}"/>
                  </a:ext>
                </a:extLst>
              </p:cNvPr>
              <p:cNvSpPr txBox="1"/>
              <p:nvPr/>
            </p:nvSpPr>
            <p:spPr>
              <a:xfrm>
                <a:off x="6418967" y="1927031"/>
                <a:ext cx="2264879" cy="312907"/>
              </a:xfrm>
              <a:prstGeom prst="rect">
                <a:avLst/>
              </a:prstGeom>
              <a:noFill/>
            </p:spPr>
            <p:txBody>
              <a:bodyPr wrap="square" rtlCol="0">
                <a:spAutoFit/>
              </a:bodyPr>
              <a:lstStyle/>
              <a:p>
                <a:pPr algn="ctr"/>
                <a:r>
                  <a:rPr lang="en-US" sz="1000" dirty="0">
                    <a:sym typeface="Symbol" panose="05050102010706020507" pitchFamily="18" charset="2"/>
                  </a:rPr>
                  <a:t>Performance Score</a:t>
                </a:r>
                <a:endParaRPr lang="en-IN" sz="1000" dirty="0"/>
              </a:p>
            </p:txBody>
          </p:sp>
          <p:sp>
            <p:nvSpPr>
              <p:cNvPr id="71" name="TextBox 70">
                <a:extLst>
                  <a:ext uri="{FF2B5EF4-FFF2-40B4-BE49-F238E27FC236}">
                    <a16:creationId xmlns:a16="http://schemas.microsoft.com/office/drawing/2014/main" xmlns="" id="{ED74A35A-0E1F-4F7E-93B7-4C4F4B0B7CE2}"/>
                  </a:ext>
                </a:extLst>
              </p:cNvPr>
              <p:cNvSpPr txBox="1"/>
              <p:nvPr/>
            </p:nvSpPr>
            <p:spPr>
              <a:xfrm>
                <a:off x="6418967" y="2155335"/>
                <a:ext cx="2103824" cy="312907"/>
              </a:xfrm>
              <a:prstGeom prst="rect">
                <a:avLst/>
              </a:prstGeom>
              <a:noFill/>
            </p:spPr>
            <p:txBody>
              <a:bodyPr wrap="square" rtlCol="0">
                <a:spAutoFit/>
              </a:bodyPr>
              <a:lstStyle/>
              <a:p>
                <a:pPr algn="ctr"/>
                <a:r>
                  <a:rPr lang="en-US" sz="1000" dirty="0">
                    <a:sym typeface="Symbol" panose="05050102010706020507" pitchFamily="18" charset="2"/>
                  </a:rPr>
                  <a:t>Event Score</a:t>
                </a:r>
                <a:endParaRPr lang="en-IN" sz="1000" dirty="0"/>
              </a:p>
            </p:txBody>
          </p:sp>
        </p:grpSp>
        <p:sp>
          <p:nvSpPr>
            <p:cNvPr id="47" name="Rectangle: Rounded Corners 46">
              <a:extLst>
                <a:ext uri="{FF2B5EF4-FFF2-40B4-BE49-F238E27FC236}">
                  <a16:creationId xmlns:a16="http://schemas.microsoft.com/office/drawing/2014/main" xmlns="" id="{AE3FCEE1-6BB3-4A4A-B1F8-5DDABCD1FE39}"/>
                </a:ext>
              </a:extLst>
            </p:cNvPr>
            <p:cNvSpPr/>
            <p:nvPr/>
          </p:nvSpPr>
          <p:spPr>
            <a:xfrm>
              <a:off x="10411351" y="1861601"/>
              <a:ext cx="1638081" cy="612934"/>
            </a:xfrm>
            <a:prstGeom prst="roundRect">
              <a:avLst/>
            </a:prstGeom>
            <a:ln>
              <a:solidFill>
                <a:schemeClr val="bg1">
                  <a:lumMod val="85000"/>
                </a:schemeClr>
              </a:solidFill>
              <a:prstDash val="dash"/>
            </a:ln>
          </p:spPr>
          <p:txBody>
            <a:bodyPr wrap="square">
              <a:spAutoFit/>
            </a:bodyPr>
            <a:lstStyle/>
            <a:p>
              <a:pPr algn="ctr"/>
              <a:r>
                <a:rPr lang="en-US" sz="1000" dirty="0">
                  <a:sym typeface="Symbol" panose="05050102010706020507" pitchFamily="18" charset="2"/>
                </a:rPr>
                <a:t>Base Measure </a:t>
              </a:r>
            </a:p>
            <a:p>
              <a:pPr algn="ctr"/>
              <a:r>
                <a:rPr lang="en-US" sz="1000" dirty="0">
                  <a:sym typeface="Symbol" panose="05050102010706020507" pitchFamily="18" charset="2"/>
                </a:rPr>
                <a:t>+ </a:t>
              </a:r>
            </a:p>
            <a:p>
              <a:pPr algn="ctr"/>
              <a:r>
                <a:rPr lang="en-US" sz="1000" dirty="0">
                  <a:sym typeface="Symbol" panose="05050102010706020507" pitchFamily="18" charset="2"/>
                </a:rPr>
                <a:t> Alternate Measure </a:t>
              </a:r>
            </a:p>
          </p:txBody>
        </p:sp>
        <p:cxnSp>
          <p:nvCxnSpPr>
            <p:cNvPr id="48" name="Straight Arrow Connector 47">
              <a:extLst>
                <a:ext uri="{FF2B5EF4-FFF2-40B4-BE49-F238E27FC236}">
                  <a16:creationId xmlns:a16="http://schemas.microsoft.com/office/drawing/2014/main" xmlns="" id="{EE200B4A-A14B-4444-9D2D-4C7303363A2F}"/>
                </a:ext>
              </a:extLst>
            </p:cNvPr>
            <p:cNvCxnSpPr>
              <a:cxnSpLocks/>
              <a:stCxn id="40" idx="3"/>
              <a:endCxn id="73" idx="1"/>
            </p:cNvCxnSpPr>
            <p:nvPr/>
          </p:nvCxnSpPr>
          <p:spPr>
            <a:xfrm>
              <a:off x="6656830" y="2290689"/>
              <a:ext cx="557345" cy="5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xmlns="" id="{575222D5-4220-4214-BB1B-FE9691538EA8}"/>
                </a:ext>
              </a:extLst>
            </p:cNvPr>
            <p:cNvGrpSpPr/>
            <p:nvPr/>
          </p:nvGrpSpPr>
          <p:grpSpPr>
            <a:xfrm>
              <a:off x="8614112" y="1284288"/>
              <a:ext cx="1485214" cy="573499"/>
              <a:chOff x="6892005" y="1191269"/>
              <a:chExt cx="1485214" cy="573499"/>
            </a:xfrm>
          </p:grpSpPr>
          <p:sp>
            <p:nvSpPr>
              <p:cNvPr id="66" name="TextBox 65">
                <a:extLst>
                  <a:ext uri="{FF2B5EF4-FFF2-40B4-BE49-F238E27FC236}">
                    <a16:creationId xmlns:a16="http://schemas.microsoft.com/office/drawing/2014/main" xmlns="" id="{86D53D59-9225-49E9-B202-BEB1124CEBCE}"/>
                  </a:ext>
                </a:extLst>
              </p:cNvPr>
              <p:cNvSpPr txBox="1"/>
              <p:nvPr/>
            </p:nvSpPr>
            <p:spPr>
              <a:xfrm>
                <a:off x="6892005" y="1256093"/>
                <a:ext cx="1484213" cy="430887"/>
              </a:xfrm>
              <a:prstGeom prst="rect">
                <a:avLst/>
              </a:prstGeom>
              <a:noFill/>
            </p:spPr>
            <p:txBody>
              <a:bodyPr wrap="square" rtlCol="0">
                <a:spAutoFit/>
              </a:bodyPr>
              <a:lstStyle/>
              <a:p>
                <a:pPr algn="ctr"/>
                <a:r>
                  <a:rPr lang="en-US" sz="1050" dirty="0">
                    <a:sym typeface="Symbol" panose="05050102010706020507" pitchFamily="18" charset="2"/>
                  </a:rPr>
                  <a:t>Stock</a:t>
                </a:r>
              </a:p>
              <a:p>
                <a:pPr algn="ctr"/>
                <a:r>
                  <a:rPr lang="en-US" sz="1050" dirty="0">
                    <a:sym typeface="Symbol" panose="05050102010706020507" pitchFamily="18" charset="2"/>
                  </a:rPr>
                  <a:t> Performance</a:t>
                </a:r>
                <a:endParaRPr lang="en-IN" sz="1050" dirty="0"/>
              </a:p>
            </p:txBody>
          </p:sp>
          <p:sp>
            <p:nvSpPr>
              <p:cNvPr id="67" name="Rectangle: Rounded Corners 66">
                <a:extLst>
                  <a:ext uri="{FF2B5EF4-FFF2-40B4-BE49-F238E27FC236}">
                    <a16:creationId xmlns:a16="http://schemas.microsoft.com/office/drawing/2014/main" xmlns="" id="{9F608F51-8E5F-44FC-8E5D-CE5DEA168B49}"/>
                  </a:ext>
                </a:extLst>
              </p:cNvPr>
              <p:cNvSpPr/>
              <p:nvPr/>
            </p:nvSpPr>
            <p:spPr>
              <a:xfrm>
                <a:off x="6961208" y="1191269"/>
                <a:ext cx="1416011" cy="573499"/>
              </a:xfrm>
              <a:prstGeom prst="round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grpSp>
        <p:cxnSp>
          <p:nvCxnSpPr>
            <p:cNvPr id="50" name="Connector: Elbow 49">
              <a:extLst>
                <a:ext uri="{FF2B5EF4-FFF2-40B4-BE49-F238E27FC236}">
                  <a16:creationId xmlns:a16="http://schemas.microsoft.com/office/drawing/2014/main" xmlns="" id="{378429B1-4F01-47F5-849B-9C2F94D5003B}"/>
                </a:ext>
              </a:extLst>
            </p:cNvPr>
            <p:cNvCxnSpPr>
              <a:cxnSpLocks/>
              <a:stCxn id="73" idx="3"/>
              <a:endCxn id="67" idx="2"/>
            </p:cNvCxnSpPr>
            <p:nvPr/>
          </p:nvCxnSpPr>
          <p:spPr>
            <a:xfrm flipV="1">
              <a:off x="8438512" y="1857787"/>
              <a:ext cx="952809" cy="438272"/>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xmlns="" id="{9AFD2373-856D-4212-B236-AB8A5CE78044}"/>
                </a:ext>
              </a:extLst>
            </p:cNvPr>
            <p:cNvCxnSpPr>
              <a:cxnSpLocks/>
              <a:stCxn id="73" idx="3"/>
            </p:cNvCxnSpPr>
            <p:nvPr/>
          </p:nvCxnSpPr>
          <p:spPr>
            <a:xfrm>
              <a:off x="8438512" y="2296059"/>
              <a:ext cx="954880" cy="115034"/>
            </a:xfrm>
            <a:prstGeom prst="bentConnector3">
              <a:avLst>
                <a:gd name="adj1" fmla="val 99988"/>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C0936A04-34D2-4D30-B2FE-8C0D97607379}"/>
                </a:ext>
              </a:extLst>
            </p:cNvPr>
            <p:cNvSpPr txBox="1"/>
            <p:nvPr/>
          </p:nvSpPr>
          <p:spPr>
            <a:xfrm>
              <a:off x="8649211" y="1054053"/>
              <a:ext cx="1484213" cy="261610"/>
            </a:xfrm>
            <a:prstGeom prst="rect">
              <a:avLst/>
            </a:prstGeom>
            <a:noFill/>
          </p:spPr>
          <p:txBody>
            <a:bodyPr wrap="square" rtlCol="0">
              <a:spAutoFit/>
            </a:bodyPr>
            <a:lstStyle/>
            <a:p>
              <a:pPr algn="ctr"/>
              <a:r>
                <a:rPr lang="en-US" sz="1050" b="1" dirty="0">
                  <a:sym typeface="Symbol" panose="05050102010706020507" pitchFamily="18" charset="2"/>
                </a:rPr>
                <a:t>Base Measure</a:t>
              </a:r>
              <a:endParaRPr lang="en-IN" sz="1050" b="1" dirty="0"/>
            </a:p>
          </p:txBody>
        </p:sp>
        <p:sp>
          <p:nvSpPr>
            <p:cNvPr id="53" name="TextBox 52">
              <a:extLst>
                <a:ext uri="{FF2B5EF4-FFF2-40B4-BE49-F238E27FC236}">
                  <a16:creationId xmlns:a16="http://schemas.microsoft.com/office/drawing/2014/main" xmlns="" id="{D438FEE5-B46D-42EB-8B5C-C1913C92880D}"/>
                </a:ext>
              </a:extLst>
            </p:cNvPr>
            <p:cNvSpPr txBox="1"/>
            <p:nvPr/>
          </p:nvSpPr>
          <p:spPr>
            <a:xfrm>
              <a:off x="8537852" y="2947972"/>
              <a:ext cx="1847009" cy="261610"/>
            </a:xfrm>
            <a:prstGeom prst="rect">
              <a:avLst/>
            </a:prstGeom>
            <a:noFill/>
          </p:spPr>
          <p:txBody>
            <a:bodyPr wrap="square" rtlCol="0">
              <a:spAutoFit/>
            </a:bodyPr>
            <a:lstStyle/>
            <a:p>
              <a:pPr algn="ctr"/>
              <a:r>
                <a:rPr lang="en-US" sz="1050" b="1" dirty="0">
                  <a:sym typeface="Symbol" panose="05050102010706020507" pitchFamily="18" charset="2"/>
                </a:rPr>
                <a:t>Alternate Measure</a:t>
              </a:r>
              <a:endParaRPr lang="en-IN" sz="1050" b="1" dirty="0"/>
            </a:p>
          </p:txBody>
        </p:sp>
        <p:cxnSp>
          <p:nvCxnSpPr>
            <p:cNvPr id="54" name="Connector: Elbow 53">
              <a:extLst>
                <a:ext uri="{FF2B5EF4-FFF2-40B4-BE49-F238E27FC236}">
                  <a16:creationId xmlns:a16="http://schemas.microsoft.com/office/drawing/2014/main" xmlns="" id="{451635CC-AF71-40A6-8E3B-3B8BD87B55CC}"/>
                </a:ext>
              </a:extLst>
            </p:cNvPr>
            <p:cNvCxnSpPr>
              <a:cxnSpLocks/>
              <a:stCxn id="67" idx="3"/>
              <a:endCxn id="47" idx="0"/>
            </p:cNvCxnSpPr>
            <p:nvPr/>
          </p:nvCxnSpPr>
          <p:spPr>
            <a:xfrm>
              <a:off x="10099326" y="1571038"/>
              <a:ext cx="1131066" cy="29056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xmlns="" id="{08863B23-9740-4DE4-AAE1-1C25AB81EC96}"/>
                </a:ext>
              </a:extLst>
            </p:cNvPr>
            <p:cNvCxnSpPr>
              <a:cxnSpLocks/>
              <a:endCxn id="47" idx="2"/>
            </p:cNvCxnSpPr>
            <p:nvPr/>
          </p:nvCxnSpPr>
          <p:spPr>
            <a:xfrm flipV="1">
              <a:off x="10097935" y="2474535"/>
              <a:ext cx="1132457" cy="202307"/>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xmlns="" id="{8315C6CA-392F-4647-A8A9-FD06C2A39B5A}"/>
                </a:ext>
              </a:extLst>
            </p:cNvPr>
            <p:cNvSpPr/>
            <p:nvPr/>
          </p:nvSpPr>
          <p:spPr>
            <a:xfrm>
              <a:off x="1539406" y="1188300"/>
              <a:ext cx="1309347" cy="289441"/>
            </a:xfrm>
            <a:prstGeom prst="roundRect">
              <a:avLst/>
            </a:prstGeom>
            <a:ln>
              <a:solidFill>
                <a:schemeClr val="bg1">
                  <a:lumMod val="85000"/>
                </a:schemeClr>
              </a:solidFill>
              <a:prstDash val="dash"/>
            </a:ln>
          </p:spPr>
          <p:txBody>
            <a:bodyPr wrap="square">
              <a:spAutoFit/>
            </a:bodyPr>
            <a:lstStyle/>
            <a:p>
              <a:pPr algn="ctr"/>
              <a:r>
                <a:rPr lang="en-US" sz="1100" dirty="0">
                  <a:sym typeface="Symbol" panose="05050102010706020507" pitchFamily="18" charset="2"/>
                </a:rPr>
                <a:t>Stock Performance</a:t>
              </a:r>
            </a:p>
          </p:txBody>
        </p:sp>
        <p:sp>
          <p:nvSpPr>
            <p:cNvPr id="57" name="Rectangle: Rounded Corners 56">
              <a:extLst>
                <a:ext uri="{FF2B5EF4-FFF2-40B4-BE49-F238E27FC236}">
                  <a16:creationId xmlns:a16="http://schemas.microsoft.com/office/drawing/2014/main" xmlns="" id="{27488718-E70C-41EF-B525-BE25AEE7B212}"/>
                </a:ext>
              </a:extLst>
            </p:cNvPr>
            <p:cNvSpPr/>
            <p:nvPr/>
          </p:nvSpPr>
          <p:spPr>
            <a:xfrm>
              <a:off x="1539405" y="3147726"/>
              <a:ext cx="1309348" cy="289441"/>
            </a:xfrm>
            <a:prstGeom prst="roundRect">
              <a:avLst/>
            </a:prstGeom>
            <a:ln>
              <a:solidFill>
                <a:schemeClr val="bg1">
                  <a:lumMod val="85000"/>
                </a:schemeClr>
              </a:solidFill>
              <a:prstDash val="dash"/>
            </a:ln>
          </p:spPr>
          <p:txBody>
            <a:bodyPr wrap="square">
              <a:spAutoFit/>
            </a:bodyPr>
            <a:lstStyle/>
            <a:p>
              <a:pPr algn="ctr"/>
              <a:r>
                <a:rPr lang="en-US" sz="1100" dirty="0">
                  <a:sym typeface="Symbol" panose="05050102010706020507" pitchFamily="18" charset="2"/>
                </a:rPr>
                <a:t>Company events</a:t>
              </a:r>
            </a:p>
          </p:txBody>
        </p:sp>
        <p:sp>
          <p:nvSpPr>
            <p:cNvPr id="58" name="Rectangle: Rounded Corners 57">
              <a:extLst>
                <a:ext uri="{FF2B5EF4-FFF2-40B4-BE49-F238E27FC236}">
                  <a16:creationId xmlns:a16="http://schemas.microsoft.com/office/drawing/2014/main" xmlns="" id="{5F432C57-D41B-4DAD-B034-7F4D994EB4F1}"/>
                </a:ext>
              </a:extLst>
            </p:cNvPr>
            <p:cNvSpPr/>
            <p:nvPr/>
          </p:nvSpPr>
          <p:spPr>
            <a:xfrm>
              <a:off x="1539406" y="1988364"/>
              <a:ext cx="1309348" cy="664012"/>
            </a:xfrm>
            <a:prstGeom prst="roundRect">
              <a:avLst/>
            </a:prstGeom>
            <a:ln>
              <a:solidFill>
                <a:schemeClr val="bg1">
                  <a:lumMod val="85000"/>
                </a:schemeClr>
              </a:solidFill>
              <a:prstDash val="dash"/>
            </a:ln>
          </p:spPr>
          <p:txBody>
            <a:bodyPr wrap="square">
              <a:spAutoFit/>
            </a:bodyPr>
            <a:lstStyle/>
            <a:p>
              <a:pPr algn="ctr"/>
              <a:r>
                <a:rPr lang="en-US" sz="1100" dirty="0">
                  <a:sym typeface="Symbol" panose="05050102010706020507" pitchFamily="18" charset="2"/>
                </a:rPr>
                <a:t>Internal &amp; External Perception</a:t>
              </a:r>
            </a:p>
          </p:txBody>
        </p:sp>
        <p:cxnSp>
          <p:nvCxnSpPr>
            <p:cNvPr id="59" name="Straight Arrow Connector 58">
              <a:extLst>
                <a:ext uri="{FF2B5EF4-FFF2-40B4-BE49-F238E27FC236}">
                  <a16:creationId xmlns:a16="http://schemas.microsoft.com/office/drawing/2014/main" xmlns="" id="{7FA3996F-D546-4962-B3D6-8A4B0DA89CC5}"/>
                </a:ext>
              </a:extLst>
            </p:cNvPr>
            <p:cNvCxnSpPr>
              <a:cxnSpLocks/>
              <a:stCxn id="56" idx="3"/>
              <a:endCxn id="78" idx="1"/>
            </p:cNvCxnSpPr>
            <p:nvPr/>
          </p:nvCxnSpPr>
          <p:spPr>
            <a:xfrm>
              <a:off x="2848753" y="1333021"/>
              <a:ext cx="634804" cy="157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6A6E48C9-B60F-457D-B7B0-7DB025ED1279}"/>
                </a:ext>
              </a:extLst>
            </p:cNvPr>
            <p:cNvCxnSpPr>
              <a:cxnSpLocks/>
              <a:stCxn id="58" idx="3"/>
              <a:endCxn id="82" idx="1"/>
            </p:cNvCxnSpPr>
            <p:nvPr/>
          </p:nvCxnSpPr>
          <p:spPr>
            <a:xfrm flipV="1">
              <a:off x="2848754" y="2307038"/>
              <a:ext cx="577526" cy="13332"/>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AEF32EBB-700D-4B9E-9E4E-828893B8C7FB}"/>
                </a:ext>
              </a:extLst>
            </p:cNvPr>
            <p:cNvCxnSpPr>
              <a:cxnSpLocks/>
              <a:stCxn id="57" idx="3"/>
              <a:endCxn id="37" idx="1"/>
            </p:cNvCxnSpPr>
            <p:nvPr/>
          </p:nvCxnSpPr>
          <p:spPr>
            <a:xfrm flipV="1">
              <a:off x="2848753" y="3288226"/>
              <a:ext cx="538083" cy="422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Left Brace 61">
              <a:extLst>
                <a:ext uri="{FF2B5EF4-FFF2-40B4-BE49-F238E27FC236}">
                  <a16:creationId xmlns:a16="http://schemas.microsoft.com/office/drawing/2014/main" xmlns="" id="{6BEBE41A-11B2-450B-9E93-83DC09D4F39B}"/>
                </a:ext>
              </a:extLst>
            </p:cNvPr>
            <p:cNvSpPr/>
            <p:nvPr/>
          </p:nvSpPr>
          <p:spPr>
            <a:xfrm>
              <a:off x="1047976" y="958884"/>
              <a:ext cx="367441" cy="821116"/>
            </a:xfrm>
            <a:prstGeom prst="lef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3" name="Left Brace 62">
              <a:extLst>
                <a:ext uri="{FF2B5EF4-FFF2-40B4-BE49-F238E27FC236}">
                  <a16:creationId xmlns:a16="http://schemas.microsoft.com/office/drawing/2014/main" xmlns="" id="{ECAA2CE9-E611-437E-BB0E-180EE3A0216E}"/>
                </a:ext>
              </a:extLst>
            </p:cNvPr>
            <p:cNvSpPr/>
            <p:nvPr/>
          </p:nvSpPr>
          <p:spPr>
            <a:xfrm>
              <a:off x="1025638" y="1874154"/>
              <a:ext cx="367441" cy="1589792"/>
            </a:xfrm>
            <a:prstGeom prst="lef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xmlns="" id="{0BBF6119-C4C4-4654-AA6B-B117FD02C084}"/>
                </a:ext>
              </a:extLst>
            </p:cNvPr>
            <p:cNvSpPr/>
            <p:nvPr/>
          </p:nvSpPr>
          <p:spPr>
            <a:xfrm>
              <a:off x="68576" y="1176400"/>
              <a:ext cx="866398" cy="476726"/>
            </a:xfrm>
            <a:prstGeom prst="roundRect">
              <a:avLst/>
            </a:prstGeom>
            <a:ln>
              <a:solidFill>
                <a:schemeClr val="bg1">
                  <a:lumMod val="85000"/>
                </a:schemeClr>
              </a:solidFill>
              <a:prstDash val="dash"/>
            </a:ln>
          </p:spPr>
          <p:txBody>
            <a:bodyPr wrap="square">
              <a:spAutoFit/>
            </a:bodyPr>
            <a:lstStyle/>
            <a:p>
              <a:pPr algn="ctr"/>
              <a:r>
                <a:rPr lang="en-US" sz="1100" b="1" dirty="0">
                  <a:sym typeface="Symbol" panose="05050102010706020507" pitchFamily="18" charset="2"/>
                </a:rPr>
                <a:t>Base </a:t>
              </a:r>
            </a:p>
            <a:p>
              <a:pPr algn="ctr"/>
              <a:r>
                <a:rPr lang="en-US" sz="1100" b="1" dirty="0">
                  <a:sym typeface="Symbol" panose="05050102010706020507" pitchFamily="18" charset="2"/>
                </a:rPr>
                <a:t>Measure</a:t>
              </a:r>
            </a:p>
          </p:txBody>
        </p:sp>
        <p:sp>
          <p:nvSpPr>
            <p:cNvPr id="65" name="Rectangle: Rounded Corners 64">
              <a:extLst>
                <a:ext uri="{FF2B5EF4-FFF2-40B4-BE49-F238E27FC236}">
                  <a16:creationId xmlns:a16="http://schemas.microsoft.com/office/drawing/2014/main" xmlns="" id="{0ECB7F65-32B9-4A1B-81A7-431BFB95CA01}"/>
                </a:ext>
              </a:extLst>
            </p:cNvPr>
            <p:cNvSpPr/>
            <p:nvPr/>
          </p:nvSpPr>
          <p:spPr>
            <a:xfrm>
              <a:off x="59311" y="2470958"/>
              <a:ext cx="866398" cy="476726"/>
            </a:xfrm>
            <a:prstGeom prst="roundRect">
              <a:avLst/>
            </a:prstGeom>
            <a:ln>
              <a:solidFill>
                <a:schemeClr val="bg1">
                  <a:lumMod val="85000"/>
                </a:schemeClr>
              </a:solidFill>
              <a:prstDash val="dash"/>
            </a:ln>
          </p:spPr>
          <p:txBody>
            <a:bodyPr wrap="square">
              <a:spAutoFit/>
            </a:bodyPr>
            <a:lstStyle/>
            <a:p>
              <a:pPr algn="ctr"/>
              <a:r>
                <a:rPr lang="en-US" sz="1100" b="1" dirty="0">
                  <a:sym typeface="Symbol" panose="05050102010706020507" pitchFamily="18" charset="2"/>
                </a:rPr>
                <a:t>Alternate Data</a:t>
              </a:r>
            </a:p>
          </p:txBody>
        </p:sp>
      </p:grpSp>
      <p:sp>
        <p:nvSpPr>
          <p:cNvPr id="84" name="Rectangle 83">
            <a:extLst>
              <a:ext uri="{FF2B5EF4-FFF2-40B4-BE49-F238E27FC236}">
                <a16:creationId xmlns:a16="http://schemas.microsoft.com/office/drawing/2014/main" xmlns="" id="{BD20699E-4D56-4FBF-A840-F44741690CDA}"/>
              </a:ext>
            </a:extLst>
          </p:cNvPr>
          <p:cNvSpPr/>
          <p:nvPr/>
        </p:nvSpPr>
        <p:spPr>
          <a:xfrm>
            <a:off x="202613" y="624575"/>
            <a:ext cx="11721149" cy="523220"/>
          </a:xfrm>
          <a:prstGeom prst="rect">
            <a:avLst/>
          </a:prstGeom>
          <a:ln>
            <a:solidFill>
              <a:schemeClr val="bg1">
                <a:lumMod val="75000"/>
              </a:schemeClr>
            </a:solidFill>
            <a:prstDash val="dash"/>
          </a:ln>
        </p:spPr>
        <p:txBody>
          <a:bodyPr wrap="square">
            <a:spAutoFit/>
          </a:bodyPr>
          <a:lstStyle/>
          <a:p>
            <a:pPr algn="ctr"/>
            <a:r>
              <a:rPr lang="en-US" sz="1400" dirty="0"/>
              <a:t>The pilot analysis consisted of 54 stocks split between two funds namely </a:t>
            </a:r>
            <a:r>
              <a:rPr lang="en-US" sz="1400" b="1" dirty="0"/>
              <a:t>“ Standard Life Investments Global Smaller Companies Fund Institutional  (23)“ &amp;” Baillie Gifford Global Discovery Fund Accumulation (31) ”</a:t>
            </a:r>
            <a:r>
              <a:rPr lang="en-US" sz="1400" dirty="0"/>
              <a:t>. </a:t>
            </a:r>
          </a:p>
        </p:txBody>
      </p:sp>
      <p:sp>
        <p:nvSpPr>
          <p:cNvPr id="35" name="Rectangle 34">
            <a:extLst>
              <a:ext uri="{FF2B5EF4-FFF2-40B4-BE49-F238E27FC236}">
                <a16:creationId xmlns:a16="http://schemas.microsoft.com/office/drawing/2014/main" xmlns="" id="{BD848568-DA52-492D-BA32-5039B72783F1}"/>
              </a:ext>
            </a:extLst>
          </p:cNvPr>
          <p:cNvSpPr/>
          <p:nvPr/>
        </p:nvSpPr>
        <p:spPr>
          <a:xfrm>
            <a:off x="8067322" y="5389224"/>
            <a:ext cx="4087786" cy="461665"/>
          </a:xfrm>
          <a:prstGeom prst="rect">
            <a:avLst/>
          </a:prstGeom>
        </p:spPr>
        <p:txBody>
          <a:bodyPr wrap="square">
            <a:spAutoFit/>
          </a:bodyPr>
          <a:lstStyle/>
          <a:p>
            <a:r>
              <a:rPr lang="en-US" sz="1200" dirty="0"/>
              <a:t>Each metric is assigned a weight &amp; then summed up to get a company level alternate score</a:t>
            </a:r>
          </a:p>
        </p:txBody>
      </p:sp>
      <p:sp>
        <p:nvSpPr>
          <p:cNvPr id="85" name="Rectangle 84">
            <a:extLst>
              <a:ext uri="{FF2B5EF4-FFF2-40B4-BE49-F238E27FC236}">
                <a16:creationId xmlns:a16="http://schemas.microsoft.com/office/drawing/2014/main" xmlns="" id="{C808756C-253E-41EF-96F4-97939F205856}"/>
              </a:ext>
            </a:extLst>
          </p:cNvPr>
          <p:cNvSpPr/>
          <p:nvPr/>
        </p:nvSpPr>
        <p:spPr>
          <a:xfrm>
            <a:off x="8081150" y="5823501"/>
            <a:ext cx="3958756" cy="461665"/>
          </a:xfrm>
          <a:prstGeom prst="rect">
            <a:avLst/>
          </a:prstGeom>
        </p:spPr>
        <p:txBody>
          <a:bodyPr wrap="square">
            <a:spAutoFit/>
          </a:bodyPr>
          <a:lstStyle/>
          <a:p>
            <a:r>
              <a:rPr lang="en-US" sz="1200" dirty="0"/>
              <a:t>This score is then supplemented with existing base measure to get overall stock score</a:t>
            </a:r>
          </a:p>
        </p:txBody>
      </p:sp>
      <p:sp>
        <p:nvSpPr>
          <p:cNvPr id="86" name="Rectangle 85">
            <a:extLst>
              <a:ext uri="{FF2B5EF4-FFF2-40B4-BE49-F238E27FC236}">
                <a16:creationId xmlns:a16="http://schemas.microsoft.com/office/drawing/2014/main" xmlns="" id="{4EB820B3-9A4F-40F7-A13E-7ED1E8075F80}"/>
              </a:ext>
            </a:extLst>
          </p:cNvPr>
          <p:cNvSpPr/>
          <p:nvPr/>
        </p:nvSpPr>
        <p:spPr>
          <a:xfrm>
            <a:off x="202613" y="6597851"/>
            <a:ext cx="2534668" cy="230832"/>
          </a:xfrm>
          <a:prstGeom prst="rect">
            <a:avLst/>
          </a:prstGeom>
        </p:spPr>
        <p:txBody>
          <a:bodyPr wrap="none">
            <a:spAutoFit/>
          </a:bodyPr>
          <a:lstStyle/>
          <a:p>
            <a:r>
              <a:rPr lang="en-US" sz="900" b="1" dirty="0"/>
              <a:t>Period : Data collected as on 24</a:t>
            </a:r>
            <a:r>
              <a:rPr lang="en-US" sz="900" b="1" baseline="30000" dirty="0"/>
              <a:t>th</a:t>
            </a:r>
            <a:r>
              <a:rPr lang="en-US" sz="900" b="1" dirty="0"/>
              <a:t> December 2018</a:t>
            </a:r>
            <a:endParaRPr lang="en-IN" sz="900" dirty="0"/>
          </a:p>
        </p:txBody>
      </p:sp>
    </p:spTree>
    <p:extLst>
      <p:ext uri="{BB962C8B-B14F-4D97-AF65-F5344CB8AC3E}">
        <p14:creationId xmlns:p14="http://schemas.microsoft.com/office/powerpoint/2010/main" val="156749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816E3-F967-493B-9522-70D635A8C7D7}"/>
              </a:ext>
            </a:extLst>
          </p:cNvPr>
          <p:cNvSpPr>
            <a:spLocks noGrp="1"/>
          </p:cNvSpPr>
          <p:nvPr>
            <p:ph type="title"/>
          </p:nvPr>
        </p:nvSpPr>
        <p:spPr/>
        <p:txBody>
          <a:bodyPr/>
          <a:lstStyle/>
          <a:p>
            <a:r>
              <a:rPr lang="en-US" dirty="0"/>
              <a:t>Pilot  : Inference &amp; Validation</a:t>
            </a:r>
          </a:p>
        </p:txBody>
      </p:sp>
      <p:sp>
        <p:nvSpPr>
          <p:cNvPr id="9" name="TextBox 8">
            <a:extLst>
              <a:ext uri="{FF2B5EF4-FFF2-40B4-BE49-F238E27FC236}">
                <a16:creationId xmlns:a16="http://schemas.microsoft.com/office/drawing/2014/main" xmlns="" id="{94120F95-4C90-471F-8D95-6CA05B85AFE7}"/>
              </a:ext>
            </a:extLst>
          </p:cNvPr>
          <p:cNvSpPr txBox="1"/>
          <p:nvPr/>
        </p:nvSpPr>
        <p:spPr>
          <a:xfrm>
            <a:off x="100129" y="3028861"/>
            <a:ext cx="5760720" cy="2772320"/>
          </a:xfrm>
          <a:prstGeom prst="roundRect">
            <a:avLst/>
          </a:prstGeom>
          <a:noFill/>
          <a:ln>
            <a:noFill/>
            <a:prstDash val="dash"/>
          </a:ln>
        </p:spPr>
        <p:txBody>
          <a:bodyPr wrap="square" rtlCol="0">
            <a:spAutoFit/>
          </a:bodyPr>
          <a:lstStyle/>
          <a:p>
            <a:pPr marL="285750" indent="-285750">
              <a:lnSpc>
                <a:spcPct val="150000"/>
              </a:lnSpc>
              <a:buFont typeface="Arial" panose="020B0604020202020204" pitchFamily="34" charset="0"/>
              <a:buChar char="•"/>
            </a:pPr>
            <a:r>
              <a:rPr lang="en-US" sz="1400" dirty="0"/>
              <a:t>Stocks of Food and Drink sector are performing best</a:t>
            </a:r>
          </a:p>
          <a:p>
            <a:pPr marL="285750" indent="-285750">
              <a:lnSpc>
                <a:spcPct val="150000"/>
              </a:lnSpc>
              <a:buFont typeface="Arial" panose="020B0604020202020204" pitchFamily="34" charset="0"/>
              <a:buChar char="•"/>
            </a:pPr>
            <a:r>
              <a:rPr lang="en-US" sz="1400" dirty="0"/>
              <a:t>New Zealand seems to be best bet for investment  .</a:t>
            </a:r>
          </a:p>
          <a:p>
            <a:pPr marL="285750" indent="-285750">
              <a:lnSpc>
                <a:spcPct val="150000"/>
              </a:lnSpc>
              <a:buFont typeface="Arial" panose="020B0604020202020204" pitchFamily="34" charset="0"/>
              <a:buChar char="•"/>
            </a:pPr>
            <a:r>
              <a:rPr lang="en-US" sz="1400" dirty="0"/>
              <a:t>Average </a:t>
            </a:r>
            <a:r>
              <a:rPr lang="en-US" sz="1400" b="1" dirty="0"/>
              <a:t>base measure </a:t>
            </a:r>
            <a:r>
              <a:rPr lang="en-US" sz="1400" dirty="0"/>
              <a:t>of stocks under ASI in 1.2x of </a:t>
            </a:r>
            <a:r>
              <a:rPr lang="en-US" sz="1400" dirty="0" err="1"/>
              <a:t>Biliford</a:t>
            </a:r>
            <a:r>
              <a:rPr lang="en-US" sz="1400" dirty="0"/>
              <a:t> .But supplementing this with alternate measure reduce this to 1.1x (</a:t>
            </a:r>
            <a:r>
              <a:rPr lang="en-US" sz="1100" dirty="0"/>
              <a:t>This decrease is primarily driven by the negative sentiment around companies of ASI fund in china &amp;USA.)</a:t>
            </a:r>
            <a:endParaRPr lang="en-US" sz="1400" dirty="0"/>
          </a:p>
          <a:p>
            <a:pPr marL="285750" indent="-285750">
              <a:lnSpc>
                <a:spcPct val="150000"/>
              </a:lnSpc>
              <a:buFont typeface="Arial" panose="020B0604020202020204" pitchFamily="34" charset="0"/>
              <a:buChar char="•"/>
            </a:pPr>
            <a:r>
              <a:rPr lang="en-US" sz="1400" dirty="0"/>
              <a:t>Average performance of Japanese companies in Baillie Gifford fund is 1.3x that of ASI companies located in Japan </a:t>
            </a:r>
          </a:p>
        </p:txBody>
      </p:sp>
      <p:sp>
        <p:nvSpPr>
          <p:cNvPr id="15" name="Rectangle 14">
            <a:extLst>
              <a:ext uri="{FF2B5EF4-FFF2-40B4-BE49-F238E27FC236}">
                <a16:creationId xmlns:a16="http://schemas.microsoft.com/office/drawing/2014/main" xmlns="" id="{7F63E829-74E5-453D-881F-8B0792D31A79}"/>
              </a:ext>
            </a:extLst>
          </p:cNvPr>
          <p:cNvSpPr/>
          <p:nvPr/>
        </p:nvSpPr>
        <p:spPr>
          <a:xfrm>
            <a:off x="212824" y="6611779"/>
            <a:ext cx="2619628" cy="215444"/>
          </a:xfrm>
          <a:prstGeom prst="rect">
            <a:avLst/>
          </a:prstGeom>
        </p:spPr>
        <p:txBody>
          <a:bodyPr wrap="none">
            <a:spAutoFit/>
          </a:bodyPr>
          <a:lstStyle/>
          <a:p>
            <a:pPr algn="ctr"/>
            <a:r>
              <a:rPr lang="en-IN" sz="800" b="1" dirty="0"/>
              <a:t>** Please refer excel for complete result of scoring model</a:t>
            </a:r>
          </a:p>
        </p:txBody>
      </p:sp>
      <p:sp>
        <p:nvSpPr>
          <p:cNvPr id="16" name="Rectangle 15">
            <a:extLst>
              <a:ext uri="{FF2B5EF4-FFF2-40B4-BE49-F238E27FC236}">
                <a16:creationId xmlns:a16="http://schemas.microsoft.com/office/drawing/2014/main" xmlns="" id="{AE355604-CDA4-4B5F-999A-2C0D4607F974}"/>
              </a:ext>
            </a:extLst>
          </p:cNvPr>
          <p:cNvSpPr/>
          <p:nvPr/>
        </p:nvSpPr>
        <p:spPr>
          <a:xfrm>
            <a:off x="7456462" y="6611779"/>
            <a:ext cx="3350597" cy="215444"/>
          </a:xfrm>
          <a:prstGeom prst="rect">
            <a:avLst/>
          </a:prstGeom>
        </p:spPr>
        <p:txBody>
          <a:bodyPr wrap="none">
            <a:spAutoFit/>
          </a:bodyPr>
          <a:lstStyle/>
          <a:p>
            <a:pPr algn="ctr"/>
            <a:r>
              <a:rPr lang="en-IN" sz="800" b="1" dirty="0"/>
              <a:t>** The insights are basis assumptions and weights assigned by LatentView</a:t>
            </a:r>
          </a:p>
        </p:txBody>
      </p:sp>
      <p:sp>
        <p:nvSpPr>
          <p:cNvPr id="10" name="TextBox 9">
            <a:extLst>
              <a:ext uri="{FF2B5EF4-FFF2-40B4-BE49-F238E27FC236}">
                <a16:creationId xmlns:a16="http://schemas.microsoft.com/office/drawing/2014/main" xmlns="" id="{FF1966E4-BCFA-494D-8AB4-F1576D511429}"/>
              </a:ext>
            </a:extLst>
          </p:cNvPr>
          <p:cNvSpPr txBox="1"/>
          <p:nvPr/>
        </p:nvSpPr>
        <p:spPr>
          <a:xfrm>
            <a:off x="4636043" y="661800"/>
            <a:ext cx="2947556" cy="338554"/>
          </a:xfrm>
          <a:prstGeom prst="rect">
            <a:avLst/>
          </a:prstGeom>
          <a:noFill/>
        </p:spPr>
        <p:txBody>
          <a:bodyPr wrap="square" rtlCol="0">
            <a:spAutoFit/>
          </a:bodyPr>
          <a:lstStyle/>
          <a:p>
            <a:pPr algn="ctr"/>
            <a:r>
              <a:rPr lang="en-US" sz="1600" b="1" i="1" u="sng" dirty="0">
                <a:sym typeface="Symbol" panose="05050102010706020507" pitchFamily="18" charset="2"/>
              </a:rPr>
              <a:t>Stock Scoring Model Output</a:t>
            </a:r>
            <a:endParaRPr lang="en-IN" sz="1600" b="1" i="1" u="sng" dirty="0"/>
          </a:p>
        </p:txBody>
      </p:sp>
      <p:graphicFrame>
        <p:nvGraphicFramePr>
          <p:cNvPr id="4" name="Table 3">
            <a:extLst>
              <a:ext uri="{FF2B5EF4-FFF2-40B4-BE49-F238E27FC236}">
                <a16:creationId xmlns:a16="http://schemas.microsoft.com/office/drawing/2014/main" xmlns="" id="{F1F09BCD-BF9E-415A-8E28-A7859A7EC47B}"/>
              </a:ext>
            </a:extLst>
          </p:cNvPr>
          <p:cNvGraphicFramePr>
            <a:graphicFrameLocks noGrp="1"/>
          </p:cNvGraphicFramePr>
          <p:nvPr>
            <p:extLst>
              <p:ext uri="{D42A27DB-BD31-4B8C-83A1-F6EECF244321}">
                <p14:modId xmlns:p14="http://schemas.microsoft.com/office/powerpoint/2010/main" val="2672686648"/>
              </p:ext>
            </p:extLst>
          </p:nvPr>
        </p:nvGraphicFramePr>
        <p:xfrm>
          <a:off x="212824" y="1049909"/>
          <a:ext cx="11793994" cy="1093670"/>
        </p:xfrm>
        <a:graphic>
          <a:graphicData uri="http://schemas.openxmlformats.org/drawingml/2006/table">
            <a:tbl>
              <a:tblPr/>
              <a:tblGrid>
                <a:gridCol w="1058327">
                  <a:extLst>
                    <a:ext uri="{9D8B030D-6E8A-4147-A177-3AD203B41FA5}">
                      <a16:colId xmlns:a16="http://schemas.microsoft.com/office/drawing/2014/main" xmlns="" val="1101715910"/>
                    </a:ext>
                  </a:extLst>
                </a:gridCol>
                <a:gridCol w="1100536">
                  <a:extLst>
                    <a:ext uri="{9D8B030D-6E8A-4147-A177-3AD203B41FA5}">
                      <a16:colId xmlns:a16="http://schemas.microsoft.com/office/drawing/2014/main" xmlns="" val="1387092843"/>
                    </a:ext>
                  </a:extLst>
                </a:gridCol>
                <a:gridCol w="1137554">
                  <a:extLst>
                    <a:ext uri="{9D8B030D-6E8A-4147-A177-3AD203B41FA5}">
                      <a16:colId xmlns:a16="http://schemas.microsoft.com/office/drawing/2014/main" xmlns="" val="1543834016"/>
                    </a:ext>
                  </a:extLst>
                </a:gridCol>
                <a:gridCol w="836035">
                  <a:extLst>
                    <a:ext uri="{9D8B030D-6E8A-4147-A177-3AD203B41FA5}">
                      <a16:colId xmlns:a16="http://schemas.microsoft.com/office/drawing/2014/main" xmlns="" val="3443582405"/>
                    </a:ext>
                  </a:extLst>
                </a:gridCol>
                <a:gridCol w="931972">
                  <a:extLst>
                    <a:ext uri="{9D8B030D-6E8A-4147-A177-3AD203B41FA5}">
                      <a16:colId xmlns:a16="http://schemas.microsoft.com/office/drawing/2014/main" xmlns="" val="414768009"/>
                    </a:ext>
                  </a:extLst>
                </a:gridCol>
                <a:gridCol w="973089">
                  <a:extLst>
                    <a:ext uri="{9D8B030D-6E8A-4147-A177-3AD203B41FA5}">
                      <a16:colId xmlns:a16="http://schemas.microsoft.com/office/drawing/2014/main" xmlns="" val="644985814"/>
                    </a:ext>
                  </a:extLst>
                </a:gridCol>
                <a:gridCol w="1288940">
                  <a:extLst>
                    <a:ext uri="{9D8B030D-6E8A-4147-A177-3AD203B41FA5}">
                      <a16:colId xmlns:a16="http://schemas.microsoft.com/office/drawing/2014/main" xmlns="" val="897351844"/>
                    </a:ext>
                  </a:extLst>
                </a:gridCol>
                <a:gridCol w="698979">
                  <a:extLst>
                    <a:ext uri="{9D8B030D-6E8A-4147-A177-3AD203B41FA5}">
                      <a16:colId xmlns:a16="http://schemas.microsoft.com/office/drawing/2014/main" xmlns="" val="271058929"/>
                    </a:ext>
                  </a:extLst>
                </a:gridCol>
                <a:gridCol w="361989">
                  <a:extLst>
                    <a:ext uri="{9D8B030D-6E8A-4147-A177-3AD203B41FA5}">
                      <a16:colId xmlns:a16="http://schemas.microsoft.com/office/drawing/2014/main" xmlns="" val="4176540210"/>
                    </a:ext>
                  </a:extLst>
                </a:gridCol>
                <a:gridCol w="464023">
                  <a:extLst>
                    <a:ext uri="{9D8B030D-6E8A-4147-A177-3AD203B41FA5}">
                      <a16:colId xmlns:a16="http://schemas.microsoft.com/office/drawing/2014/main" xmlns="" val="2646197227"/>
                    </a:ext>
                  </a:extLst>
                </a:gridCol>
                <a:gridCol w="354842">
                  <a:extLst>
                    <a:ext uri="{9D8B030D-6E8A-4147-A177-3AD203B41FA5}">
                      <a16:colId xmlns:a16="http://schemas.microsoft.com/office/drawing/2014/main" xmlns="" val="726132845"/>
                    </a:ext>
                  </a:extLst>
                </a:gridCol>
                <a:gridCol w="368490">
                  <a:extLst>
                    <a:ext uri="{9D8B030D-6E8A-4147-A177-3AD203B41FA5}">
                      <a16:colId xmlns:a16="http://schemas.microsoft.com/office/drawing/2014/main" xmlns="" val="731742492"/>
                    </a:ext>
                  </a:extLst>
                </a:gridCol>
                <a:gridCol w="491319">
                  <a:extLst>
                    <a:ext uri="{9D8B030D-6E8A-4147-A177-3AD203B41FA5}">
                      <a16:colId xmlns:a16="http://schemas.microsoft.com/office/drawing/2014/main" xmlns="" val="1226905987"/>
                    </a:ext>
                  </a:extLst>
                </a:gridCol>
                <a:gridCol w="382137">
                  <a:extLst>
                    <a:ext uri="{9D8B030D-6E8A-4147-A177-3AD203B41FA5}">
                      <a16:colId xmlns:a16="http://schemas.microsoft.com/office/drawing/2014/main" xmlns="" val="1380319455"/>
                    </a:ext>
                  </a:extLst>
                </a:gridCol>
                <a:gridCol w="750627">
                  <a:extLst>
                    <a:ext uri="{9D8B030D-6E8A-4147-A177-3AD203B41FA5}">
                      <a16:colId xmlns:a16="http://schemas.microsoft.com/office/drawing/2014/main" xmlns="" val="785872180"/>
                    </a:ext>
                  </a:extLst>
                </a:gridCol>
                <a:gridCol w="595135">
                  <a:extLst>
                    <a:ext uri="{9D8B030D-6E8A-4147-A177-3AD203B41FA5}">
                      <a16:colId xmlns:a16="http://schemas.microsoft.com/office/drawing/2014/main" xmlns="" val="1148551756"/>
                    </a:ext>
                  </a:extLst>
                </a:gridCol>
              </a:tblGrid>
              <a:tr h="218734">
                <a:tc gridSpan="7">
                  <a:txBody>
                    <a:bodyPr/>
                    <a:lstStyle/>
                    <a:p>
                      <a:pPr algn="ctr" fontAlgn="ctr"/>
                      <a:r>
                        <a:rPr lang="en-IN" sz="900" b="1" i="0" u="none" strike="noStrike" dirty="0">
                          <a:solidFill>
                            <a:srgbClr val="000000"/>
                          </a:solidFill>
                          <a:effectLst/>
                          <a:latin typeface="Calibri" panose="020F0502020204030204" pitchFamily="34" charset="0"/>
                        </a:rPr>
                        <a:t>Input data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r>
                        <a:rPr lang="en-IN" sz="900" b="1" i="0" u="none" strike="noStrike">
                          <a:solidFill>
                            <a:srgbClr val="000000"/>
                          </a:solidFill>
                          <a:effectLst/>
                          <a:latin typeface="Calibri" panose="020F0502020204030204" pitchFamily="34" charset="0"/>
                        </a:rPr>
                        <a:t>Base Measure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hMerge="1">
                  <a:txBody>
                    <a:bodyPr/>
                    <a:lstStyle/>
                    <a:p>
                      <a:endParaRPr lang="en-IN"/>
                    </a:p>
                  </a:txBody>
                  <a:tcPr/>
                </a:tc>
                <a:tc gridSpan="2">
                  <a:txBody>
                    <a:bodyPr/>
                    <a:lstStyle/>
                    <a:p>
                      <a:pPr algn="ctr" fontAlgn="ctr"/>
                      <a:r>
                        <a:rPr lang="en-IN" sz="900" b="1" i="0" u="none" strike="noStrike">
                          <a:solidFill>
                            <a:srgbClr val="000000"/>
                          </a:solidFill>
                          <a:effectLst/>
                          <a:latin typeface="Calibri" panose="020F0502020204030204" pitchFamily="34" charset="0"/>
                        </a:rPr>
                        <a:t>Alternate Score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gridSpan="3">
                  <a:txBody>
                    <a:bodyPr/>
                    <a:lstStyle/>
                    <a:p>
                      <a:pPr algn="ctr" fontAlgn="ctr"/>
                      <a:r>
                        <a:rPr lang="en-IN" sz="900" b="1" i="0" u="none" strike="noStrike">
                          <a:solidFill>
                            <a:srgbClr val="000000"/>
                          </a:solidFill>
                          <a:effectLst/>
                          <a:latin typeface="Calibri" panose="020F0502020204030204" pitchFamily="34" charset="0"/>
                        </a:rPr>
                        <a:t>Stock Score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hMerge="1">
                  <a:txBody>
                    <a:bodyPr/>
                    <a:lstStyle/>
                    <a:p>
                      <a:endParaRPr lang="en-IN"/>
                    </a:p>
                  </a:txBody>
                  <a:tcPr/>
                </a:tc>
                <a:tc hMerge="1">
                  <a:txBody>
                    <a:bodyPr/>
                    <a:lstStyle/>
                    <a:p>
                      <a:endParaRPr lang="en-IN"/>
                    </a:p>
                  </a:txBody>
                  <a:tcPr/>
                </a:tc>
                <a:tc gridSpan="2">
                  <a:txBody>
                    <a:bodyPr/>
                    <a:lstStyle/>
                    <a:p>
                      <a:pPr algn="ctr" fontAlgn="ctr"/>
                      <a:r>
                        <a:rPr lang="en-IN" sz="900" b="1" i="0" u="none" strike="noStrike">
                          <a:solidFill>
                            <a:srgbClr val="000000"/>
                          </a:solidFill>
                          <a:effectLst/>
                          <a:latin typeface="Calibri" panose="020F0502020204030204" pitchFamily="34" charset="0"/>
                        </a:rPr>
                        <a:t>Grade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hMerge="1">
                  <a:txBody>
                    <a:bodyPr/>
                    <a:lstStyle/>
                    <a:p>
                      <a:endParaRPr lang="en-IN"/>
                    </a:p>
                  </a:txBody>
                  <a:tcPr/>
                </a:tc>
                <a:extLst>
                  <a:ext uri="{0D108BD9-81ED-4DB2-BD59-A6C34878D82A}">
                    <a16:rowId xmlns:a16="http://schemas.microsoft.com/office/drawing/2014/main" xmlns="" val="3200222341"/>
                  </a:ext>
                </a:extLst>
              </a:tr>
              <a:tr h="218734">
                <a:tc>
                  <a:txBody>
                    <a:bodyPr/>
                    <a:lstStyle/>
                    <a:p>
                      <a:pPr algn="ctr" fontAlgn="ctr"/>
                      <a:r>
                        <a:rPr lang="en-IN" sz="900" b="1" i="0" u="none" strike="noStrike">
                          <a:solidFill>
                            <a:srgbClr val="000000"/>
                          </a:solidFill>
                          <a:effectLst/>
                          <a:latin typeface="Calibri" panose="020F0502020204030204" pitchFamily="34" charset="0"/>
                        </a:rPr>
                        <a:t>Investment Company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Company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Market Value (£ '000)</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Shareholding</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 of total assets</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Country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a:solidFill>
                            <a:srgbClr val="000000"/>
                          </a:solidFill>
                          <a:effectLst/>
                          <a:latin typeface="Calibri" panose="020F0502020204030204" pitchFamily="34" charset="0"/>
                        </a:rPr>
                        <a:t>Category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F0D9"/>
                    </a:solidFill>
                  </a:tcPr>
                </a:tc>
                <a:tc>
                  <a:txBody>
                    <a:bodyPr/>
                    <a:lstStyle/>
                    <a:p>
                      <a:pPr algn="ctr" fontAlgn="ctr"/>
                      <a:r>
                        <a:rPr lang="en-IN" sz="900" b="1" i="0" u="none" strike="noStrike" dirty="0">
                          <a:solidFill>
                            <a:srgbClr val="000000"/>
                          </a:solidFill>
                          <a:effectLst/>
                          <a:latin typeface="Calibri" panose="020F0502020204030204" pitchFamily="34" charset="0"/>
                        </a:rPr>
                        <a:t>Performance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IN" sz="900" b="1" i="0" u="none" strike="noStrike">
                          <a:solidFill>
                            <a:srgbClr val="000000"/>
                          </a:solidFill>
                          <a:effectLst/>
                          <a:latin typeface="Calibri" panose="020F0502020204030204" pitchFamily="34" charset="0"/>
                        </a:rPr>
                        <a:t> Rank</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IN" sz="900" b="1" i="0" u="none" strike="noStrike">
                          <a:solidFill>
                            <a:srgbClr val="000000"/>
                          </a:solidFill>
                          <a:effectLst/>
                          <a:latin typeface="Calibri" panose="020F0502020204030204" pitchFamily="34" charset="0"/>
                        </a:rPr>
                        <a:t>Score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900" b="1" i="0" u="none" strike="noStrike">
                          <a:solidFill>
                            <a:srgbClr val="000000"/>
                          </a:solidFill>
                          <a:effectLst/>
                          <a:latin typeface="Calibri" panose="020F0502020204030204" pitchFamily="34" charset="0"/>
                        </a:rPr>
                        <a:t>Rank</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900" b="1" i="0" u="none" strike="noStrike" dirty="0">
                          <a:solidFill>
                            <a:srgbClr val="000000"/>
                          </a:solidFill>
                          <a:effectLst/>
                          <a:latin typeface="Calibri" panose="020F0502020204030204" pitchFamily="34" charset="0"/>
                        </a:rPr>
                        <a:t>Score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IN" sz="900" b="1" i="0" u="none" strike="noStrike">
                          <a:solidFill>
                            <a:srgbClr val="000000"/>
                          </a:solidFill>
                          <a:effectLst/>
                          <a:latin typeface="Calibri" panose="020F0502020204030204" pitchFamily="34" charset="0"/>
                        </a:rPr>
                        <a:t>%Change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IN" sz="900" b="1" i="0" u="none" strike="noStrike" dirty="0">
                          <a:solidFill>
                            <a:srgbClr val="000000"/>
                          </a:solidFill>
                          <a:effectLst/>
                          <a:latin typeface="Calibri" panose="020F0502020204030204" pitchFamily="34" charset="0"/>
                        </a:rPr>
                        <a:t>Rank</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IN" sz="900" b="1" i="0" u="none" strike="noStrike" dirty="0">
                          <a:solidFill>
                            <a:srgbClr val="000000"/>
                          </a:solidFill>
                          <a:effectLst/>
                          <a:latin typeface="Calibri" panose="020F0502020204030204" pitchFamily="34" charset="0"/>
                        </a:rPr>
                        <a:t>Base Measure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900" b="1" i="0" u="none" strike="noStrike" dirty="0">
                          <a:solidFill>
                            <a:srgbClr val="000000"/>
                          </a:solidFill>
                          <a:effectLst/>
                          <a:latin typeface="Calibri" panose="020F0502020204030204" pitchFamily="34" charset="0"/>
                        </a:rPr>
                        <a:t>Stock S</a:t>
                      </a:r>
                      <a:r>
                        <a:rPr lang="en-IN" sz="900" b="1" i="0" u="none" strike="noStrike" dirty="0">
                          <a:solidFill>
                            <a:srgbClr val="000000"/>
                          </a:solidFill>
                          <a:effectLst/>
                          <a:latin typeface="Calibri" panose="020F0502020204030204" pitchFamily="34" charset="0"/>
                        </a:rPr>
                        <a:t>core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2185385845"/>
                  </a:ext>
                </a:extLst>
              </a:tr>
              <a:tr h="218734">
                <a:tc>
                  <a:txBody>
                    <a:bodyPr/>
                    <a:lstStyle/>
                    <a:p>
                      <a:pPr algn="ctr" fontAlgn="ctr"/>
                      <a:r>
                        <a:rPr lang="en-IN" sz="900" b="0" i="0" u="none" strike="noStrike">
                          <a:solidFill>
                            <a:srgbClr val="000000"/>
                          </a:solidFill>
                          <a:effectLst/>
                          <a:latin typeface="Calibri" panose="020F0502020204030204" pitchFamily="34" charset="0"/>
                        </a:rPr>
                        <a:t>Baillie Gifford</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Renishaw PLC</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5265</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111682</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1.29</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United Kingdom</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dirty="0">
                          <a:solidFill>
                            <a:srgbClr val="000000"/>
                          </a:solidFill>
                          <a:effectLst/>
                          <a:latin typeface="Calibri" panose="020F0502020204030204" pitchFamily="34" charset="0"/>
                        </a:rPr>
                        <a:t>business and industry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0.47</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33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0.71</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12</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0.59</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25.53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ctr" fontAlgn="ctr"/>
                      <a:r>
                        <a:rPr lang="en-IN" sz="900" b="0" i="0" u="none" strike="noStrike">
                          <a:solidFill>
                            <a:srgbClr val="000000"/>
                          </a:solidFill>
                          <a:effectLst/>
                          <a:latin typeface="Calibri" panose="020F0502020204030204" pitchFamily="34" charset="0"/>
                        </a:rPr>
                        <a:t>24</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Calibri" panose="020F0502020204030204" pitchFamily="34" charset="0"/>
                        </a:rPr>
                        <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Calibri" panose="020F0502020204030204" pitchFamily="34" charset="0"/>
                        </a:rPr>
                        <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89331102"/>
                  </a:ext>
                </a:extLst>
              </a:tr>
              <a:tr h="218734">
                <a:tc>
                  <a:txBody>
                    <a:bodyPr/>
                    <a:lstStyle/>
                    <a:p>
                      <a:pPr algn="ctr" fontAlgn="ctr"/>
                      <a:r>
                        <a:rPr lang="en-IN" sz="900" b="0" i="0" u="none" strike="noStrike">
                          <a:solidFill>
                            <a:srgbClr val="000000"/>
                          </a:solidFill>
                          <a:effectLst/>
                          <a:latin typeface="Calibri" panose="020F0502020204030204" pitchFamily="34" charset="0"/>
                        </a:rPr>
                        <a:t>ASI</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Teleperformance SE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38776</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263167</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2.67</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France</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business and industry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0.52</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23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0.71</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12</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0.62</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19.23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ctr" fontAlgn="ctr"/>
                      <a:r>
                        <a:rPr lang="en-IN" sz="900" b="0" i="0" u="none" strike="noStrike">
                          <a:solidFill>
                            <a:srgbClr val="000000"/>
                          </a:solidFill>
                          <a:effectLst/>
                          <a:latin typeface="Calibri" panose="020F0502020204030204" pitchFamily="34" charset="0"/>
                        </a:rPr>
                        <a:t>15</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Calibri" panose="020F0502020204030204" pitchFamily="34" charset="0"/>
                        </a:rPr>
                        <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Calibri" panose="020F0502020204030204" pitchFamily="34" charset="0"/>
                        </a:rPr>
                        <a:t>AA-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63659954"/>
                  </a:ext>
                </a:extLst>
              </a:tr>
              <a:tr h="218734">
                <a:tc>
                  <a:txBody>
                    <a:bodyPr/>
                    <a:lstStyle/>
                    <a:p>
                      <a:pPr algn="ctr" fontAlgn="ctr"/>
                      <a:r>
                        <a:rPr lang="en-IN" sz="900" b="0" i="0" u="none" strike="noStrike">
                          <a:solidFill>
                            <a:srgbClr val="000000"/>
                          </a:solidFill>
                          <a:effectLst/>
                          <a:latin typeface="Calibri" panose="020F0502020204030204" pitchFamily="34" charset="0"/>
                        </a:rPr>
                        <a:t>Baillie Gifford</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Ricardo PLC</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677</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71158</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dirty="0">
                          <a:solidFill>
                            <a:srgbClr val="000000"/>
                          </a:solidFill>
                          <a:effectLst/>
                          <a:latin typeface="Calibri" panose="020F0502020204030204" pitchFamily="34" charset="0"/>
                        </a:rPr>
                        <a:t>0.17</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dirty="0">
                          <a:solidFill>
                            <a:srgbClr val="000000"/>
                          </a:solidFill>
                          <a:effectLst/>
                          <a:latin typeface="Calibri" panose="020F0502020204030204" pitchFamily="34" charset="0"/>
                        </a:rPr>
                        <a:t>United Kingdom</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dirty="0">
                          <a:solidFill>
                            <a:srgbClr val="000000"/>
                          </a:solidFill>
                          <a:effectLst/>
                          <a:latin typeface="Calibri" panose="020F0502020204030204" pitchFamily="34" charset="0"/>
                        </a:rPr>
                        <a:t>business and industry</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0.36</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46</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0.73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10</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0.55</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900" b="0" i="0" u="none" strike="noStrike">
                          <a:solidFill>
                            <a:srgbClr val="000000"/>
                          </a:solidFill>
                          <a:effectLst/>
                          <a:latin typeface="Calibri" panose="020F0502020204030204" pitchFamily="34" charset="0"/>
                        </a:rPr>
                        <a:t>52.78</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ctr" fontAlgn="ctr"/>
                      <a:r>
                        <a:rPr lang="en-IN" sz="900" b="0" i="0" u="none" strike="noStrike">
                          <a:solidFill>
                            <a:srgbClr val="000000"/>
                          </a:solidFill>
                          <a:effectLst/>
                          <a:latin typeface="Calibri" panose="020F0502020204030204" pitchFamily="34" charset="0"/>
                        </a:rPr>
                        <a:t>33</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Calibri" panose="020F0502020204030204" pitchFamily="34" charset="0"/>
                        </a:rPr>
                        <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Calibri" panose="020F0502020204030204" pitchFamily="34" charset="0"/>
                        </a:rPr>
                        <a:t>A+</a:t>
                      </a:r>
                    </a:p>
                  </a:txBody>
                  <a:tcPr marL="8413" marR="8413" marT="84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9856604"/>
                  </a:ext>
                </a:extLst>
              </a:tr>
            </a:tbl>
          </a:graphicData>
        </a:graphic>
      </p:graphicFrame>
      <p:sp>
        <p:nvSpPr>
          <p:cNvPr id="12" name="TextBox 11">
            <a:extLst>
              <a:ext uri="{FF2B5EF4-FFF2-40B4-BE49-F238E27FC236}">
                <a16:creationId xmlns:a16="http://schemas.microsoft.com/office/drawing/2014/main" xmlns="" id="{FC1AF5F1-4C45-4B0C-AF24-E2D3AE6AD09D}"/>
              </a:ext>
            </a:extLst>
          </p:cNvPr>
          <p:cNvSpPr txBox="1"/>
          <p:nvPr/>
        </p:nvSpPr>
        <p:spPr>
          <a:xfrm>
            <a:off x="1358674" y="2591196"/>
            <a:ext cx="2947556" cy="338554"/>
          </a:xfrm>
          <a:prstGeom prst="rect">
            <a:avLst/>
          </a:prstGeom>
          <a:noFill/>
        </p:spPr>
        <p:txBody>
          <a:bodyPr wrap="square" rtlCol="0">
            <a:spAutoFit/>
          </a:bodyPr>
          <a:lstStyle/>
          <a:p>
            <a:pPr algn="ctr"/>
            <a:r>
              <a:rPr lang="en-US" sz="1600" b="1" i="1" u="sng" dirty="0">
                <a:sym typeface="Symbol" panose="05050102010706020507" pitchFamily="18" charset="2"/>
              </a:rPr>
              <a:t>Model Insights</a:t>
            </a:r>
            <a:endParaRPr lang="en-IN" sz="1600" b="1" i="1" u="sng" dirty="0"/>
          </a:p>
        </p:txBody>
      </p:sp>
      <p:sp>
        <p:nvSpPr>
          <p:cNvPr id="14" name="TextBox 13">
            <a:extLst>
              <a:ext uri="{FF2B5EF4-FFF2-40B4-BE49-F238E27FC236}">
                <a16:creationId xmlns:a16="http://schemas.microsoft.com/office/drawing/2014/main" xmlns="" id="{76133FFF-683F-45C7-9C11-6ACF56E47C6F}"/>
              </a:ext>
            </a:extLst>
          </p:cNvPr>
          <p:cNvSpPr txBox="1"/>
          <p:nvPr/>
        </p:nvSpPr>
        <p:spPr>
          <a:xfrm>
            <a:off x="7456462" y="2591196"/>
            <a:ext cx="2947556" cy="338554"/>
          </a:xfrm>
          <a:prstGeom prst="rect">
            <a:avLst/>
          </a:prstGeom>
          <a:noFill/>
        </p:spPr>
        <p:txBody>
          <a:bodyPr wrap="square" rtlCol="0">
            <a:spAutoFit/>
          </a:bodyPr>
          <a:lstStyle/>
          <a:p>
            <a:pPr algn="ctr"/>
            <a:r>
              <a:rPr lang="en-US" sz="1600" b="1" i="1" u="sng" dirty="0">
                <a:sym typeface="Symbol" panose="05050102010706020507" pitchFamily="18" charset="2"/>
              </a:rPr>
              <a:t>Model Validation Framework</a:t>
            </a:r>
            <a:endParaRPr lang="en-IN" sz="1600" b="1" i="1" u="sng" dirty="0"/>
          </a:p>
        </p:txBody>
      </p:sp>
      <p:grpSp>
        <p:nvGrpSpPr>
          <p:cNvPr id="7" name="Group 6">
            <a:extLst>
              <a:ext uri="{FF2B5EF4-FFF2-40B4-BE49-F238E27FC236}">
                <a16:creationId xmlns:a16="http://schemas.microsoft.com/office/drawing/2014/main" xmlns="" id="{2AA650AF-34C2-4E48-828C-3622A7F79E04}"/>
              </a:ext>
            </a:extLst>
          </p:cNvPr>
          <p:cNvGrpSpPr/>
          <p:nvPr/>
        </p:nvGrpSpPr>
        <p:grpSpPr>
          <a:xfrm>
            <a:off x="6196080" y="3042509"/>
            <a:ext cx="5760720" cy="3191054"/>
            <a:chOff x="6196080" y="2755901"/>
            <a:chExt cx="5760720" cy="3191054"/>
          </a:xfrm>
        </p:grpSpPr>
        <p:graphicFrame>
          <p:nvGraphicFramePr>
            <p:cNvPr id="17" name="Diagram 16">
              <a:extLst>
                <a:ext uri="{FF2B5EF4-FFF2-40B4-BE49-F238E27FC236}">
                  <a16:creationId xmlns:a16="http://schemas.microsoft.com/office/drawing/2014/main" xmlns="" id="{B5230157-0D25-4BBF-A071-6665F079C35C}"/>
                </a:ext>
              </a:extLst>
            </p:cNvPr>
            <p:cNvGraphicFramePr/>
            <p:nvPr>
              <p:extLst>
                <p:ext uri="{D42A27DB-BD31-4B8C-83A1-F6EECF244321}">
                  <p14:modId xmlns:p14="http://schemas.microsoft.com/office/powerpoint/2010/main" val="2403951203"/>
                </p:ext>
              </p:extLst>
            </p:nvPr>
          </p:nvGraphicFramePr>
          <p:xfrm>
            <a:off x="6428422" y="3527316"/>
            <a:ext cx="5461267" cy="24196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Rounded Corners 5">
              <a:extLst>
                <a:ext uri="{FF2B5EF4-FFF2-40B4-BE49-F238E27FC236}">
                  <a16:creationId xmlns:a16="http://schemas.microsoft.com/office/drawing/2014/main" xmlns="" id="{F497C4BB-1922-4AB2-A089-91BECBC19548}"/>
                </a:ext>
              </a:extLst>
            </p:cNvPr>
            <p:cNvSpPr/>
            <p:nvPr/>
          </p:nvSpPr>
          <p:spPr>
            <a:xfrm>
              <a:off x="6196080" y="2755901"/>
              <a:ext cx="5760720" cy="292555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Rectangle 17">
            <a:extLst>
              <a:ext uri="{FF2B5EF4-FFF2-40B4-BE49-F238E27FC236}">
                <a16:creationId xmlns:a16="http://schemas.microsoft.com/office/drawing/2014/main" xmlns="" id="{04A1DB4B-7B27-4B73-89AB-D294E31B7C03}"/>
              </a:ext>
            </a:extLst>
          </p:cNvPr>
          <p:cNvSpPr/>
          <p:nvPr/>
        </p:nvSpPr>
        <p:spPr>
          <a:xfrm>
            <a:off x="6447136" y="3127998"/>
            <a:ext cx="5546034" cy="738664"/>
          </a:xfrm>
          <a:prstGeom prst="rect">
            <a:avLst/>
          </a:prstGeom>
        </p:spPr>
        <p:txBody>
          <a:bodyPr wrap="square">
            <a:spAutoFit/>
          </a:bodyPr>
          <a:lstStyle/>
          <a:p>
            <a:r>
              <a:rPr lang="en-US" sz="1400" dirty="0"/>
              <a:t>As the data points collected for the pilot were not exhaustive , validation of the final output is little challenging. But the generic framework to validate the stock score is as follows</a:t>
            </a:r>
          </a:p>
        </p:txBody>
      </p:sp>
      <p:sp>
        <p:nvSpPr>
          <p:cNvPr id="19" name="Rectangle: Rounded Corners 18">
            <a:extLst>
              <a:ext uri="{FF2B5EF4-FFF2-40B4-BE49-F238E27FC236}">
                <a16:creationId xmlns:a16="http://schemas.microsoft.com/office/drawing/2014/main" xmlns="" id="{B78DC189-0AC7-472B-A272-D34C2D76CDDD}"/>
              </a:ext>
            </a:extLst>
          </p:cNvPr>
          <p:cNvSpPr/>
          <p:nvPr/>
        </p:nvSpPr>
        <p:spPr>
          <a:xfrm>
            <a:off x="118843" y="3042509"/>
            <a:ext cx="5760720" cy="292555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Object 2">
            <a:extLst>
              <a:ext uri="{FF2B5EF4-FFF2-40B4-BE49-F238E27FC236}">
                <a16:creationId xmlns:a16="http://schemas.microsoft.com/office/drawing/2014/main" xmlns="" id="{B17269F5-218D-44A1-9F29-BB51598AB15F}"/>
              </a:ext>
            </a:extLst>
          </p:cNvPr>
          <p:cNvGraphicFramePr>
            <a:graphicFrameLocks noChangeAspect="1"/>
          </p:cNvGraphicFramePr>
          <p:nvPr>
            <p:extLst>
              <p:ext uri="{D42A27DB-BD31-4B8C-83A1-F6EECF244321}">
                <p14:modId xmlns:p14="http://schemas.microsoft.com/office/powerpoint/2010/main" val="154038032"/>
              </p:ext>
            </p:extLst>
          </p:nvPr>
        </p:nvGraphicFramePr>
        <p:xfrm>
          <a:off x="3721643" y="2376663"/>
          <a:ext cx="914400" cy="771525"/>
        </p:xfrm>
        <a:graphic>
          <a:graphicData uri="http://schemas.openxmlformats.org/presentationml/2006/ole">
            <mc:AlternateContent xmlns:mc="http://schemas.openxmlformats.org/markup-compatibility/2006">
              <mc:Choice xmlns:v="urn:schemas-microsoft-com:vml" Requires="v">
                <p:oleObj spid="_x0000_s3076"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3721643" y="237666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9678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
        <p:nvSpPr>
          <p:cNvPr id="2" name="Content Placeholder 1"/>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12888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9581D3DB-653F-4352-904D-72ADF96A106E}"/>
              </a:ext>
            </a:extLst>
          </p:cNvPr>
          <p:cNvSpPr>
            <a:spLocks noGrp="1"/>
          </p:cNvSpPr>
          <p:nvPr>
            <p:ph sz="quarter" idx="10"/>
          </p:nvPr>
        </p:nvSpPr>
        <p:spPr/>
        <p:txBody>
          <a:bodyPr/>
          <a:lstStyle/>
          <a:p>
            <a:r>
              <a:rPr lang="en-US" dirty="0"/>
              <a:t>Appendix</a:t>
            </a:r>
            <a:endParaRPr lang="en-IN" dirty="0"/>
          </a:p>
        </p:txBody>
      </p:sp>
    </p:spTree>
    <p:extLst>
      <p:ext uri="{BB962C8B-B14F-4D97-AF65-F5344CB8AC3E}">
        <p14:creationId xmlns:p14="http://schemas.microsoft.com/office/powerpoint/2010/main" val="335539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68E6DCA-C834-4606-B520-F8B72ABDF828}"/>
              </a:ext>
            </a:extLst>
          </p:cNvPr>
          <p:cNvSpPr>
            <a:spLocks noGrp="1"/>
          </p:cNvSpPr>
          <p:nvPr>
            <p:ph type="title"/>
          </p:nvPr>
        </p:nvSpPr>
        <p:spPr/>
        <p:txBody>
          <a:bodyPr/>
          <a:lstStyle/>
          <a:p>
            <a:r>
              <a:rPr lang="en-US" dirty="0"/>
              <a:t>Architecture of Social Insights Platform</a:t>
            </a:r>
            <a:endParaRPr lang="en-IN" dirty="0"/>
          </a:p>
        </p:txBody>
      </p:sp>
      <p:sp>
        <p:nvSpPr>
          <p:cNvPr id="4" name="Rectangle 3">
            <a:extLst>
              <a:ext uri="{FF2B5EF4-FFF2-40B4-BE49-F238E27FC236}">
                <a16:creationId xmlns:a16="http://schemas.microsoft.com/office/drawing/2014/main" xmlns="" id="{266F10BF-AD49-4F62-9F57-505481685151}"/>
              </a:ext>
            </a:extLst>
          </p:cNvPr>
          <p:cNvSpPr/>
          <p:nvPr/>
        </p:nvSpPr>
        <p:spPr>
          <a:xfrm>
            <a:off x="986338" y="5247884"/>
            <a:ext cx="3255742" cy="731520"/>
          </a:xfrm>
          <a:prstGeom prst="rect">
            <a:avLst/>
          </a:prstGeom>
          <a:solidFill>
            <a:srgbClr val="EFEF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5" name="Left Brace 4">
            <a:extLst>
              <a:ext uri="{FF2B5EF4-FFF2-40B4-BE49-F238E27FC236}">
                <a16:creationId xmlns:a16="http://schemas.microsoft.com/office/drawing/2014/main" xmlns="" id="{06CCFB88-AB01-4092-A3B3-AFC9101412AC}"/>
              </a:ext>
            </a:extLst>
          </p:cNvPr>
          <p:cNvSpPr/>
          <p:nvPr/>
        </p:nvSpPr>
        <p:spPr>
          <a:xfrm>
            <a:off x="717250" y="5147414"/>
            <a:ext cx="199923" cy="1463040"/>
          </a:xfrm>
          <a:prstGeom prst="leftBrace">
            <a:avLst/>
          </a:prstGeom>
          <a:ln w="19050">
            <a:solidFill>
              <a:srgbClr val="2F354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sp>
        <p:nvSpPr>
          <p:cNvPr id="6" name="Rectangle 5">
            <a:extLst>
              <a:ext uri="{FF2B5EF4-FFF2-40B4-BE49-F238E27FC236}">
                <a16:creationId xmlns:a16="http://schemas.microsoft.com/office/drawing/2014/main" xmlns="" id="{C845A030-BF4C-47AE-91B5-B21A0635B453}"/>
              </a:ext>
            </a:extLst>
          </p:cNvPr>
          <p:cNvSpPr/>
          <p:nvPr/>
        </p:nvSpPr>
        <p:spPr>
          <a:xfrm rot="16200000">
            <a:off x="-244369" y="5657535"/>
            <a:ext cx="1340797" cy="51293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rPr>
              <a:t>Data Extraction </a:t>
            </a:r>
          </a:p>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rPr>
              <a:t>Layer</a:t>
            </a:r>
          </a:p>
        </p:txBody>
      </p:sp>
      <p:sp>
        <p:nvSpPr>
          <p:cNvPr id="7" name="TextBox 46">
            <a:extLst>
              <a:ext uri="{FF2B5EF4-FFF2-40B4-BE49-F238E27FC236}">
                <a16:creationId xmlns:a16="http://schemas.microsoft.com/office/drawing/2014/main" xmlns="" id="{0569A1B9-D794-45BC-803F-4807098F2B37}"/>
              </a:ext>
            </a:extLst>
          </p:cNvPr>
          <p:cNvSpPr txBox="1"/>
          <p:nvPr/>
        </p:nvSpPr>
        <p:spPr>
          <a:xfrm>
            <a:off x="1219293" y="5383695"/>
            <a:ext cx="2055040" cy="5749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Instagram </a:t>
            </a:r>
          </a:p>
          <a:p>
            <a:pPr marL="0" marR="0" lvl="0" indent="0" algn="l" defTabSz="1210112"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API</a:t>
            </a:r>
          </a:p>
        </p:txBody>
      </p:sp>
      <p:sp>
        <p:nvSpPr>
          <p:cNvPr id="8" name="TextBox 47">
            <a:extLst>
              <a:ext uri="{FF2B5EF4-FFF2-40B4-BE49-F238E27FC236}">
                <a16:creationId xmlns:a16="http://schemas.microsoft.com/office/drawing/2014/main" xmlns="" id="{93A95812-50F2-428C-8456-0179B4B5EFFD}"/>
              </a:ext>
            </a:extLst>
          </p:cNvPr>
          <p:cNvSpPr txBox="1"/>
          <p:nvPr/>
        </p:nvSpPr>
        <p:spPr>
          <a:xfrm>
            <a:off x="2703401" y="5656052"/>
            <a:ext cx="1597681" cy="33361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IN" sz="1568"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Twitter Open API</a:t>
            </a:r>
          </a:p>
        </p:txBody>
      </p:sp>
      <p:sp>
        <p:nvSpPr>
          <p:cNvPr id="9" name="Rectangle 8">
            <a:extLst>
              <a:ext uri="{FF2B5EF4-FFF2-40B4-BE49-F238E27FC236}">
                <a16:creationId xmlns:a16="http://schemas.microsoft.com/office/drawing/2014/main" xmlns="" id="{FB3D5C91-7893-40CB-8D9C-957550548C44}"/>
              </a:ext>
            </a:extLst>
          </p:cNvPr>
          <p:cNvSpPr/>
          <p:nvPr/>
        </p:nvSpPr>
        <p:spPr>
          <a:xfrm>
            <a:off x="4464926" y="5260161"/>
            <a:ext cx="2558120" cy="731520"/>
          </a:xfrm>
          <a:prstGeom prst="rect">
            <a:avLst/>
          </a:prstGeom>
          <a:solidFill>
            <a:srgbClr val="EFEF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10" name="Group 9">
            <a:extLst>
              <a:ext uri="{FF2B5EF4-FFF2-40B4-BE49-F238E27FC236}">
                <a16:creationId xmlns:a16="http://schemas.microsoft.com/office/drawing/2014/main" xmlns="" id="{EA023E91-7BC4-488D-9FEA-75BA6EF07442}"/>
              </a:ext>
            </a:extLst>
          </p:cNvPr>
          <p:cNvGrpSpPr/>
          <p:nvPr/>
        </p:nvGrpSpPr>
        <p:grpSpPr>
          <a:xfrm>
            <a:off x="4540862" y="5601651"/>
            <a:ext cx="1215068" cy="351554"/>
            <a:chOff x="6136933" y="1391801"/>
            <a:chExt cx="2774952" cy="664663"/>
          </a:xfrm>
        </p:grpSpPr>
        <p:pic>
          <p:nvPicPr>
            <p:cNvPr id="11" name="Picture 10" descr="http://www.seleniumhq.org/images/big-logo.png">
              <a:extLst>
                <a:ext uri="{FF2B5EF4-FFF2-40B4-BE49-F238E27FC236}">
                  <a16:creationId xmlns:a16="http://schemas.microsoft.com/office/drawing/2014/main" xmlns="" id="{B05F3A61-530E-47C0-AA94-3C057DF807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6933" y="1391801"/>
              <a:ext cx="682550" cy="61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2">
              <a:extLst>
                <a:ext uri="{FF2B5EF4-FFF2-40B4-BE49-F238E27FC236}">
                  <a16:creationId xmlns:a16="http://schemas.microsoft.com/office/drawing/2014/main" xmlns="" id="{F23A8117-68D2-4CA4-AB23-8D2E12DBD6F4}"/>
                </a:ext>
              </a:extLst>
            </p:cNvPr>
            <p:cNvSpPr txBox="1"/>
            <p:nvPr/>
          </p:nvSpPr>
          <p:spPr>
            <a:xfrm>
              <a:off x="6731275" y="1474568"/>
              <a:ext cx="2180610" cy="5818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2847A"/>
                  </a:solidFill>
                  <a:effectLst/>
                  <a:uLnTx/>
                  <a:uFillTx/>
                  <a:latin typeface="Segoe UI Light" panose="020B0502040204020203" pitchFamily="34" charset="0"/>
                  <a:ea typeface="Segoe UI" panose="020B0502040204020203" pitchFamily="34" charset="0"/>
                  <a:cs typeface="Segoe UI" panose="020B0502040204020203" pitchFamily="34" charset="0"/>
                </a:rPr>
                <a:t>Selenium</a:t>
              </a:r>
            </a:p>
          </p:txBody>
        </p:sp>
      </p:grpSp>
      <p:sp>
        <p:nvSpPr>
          <p:cNvPr id="13" name="Rectangle 12">
            <a:extLst>
              <a:ext uri="{FF2B5EF4-FFF2-40B4-BE49-F238E27FC236}">
                <a16:creationId xmlns:a16="http://schemas.microsoft.com/office/drawing/2014/main" xmlns="" id="{C6B2F91E-0D1C-4D7B-9FE0-D01789B4BD19}"/>
              </a:ext>
            </a:extLst>
          </p:cNvPr>
          <p:cNvSpPr/>
          <p:nvPr/>
        </p:nvSpPr>
        <p:spPr>
          <a:xfrm>
            <a:off x="4869743" y="5220941"/>
            <a:ext cx="153407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Web Scraping</a:t>
            </a:r>
            <a:endParaRPr kumimoji="0" lang="en-IN" sz="2800"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sp>
        <p:nvSpPr>
          <p:cNvPr id="14" name="Rectangle 13">
            <a:extLst>
              <a:ext uri="{FF2B5EF4-FFF2-40B4-BE49-F238E27FC236}">
                <a16:creationId xmlns:a16="http://schemas.microsoft.com/office/drawing/2014/main" xmlns="" id="{1E55ECEC-764A-40AE-93A2-9015243289FF}"/>
              </a:ext>
            </a:extLst>
          </p:cNvPr>
          <p:cNvSpPr/>
          <p:nvPr/>
        </p:nvSpPr>
        <p:spPr>
          <a:xfrm>
            <a:off x="2107514" y="5220941"/>
            <a:ext cx="101662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API Calls</a:t>
            </a:r>
            <a:endParaRPr kumimoji="0" lang="en-IN" sz="2800"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pic>
        <p:nvPicPr>
          <p:cNvPr id="15" name="Picture 14" descr="Image result for scrapy">
            <a:extLst>
              <a:ext uri="{FF2B5EF4-FFF2-40B4-BE49-F238E27FC236}">
                <a16:creationId xmlns:a16="http://schemas.microsoft.com/office/drawing/2014/main" xmlns="" id="{ED18C52A-304E-4A7A-AB5F-F0CADA85DD20}"/>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83392" y="5655315"/>
            <a:ext cx="992600" cy="29548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82">
            <a:extLst>
              <a:ext uri="{FF2B5EF4-FFF2-40B4-BE49-F238E27FC236}">
                <a16:creationId xmlns:a16="http://schemas.microsoft.com/office/drawing/2014/main" xmlns="" id="{811E02AA-4F00-40D7-86AC-9EEE466594B5}"/>
              </a:ext>
            </a:extLst>
          </p:cNvPr>
          <p:cNvSpPr/>
          <p:nvPr/>
        </p:nvSpPr>
        <p:spPr>
          <a:xfrm>
            <a:off x="986339" y="6084967"/>
            <a:ext cx="8485097" cy="457200"/>
          </a:xfrm>
          <a:prstGeom prst="roundRect">
            <a:avLst/>
          </a:prstGeom>
          <a:solidFill>
            <a:srgbClr val="EFEFEF"/>
          </a:solidFill>
          <a:ln>
            <a:solidFill>
              <a:schemeClr val="tx1"/>
            </a:solidFill>
            <a:prstDash val="lgDashDot"/>
          </a:ln>
        </p:spPr>
        <p:txBody>
          <a:bodyPr wrap="square" lIns="121674" tIns="60837" rIns="121674" bIns="60837"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41088"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Segoe UI"/>
              <a:ea typeface="+mn-ea"/>
              <a:cs typeface="Segoe UI"/>
            </a:endParaRPr>
          </a:p>
        </p:txBody>
      </p:sp>
      <p:pic>
        <p:nvPicPr>
          <p:cNvPr id="17" name="Picture 16">
            <a:extLst>
              <a:ext uri="{FF2B5EF4-FFF2-40B4-BE49-F238E27FC236}">
                <a16:creationId xmlns:a16="http://schemas.microsoft.com/office/drawing/2014/main" xmlns="" id="{6670E877-3751-4927-A081-08D6D7EEAEB5}"/>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483431" y="6157949"/>
            <a:ext cx="355299" cy="312373"/>
          </a:xfrm>
          <a:prstGeom prst="rect">
            <a:avLst/>
          </a:prstGeom>
        </p:spPr>
      </p:pic>
      <p:pic>
        <p:nvPicPr>
          <p:cNvPr id="18" name="Picture 17" descr="https://www.seeklogo.net/wp-content/uploads/2014/12/twitter-logo-vector-download.jpg">
            <a:extLst>
              <a:ext uri="{FF2B5EF4-FFF2-40B4-BE49-F238E27FC236}">
                <a16:creationId xmlns:a16="http://schemas.microsoft.com/office/drawing/2014/main" xmlns="" id="{D9B01DC8-E4CB-411D-AA83-E8D5725FA574}"/>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72965" y="6086313"/>
            <a:ext cx="464115" cy="4556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xmlns="" id="{50F35B93-AFB0-4AED-9EF0-6F875A6AF74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65888" y="6159761"/>
            <a:ext cx="314488" cy="308748"/>
          </a:xfrm>
          <a:prstGeom prst="rect">
            <a:avLst/>
          </a:prstGeom>
        </p:spPr>
      </p:pic>
      <p:pic>
        <p:nvPicPr>
          <p:cNvPr id="20" name="Picture 19">
            <a:extLst>
              <a:ext uri="{FF2B5EF4-FFF2-40B4-BE49-F238E27FC236}">
                <a16:creationId xmlns:a16="http://schemas.microsoft.com/office/drawing/2014/main" xmlns="" id="{B8AE3D18-F465-4C27-BA1B-1AE95634F18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85081" y="6149960"/>
            <a:ext cx="334456" cy="328351"/>
          </a:xfrm>
          <a:prstGeom prst="rect">
            <a:avLst/>
          </a:prstGeom>
        </p:spPr>
      </p:pic>
      <p:sp>
        <p:nvSpPr>
          <p:cNvPr id="21" name="Left Brace 20">
            <a:extLst>
              <a:ext uri="{FF2B5EF4-FFF2-40B4-BE49-F238E27FC236}">
                <a16:creationId xmlns:a16="http://schemas.microsoft.com/office/drawing/2014/main" xmlns="" id="{45C9BFB3-C137-4ABB-AB99-F621321BFF7C}"/>
              </a:ext>
            </a:extLst>
          </p:cNvPr>
          <p:cNvSpPr/>
          <p:nvPr/>
        </p:nvSpPr>
        <p:spPr>
          <a:xfrm>
            <a:off x="717250" y="1438803"/>
            <a:ext cx="199922" cy="3657600"/>
          </a:xfrm>
          <a:prstGeom prst="leftBrace">
            <a:avLst/>
          </a:prstGeom>
          <a:ln w="19050">
            <a:solidFill>
              <a:srgbClr val="2F354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sp>
        <p:nvSpPr>
          <p:cNvPr id="22" name="Rectangle 21">
            <a:extLst>
              <a:ext uri="{FF2B5EF4-FFF2-40B4-BE49-F238E27FC236}">
                <a16:creationId xmlns:a16="http://schemas.microsoft.com/office/drawing/2014/main" xmlns="" id="{AADBAB66-F27D-47F1-8ECE-735B1D27BC27}"/>
              </a:ext>
            </a:extLst>
          </p:cNvPr>
          <p:cNvSpPr/>
          <p:nvPr/>
        </p:nvSpPr>
        <p:spPr>
          <a:xfrm rot="16200000">
            <a:off x="-278445" y="2812961"/>
            <a:ext cx="1410643" cy="51462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rPr>
              <a:t>Data Processing</a:t>
            </a:r>
          </a:p>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rPr>
              <a:t>Layer</a:t>
            </a:r>
          </a:p>
        </p:txBody>
      </p:sp>
      <p:sp>
        <p:nvSpPr>
          <p:cNvPr id="23" name="Rectangle 22">
            <a:extLst>
              <a:ext uri="{FF2B5EF4-FFF2-40B4-BE49-F238E27FC236}">
                <a16:creationId xmlns:a16="http://schemas.microsoft.com/office/drawing/2014/main" xmlns="" id="{7E7EE4CA-2D21-4E06-B801-543E885D9EC3}"/>
              </a:ext>
            </a:extLst>
          </p:cNvPr>
          <p:cNvSpPr/>
          <p:nvPr/>
        </p:nvSpPr>
        <p:spPr>
          <a:xfrm>
            <a:off x="986339" y="4613050"/>
            <a:ext cx="8503920" cy="36576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2F2F2F"/>
                </a:solidFill>
                <a:effectLst/>
                <a:uLnTx/>
                <a:uFillTx/>
                <a:latin typeface="Segoe UI Light" panose="020B0502040204020203" pitchFamily="34" charset="0"/>
                <a:ea typeface="Segoe UI" panose="020B0502040204020203" pitchFamily="34" charset="0"/>
                <a:cs typeface="Segoe UI" panose="020B0502040204020203" pitchFamily="34" charset="0"/>
              </a:rPr>
              <a:t>Consolidated Data Mart</a:t>
            </a:r>
          </a:p>
        </p:txBody>
      </p:sp>
      <p:cxnSp>
        <p:nvCxnSpPr>
          <p:cNvPr id="24" name="Straight Arrow Connector 23">
            <a:extLst>
              <a:ext uri="{FF2B5EF4-FFF2-40B4-BE49-F238E27FC236}">
                <a16:creationId xmlns:a16="http://schemas.microsoft.com/office/drawing/2014/main" xmlns="" id="{FFB1BB3C-7CDA-48AC-B096-BD1C2B11FC4A}"/>
              </a:ext>
            </a:extLst>
          </p:cNvPr>
          <p:cNvCxnSpPr/>
          <p:nvPr/>
        </p:nvCxnSpPr>
        <p:spPr>
          <a:xfrm flipV="1">
            <a:off x="6984998" y="4343879"/>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9D45EABB-7317-4D01-A71F-03FF9B95B205}"/>
              </a:ext>
            </a:extLst>
          </p:cNvPr>
          <p:cNvCxnSpPr/>
          <p:nvPr/>
        </p:nvCxnSpPr>
        <p:spPr>
          <a:xfrm flipV="1">
            <a:off x="5614537" y="4974676"/>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Image result for twitter api">
            <a:extLst>
              <a:ext uri="{FF2B5EF4-FFF2-40B4-BE49-F238E27FC236}">
                <a16:creationId xmlns:a16="http://schemas.microsoft.com/office/drawing/2014/main" xmlns="" id="{6F33E3D5-619C-417C-86F1-6A7748CB6EBA}"/>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90251" y="5311415"/>
            <a:ext cx="671092" cy="36029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xmlns="" id="{AB8D63E9-CA03-4BAB-9788-91C086BD5FE8}"/>
              </a:ext>
            </a:extLst>
          </p:cNvPr>
          <p:cNvGrpSpPr/>
          <p:nvPr/>
        </p:nvGrpSpPr>
        <p:grpSpPr>
          <a:xfrm>
            <a:off x="6265074" y="3702585"/>
            <a:ext cx="3206362" cy="643340"/>
            <a:chOff x="7249613" y="3540350"/>
            <a:chExt cx="3206362" cy="643340"/>
          </a:xfrm>
        </p:grpSpPr>
        <p:sp>
          <p:nvSpPr>
            <p:cNvPr id="28" name="Rectangle 27">
              <a:extLst>
                <a:ext uri="{FF2B5EF4-FFF2-40B4-BE49-F238E27FC236}">
                  <a16:creationId xmlns:a16="http://schemas.microsoft.com/office/drawing/2014/main" xmlns="" id="{4F5386DD-124D-4E13-B8AD-FD2D12E7673A}"/>
                </a:ext>
              </a:extLst>
            </p:cNvPr>
            <p:cNvSpPr/>
            <p:nvPr/>
          </p:nvSpPr>
          <p:spPr>
            <a:xfrm>
              <a:off x="7249613" y="3543610"/>
              <a:ext cx="3206362" cy="64008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29" name="TextBox 124">
              <a:extLst>
                <a:ext uri="{FF2B5EF4-FFF2-40B4-BE49-F238E27FC236}">
                  <a16:creationId xmlns:a16="http://schemas.microsoft.com/office/drawing/2014/main" xmlns="" id="{E36B24A3-C1C4-461B-988E-2D1ACA77DFC4}"/>
                </a:ext>
              </a:extLst>
            </p:cNvPr>
            <p:cNvSpPr txBox="1"/>
            <p:nvPr/>
          </p:nvSpPr>
          <p:spPr>
            <a:xfrm>
              <a:off x="7567510" y="3540350"/>
              <a:ext cx="2542003" cy="3318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Data Cleansing</a:t>
              </a:r>
            </a:p>
          </p:txBody>
        </p:sp>
        <p:sp>
          <p:nvSpPr>
            <p:cNvPr id="30" name="TextBox 128">
              <a:extLst>
                <a:ext uri="{FF2B5EF4-FFF2-40B4-BE49-F238E27FC236}">
                  <a16:creationId xmlns:a16="http://schemas.microsoft.com/office/drawing/2014/main" xmlns="" id="{5BB62DAB-B2A7-4156-84DB-C0DAEB3F2CFD}"/>
                </a:ext>
              </a:extLst>
            </p:cNvPr>
            <p:cNvSpPr txBox="1"/>
            <p:nvPr/>
          </p:nvSpPr>
          <p:spPr>
            <a:xfrm>
              <a:off x="7451726" y="3803757"/>
              <a:ext cx="2951461" cy="30777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Stemming, Stop-words removal</a:t>
              </a:r>
            </a:p>
          </p:txBody>
        </p:sp>
      </p:grpSp>
      <p:sp>
        <p:nvSpPr>
          <p:cNvPr id="31" name="Rectangle 30">
            <a:extLst>
              <a:ext uri="{FF2B5EF4-FFF2-40B4-BE49-F238E27FC236}">
                <a16:creationId xmlns:a16="http://schemas.microsoft.com/office/drawing/2014/main" xmlns="" id="{06E52E30-149B-4E82-9E82-E330E4DF48D4}"/>
              </a:ext>
            </a:extLst>
          </p:cNvPr>
          <p:cNvSpPr/>
          <p:nvPr/>
        </p:nvSpPr>
        <p:spPr>
          <a:xfrm>
            <a:off x="986338" y="3699815"/>
            <a:ext cx="3237227" cy="64008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32" name="TextBox 129">
            <a:extLst>
              <a:ext uri="{FF2B5EF4-FFF2-40B4-BE49-F238E27FC236}">
                <a16:creationId xmlns:a16="http://schemas.microsoft.com/office/drawing/2014/main" xmlns="" id="{3EA77481-44EC-41CE-AB05-7BBDAF60DD5E}"/>
              </a:ext>
            </a:extLst>
          </p:cNvPr>
          <p:cNvSpPr txBox="1"/>
          <p:nvPr/>
        </p:nvSpPr>
        <p:spPr>
          <a:xfrm>
            <a:off x="1325394" y="3700499"/>
            <a:ext cx="2542003" cy="3318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Spam Removal</a:t>
            </a:r>
          </a:p>
        </p:txBody>
      </p:sp>
      <p:sp>
        <p:nvSpPr>
          <p:cNvPr id="33" name="TextBox 130">
            <a:extLst>
              <a:ext uri="{FF2B5EF4-FFF2-40B4-BE49-F238E27FC236}">
                <a16:creationId xmlns:a16="http://schemas.microsoft.com/office/drawing/2014/main" xmlns="" id="{E96BFCC6-D0A0-43A3-B8EA-1705944C3A27}"/>
              </a:ext>
            </a:extLst>
          </p:cNvPr>
          <p:cNvSpPr txBox="1"/>
          <p:nvPr/>
        </p:nvSpPr>
        <p:spPr>
          <a:xfrm>
            <a:off x="1280786" y="3990947"/>
            <a:ext cx="2542003" cy="30777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Promos, Deals, Offers etc.</a:t>
            </a:r>
          </a:p>
        </p:txBody>
      </p:sp>
      <p:sp>
        <p:nvSpPr>
          <p:cNvPr id="34" name="Rectangle 33">
            <a:extLst>
              <a:ext uri="{FF2B5EF4-FFF2-40B4-BE49-F238E27FC236}">
                <a16:creationId xmlns:a16="http://schemas.microsoft.com/office/drawing/2014/main" xmlns="" id="{D610B169-8255-42C4-8577-5F189F019501}"/>
              </a:ext>
            </a:extLst>
          </p:cNvPr>
          <p:cNvSpPr/>
          <p:nvPr/>
        </p:nvSpPr>
        <p:spPr>
          <a:xfrm>
            <a:off x="7210189" y="5256064"/>
            <a:ext cx="2261248" cy="731520"/>
          </a:xfrm>
          <a:prstGeom prst="rect">
            <a:avLst/>
          </a:prstGeom>
          <a:solidFill>
            <a:srgbClr val="EFEF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35" name="Rectangle 34">
            <a:extLst>
              <a:ext uri="{FF2B5EF4-FFF2-40B4-BE49-F238E27FC236}">
                <a16:creationId xmlns:a16="http://schemas.microsoft.com/office/drawing/2014/main" xmlns="" id="{4401E396-1A28-4E6E-842E-09DBC0785606}"/>
              </a:ext>
            </a:extLst>
          </p:cNvPr>
          <p:cNvSpPr/>
          <p:nvPr/>
        </p:nvSpPr>
        <p:spPr>
          <a:xfrm>
            <a:off x="7381827" y="5220941"/>
            <a:ext cx="200003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011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Data Sourcing Tool</a:t>
            </a:r>
            <a:endParaRPr kumimoji="0" lang="en-IN" sz="2800"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sp>
        <p:nvSpPr>
          <p:cNvPr id="36" name="Rectangle 35">
            <a:extLst>
              <a:ext uri="{FF2B5EF4-FFF2-40B4-BE49-F238E27FC236}">
                <a16:creationId xmlns:a16="http://schemas.microsoft.com/office/drawing/2014/main" xmlns="" id="{4D5ECA88-25F6-4E9B-88AA-DEF734B9F44D}"/>
              </a:ext>
            </a:extLst>
          </p:cNvPr>
          <p:cNvSpPr/>
          <p:nvPr/>
        </p:nvSpPr>
        <p:spPr>
          <a:xfrm>
            <a:off x="3597515" y="2387754"/>
            <a:ext cx="5582568" cy="73152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37" name="Rectangle 36">
            <a:extLst>
              <a:ext uri="{FF2B5EF4-FFF2-40B4-BE49-F238E27FC236}">
                <a16:creationId xmlns:a16="http://schemas.microsoft.com/office/drawing/2014/main" xmlns="" id="{FF7C6B2B-EBE9-4543-B1C7-244CCF863B77}"/>
              </a:ext>
            </a:extLst>
          </p:cNvPr>
          <p:cNvSpPr/>
          <p:nvPr/>
        </p:nvSpPr>
        <p:spPr>
          <a:xfrm>
            <a:off x="3749915" y="2540154"/>
            <a:ext cx="5582568" cy="73152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38" name="Rectangle 37">
            <a:extLst>
              <a:ext uri="{FF2B5EF4-FFF2-40B4-BE49-F238E27FC236}">
                <a16:creationId xmlns:a16="http://schemas.microsoft.com/office/drawing/2014/main" xmlns="" id="{3782FF28-FE45-4048-8006-43E0877ABE22}"/>
              </a:ext>
            </a:extLst>
          </p:cNvPr>
          <p:cNvSpPr/>
          <p:nvPr/>
        </p:nvSpPr>
        <p:spPr>
          <a:xfrm>
            <a:off x="3902315" y="2692554"/>
            <a:ext cx="5582568" cy="73152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grpSp>
        <p:nvGrpSpPr>
          <p:cNvPr id="39" name="Group 38">
            <a:extLst>
              <a:ext uri="{FF2B5EF4-FFF2-40B4-BE49-F238E27FC236}">
                <a16:creationId xmlns:a16="http://schemas.microsoft.com/office/drawing/2014/main" xmlns="" id="{BF3D5CA4-54A0-432B-8236-11D2E95B9899}"/>
              </a:ext>
            </a:extLst>
          </p:cNvPr>
          <p:cNvGrpSpPr/>
          <p:nvPr/>
        </p:nvGrpSpPr>
        <p:grpSpPr>
          <a:xfrm>
            <a:off x="1433951" y="2924851"/>
            <a:ext cx="1421668" cy="508610"/>
            <a:chOff x="2045403" y="1548512"/>
            <a:chExt cx="1554610" cy="731520"/>
          </a:xfrm>
        </p:grpSpPr>
        <p:sp>
          <p:nvSpPr>
            <p:cNvPr id="40" name="Rectangle 39">
              <a:extLst>
                <a:ext uri="{FF2B5EF4-FFF2-40B4-BE49-F238E27FC236}">
                  <a16:creationId xmlns:a16="http://schemas.microsoft.com/office/drawing/2014/main" xmlns="" id="{FEF2D39B-5EC1-4D00-9F77-50AADCEF0B3A}"/>
                </a:ext>
              </a:extLst>
            </p:cNvPr>
            <p:cNvSpPr/>
            <p:nvPr/>
          </p:nvSpPr>
          <p:spPr>
            <a:xfrm>
              <a:off x="2045403" y="1548512"/>
              <a:ext cx="1554610" cy="731520"/>
            </a:xfrm>
            <a:prstGeom prst="rect">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41" name="TextBox 145">
              <a:extLst>
                <a:ext uri="{FF2B5EF4-FFF2-40B4-BE49-F238E27FC236}">
                  <a16:creationId xmlns:a16="http://schemas.microsoft.com/office/drawing/2014/main" xmlns="" id="{ABCE059F-E80E-4D33-93AC-95DA4FB734AB}"/>
                </a:ext>
              </a:extLst>
            </p:cNvPr>
            <p:cNvSpPr txBox="1"/>
            <p:nvPr/>
          </p:nvSpPr>
          <p:spPr>
            <a:xfrm>
              <a:off x="2235168" y="1661336"/>
              <a:ext cx="1191944" cy="33361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Corpus</a:t>
              </a:r>
            </a:p>
          </p:txBody>
        </p:sp>
      </p:grpSp>
      <p:cxnSp>
        <p:nvCxnSpPr>
          <p:cNvPr id="42" name="Curved Connector 11">
            <a:extLst>
              <a:ext uri="{FF2B5EF4-FFF2-40B4-BE49-F238E27FC236}">
                <a16:creationId xmlns:a16="http://schemas.microsoft.com/office/drawing/2014/main" xmlns="" id="{1DD7C78C-E902-4432-8291-C95B13756259}"/>
              </a:ext>
            </a:extLst>
          </p:cNvPr>
          <p:cNvCxnSpPr/>
          <p:nvPr/>
        </p:nvCxnSpPr>
        <p:spPr>
          <a:xfrm rot="5400000" flipH="1" flipV="1">
            <a:off x="2715737" y="2075722"/>
            <a:ext cx="490813" cy="121646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146">
            <a:extLst>
              <a:ext uri="{FF2B5EF4-FFF2-40B4-BE49-F238E27FC236}">
                <a16:creationId xmlns:a16="http://schemas.microsoft.com/office/drawing/2014/main" xmlns="" id="{1FBB392D-7F57-4448-BA13-BB9DCA7795A9}"/>
              </a:ext>
            </a:extLst>
          </p:cNvPr>
          <p:cNvSpPr txBox="1"/>
          <p:nvPr/>
        </p:nvSpPr>
        <p:spPr>
          <a:xfrm>
            <a:off x="6171318" y="2741938"/>
            <a:ext cx="1363273"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Rules Engine</a:t>
            </a:r>
          </a:p>
        </p:txBody>
      </p:sp>
      <p:sp>
        <p:nvSpPr>
          <p:cNvPr id="44" name="Rectangle 43">
            <a:extLst>
              <a:ext uri="{FF2B5EF4-FFF2-40B4-BE49-F238E27FC236}">
                <a16:creationId xmlns:a16="http://schemas.microsoft.com/office/drawing/2014/main" xmlns="" id="{578827F9-B690-423F-97CB-AEB4D3B1C1DF}"/>
              </a:ext>
            </a:extLst>
          </p:cNvPr>
          <p:cNvSpPr/>
          <p:nvPr/>
        </p:nvSpPr>
        <p:spPr>
          <a:xfrm>
            <a:off x="986337" y="1537551"/>
            <a:ext cx="8503920" cy="548640"/>
          </a:xfrm>
          <a:prstGeom prst="rect">
            <a:avLst/>
          </a:prstGeom>
          <a:solidFill>
            <a:srgbClr val="CEDE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45" name="TextBox 157">
            <a:extLst>
              <a:ext uri="{FF2B5EF4-FFF2-40B4-BE49-F238E27FC236}">
                <a16:creationId xmlns:a16="http://schemas.microsoft.com/office/drawing/2014/main" xmlns="" id="{895074B2-04D3-4504-91EB-DD7885F4E88F}"/>
              </a:ext>
            </a:extLst>
          </p:cNvPr>
          <p:cNvSpPr txBox="1"/>
          <p:nvPr/>
        </p:nvSpPr>
        <p:spPr>
          <a:xfrm>
            <a:off x="1791168" y="1527311"/>
            <a:ext cx="6590677" cy="3318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Algorithms &amp; Techniques</a:t>
            </a:r>
          </a:p>
        </p:txBody>
      </p:sp>
      <p:sp>
        <p:nvSpPr>
          <p:cNvPr id="46" name="TextBox 158">
            <a:extLst>
              <a:ext uri="{FF2B5EF4-FFF2-40B4-BE49-F238E27FC236}">
                <a16:creationId xmlns:a16="http://schemas.microsoft.com/office/drawing/2014/main" xmlns="" id="{7D0C6118-135D-4854-AF2D-A46508C77027}"/>
              </a:ext>
            </a:extLst>
          </p:cNvPr>
          <p:cNvSpPr txBox="1"/>
          <p:nvPr/>
        </p:nvSpPr>
        <p:spPr>
          <a:xfrm>
            <a:off x="1961265" y="1762373"/>
            <a:ext cx="6866411"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N-gram, NMF, Clustering, Organic Conversation Extraction, Graph Network Analysis, PI Framework etc.</a:t>
            </a:r>
          </a:p>
        </p:txBody>
      </p:sp>
      <p:sp>
        <p:nvSpPr>
          <p:cNvPr id="47" name="TextBox 159">
            <a:extLst>
              <a:ext uri="{FF2B5EF4-FFF2-40B4-BE49-F238E27FC236}">
                <a16:creationId xmlns:a16="http://schemas.microsoft.com/office/drawing/2014/main" xmlns="" id="{05AE178C-2579-447B-BDF4-5B013202F6B6}"/>
              </a:ext>
            </a:extLst>
          </p:cNvPr>
          <p:cNvSpPr txBox="1"/>
          <p:nvPr/>
        </p:nvSpPr>
        <p:spPr>
          <a:xfrm>
            <a:off x="4232871" y="3042455"/>
            <a:ext cx="5120640" cy="3318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434343"/>
                </a:solidFill>
                <a:effectLst/>
                <a:uLnTx/>
                <a:uFillTx/>
                <a:latin typeface="Segoe UI Light" panose="020B0502040204020203" pitchFamily="34" charset="0"/>
                <a:ea typeface="+mn-ea"/>
                <a:cs typeface="Segoe UI"/>
              </a:rPr>
              <a:t>Regular Expressions, Boolean Text Search etc.</a:t>
            </a:r>
          </a:p>
        </p:txBody>
      </p:sp>
      <p:cxnSp>
        <p:nvCxnSpPr>
          <p:cNvPr id="48" name="Straight Arrow Connector 47">
            <a:extLst>
              <a:ext uri="{FF2B5EF4-FFF2-40B4-BE49-F238E27FC236}">
                <a16:creationId xmlns:a16="http://schemas.microsoft.com/office/drawing/2014/main" xmlns="" id="{0F0509D8-E609-4436-B830-729962A4D9A2}"/>
              </a:ext>
            </a:extLst>
          </p:cNvPr>
          <p:cNvCxnSpPr/>
          <p:nvPr/>
        </p:nvCxnSpPr>
        <p:spPr>
          <a:xfrm flipV="1">
            <a:off x="8210111" y="4974676"/>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A8FE5690-5051-4D10-814F-11FD2924C0BC}"/>
              </a:ext>
            </a:extLst>
          </p:cNvPr>
          <p:cNvCxnSpPr/>
          <p:nvPr/>
        </p:nvCxnSpPr>
        <p:spPr>
          <a:xfrm flipV="1">
            <a:off x="2896008" y="4974676"/>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1226540F-ED2E-4887-BEE8-266363F493F1}"/>
              </a:ext>
            </a:extLst>
          </p:cNvPr>
          <p:cNvCxnSpPr/>
          <p:nvPr/>
        </p:nvCxnSpPr>
        <p:spPr>
          <a:xfrm flipV="1">
            <a:off x="3853782" y="4335934"/>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AD2B30E0-F0D7-41D0-A2A1-68A63E1E6508}"/>
              </a:ext>
            </a:extLst>
          </p:cNvPr>
          <p:cNvCxnSpPr/>
          <p:nvPr/>
        </p:nvCxnSpPr>
        <p:spPr>
          <a:xfrm flipV="1">
            <a:off x="7137398" y="3410427"/>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FC30CC88-F8FE-43D6-B89D-0CF283AC8F23}"/>
              </a:ext>
            </a:extLst>
          </p:cNvPr>
          <p:cNvCxnSpPr/>
          <p:nvPr/>
        </p:nvCxnSpPr>
        <p:spPr>
          <a:xfrm flipV="1">
            <a:off x="4006182" y="340248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F636044B-532A-48F4-9C96-F5D6D4FA2A42}"/>
              </a:ext>
            </a:extLst>
          </p:cNvPr>
          <p:cNvCxnSpPr/>
          <p:nvPr/>
        </p:nvCxnSpPr>
        <p:spPr>
          <a:xfrm flipV="1">
            <a:off x="5809957" y="208401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3D9A861B-6905-4544-9A67-C41DEDCEA091}"/>
              </a:ext>
            </a:extLst>
          </p:cNvPr>
          <p:cNvCxnSpPr/>
          <p:nvPr/>
        </p:nvCxnSpPr>
        <p:spPr>
          <a:xfrm flipV="1">
            <a:off x="2461919" y="1224857"/>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1C99FB67-62CF-4D92-B16F-57185556C6AC}"/>
              </a:ext>
            </a:extLst>
          </p:cNvPr>
          <p:cNvCxnSpPr/>
          <p:nvPr/>
        </p:nvCxnSpPr>
        <p:spPr>
          <a:xfrm flipV="1">
            <a:off x="5252300" y="1224857"/>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2A251DA3-83F3-4877-AB44-FBDB5906E016}"/>
              </a:ext>
            </a:extLst>
          </p:cNvPr>
          <p:cNvCxnSpPr/>
          <p:nvPr/>
        </p:nvCxnSpPr>
        <p:spPr>
          <a:xfrm flipV="1">
            <a:off x="8042681" y="1224857"/>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BB62B2BB-2D28-403D-8A67-418209FC3149}"/>
              </a:ext>
            </a:extLst>
          </p:cNvPr>
          <p:cNvSpPr/>
          <p:nvPr/>
        </p:nvSpPr>
        <p:spPr>
          <a:xfrm>
            <a:off x="986337" y="660243"/>
            <a:ext cx="8503920" cy="5486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1568"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58" name="Left Brace 57">
            <a:extLst>
              <a:ext uri="{FF2B5EF4-FFF2-40B4-BE49-F238E27FC236}">
                <a16:creationId xmlns:a16="http://schemas.microsoft.com/office/drawing/2014/main" xmlns="" id="{F85C1398-3F55-44BA-B820-553C4130DFE6}"/>
              </a:ext>
            </a:extLst>
          </p:cNvPr>
          <p:cNvSpPr/>
          <p:nvPr/>
        </p:nvSpPr>
        <p:spPr>
          <a:xfrm>
            <a:off x="717250" y="585173"/>
            <a:ext cx="199923" cy="731520"/>
          </a:xfrm>
          <a:prstGeom prst="leftBrace">
            <a:avLst/>
          </a:prstGeom>
          <a:ln w="19050">
            <a:solidFill>
              <a:srgbClr val="2F354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011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endParaRPr>
          </a:p>
        </p:txBody>
      </p:sp>
      <p:pic>
        <p:nvPicPr>
          <p:cNvPr id="59" name="Picture 58" descr="Image result">
            <a:extLst>
              <a:ext uri="{FF2B5EF4-FFF2-40B4-BE49-F238E27FC236}">
                <a16:creationId xmlns:a16="http://schemas.microsoft.com/office/drawing/2014/main" xmlns="" id="{7F69B910-FE14-412C-8C6A-B1DCF78CA60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26727" y="6148513"/>
            <a:ext cx="331244" cy="33124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https://www.youtube.com/yt/brand/media/image/YouTube-logo-full_color.png">
            <a:extLst>
              <a:ext uri="{FF2B5EF4-FFF2-40B4-BE49-F238E27FC236}">
                <a16:creationId xmlns:a16="http://schemas.microsoft.com/office/drawing/2014/main" xmlns="" id="{F95C3F12-FE27-49A7-952B-F6F22E230A3E}"/>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7404320" y="6094897"/>
            <a:ext cx="1129694" cy="43847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xmlns="" id="{CCBF0A18-6BA4-4584-8791-94DC0F73AACA}"/>
              </a:ext>
            </a:extLst>
          </p:cNvPr>
          <p:cNvSpPr/>
          <p:nvPr/>
        </p:nvSpPr>
        <p:spPr>
          <a:xfrm rot="16200000">
            <a:off x="-147656" y="869333"/>
            <a:ext cx="1215184" cy="514628"/>
          </a:xfrm>
          <a:prstGeom prst="rect">
            <a:avLst/>
          </a:prstGeom>
        </p:spPr>
        <p:txBody>
          <a:bodyPr wrap="square">
            <a:spAutoFit/>
          </a:bodyPr>
          <a:lstStyle/>
          <a:p>
            <a:pPr marL="0" marR="0" lvl="0" indent="0" algn="ctr" defTabSz="1210112"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mn-cs"/>
              </a:rPr>
              <a:t>Visualization Layer</a:t>
            </a:r>
          </a:p>
        </p:txBody>
      </p:sp>
      <p:pic>
        <p:nvPicPr>
          <p:cNvPr id="62" name="Picture 61">
            <a:extLst>
              <a:ext uri="{FF2B5EF4-FFF2-40B4-BE49-F238E27FC236}">
                <a16:creationId xmlns:a16="http://schemas.microsoft.com/office/drawing/2014/main" xmlns="" id="{E9491C94-2F06-4D65-A160-D01577197E16}"/>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7358278" y="5610836"/>
            <a:ext cx="2009235" cy="344479"/>
          </a:xfrm>
          <a:prstGeom prst="rect">
            <a:avLst/>
          </a:prstGeom>
        </p:spPr>
      </p:pic>
      <p:pic>
        <p:nvPicPr>
          <p:cNvPr id="63" name="Picture 62">
            <a:extLst>
              <a:ext uri="{FF2B5EF4-FFF2-40B4-BE49-F238E27FC236}">
                <a16:creationId xmlns:a16="http://schemas.microsoft.com/office/drawing/2014/main" xmlns="" id="{CD11801D-897D-42AD-B10C-032AFA3C0104}"/>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21252" b="19944"/>
          <a:stretch/>
        </p:blipFill>
        <p:spPr>
          <a:xfrm>
            <a:off x="6079692" y="669405"/>
            <a:ext cx="1618746" cy="511860"/>
          </a:xfrm>
          <a:prstGeom prst="rect">
            <a:avLst/>
          </a:prstGeom>
        </p:spPr>
      </p:pic>
      <p:pic>
        <p:nvPicPr>
          <p:cNvPr id="64" name="Picture 63">
            <a:extLst>
              <a:ext uri="{FF2B5EF4-FFF2-40B4-BE49-F238E27FC236}">
                <a16:creationId xmlns:a16="http://schemas.microsoft.com/office/drawing/2014/main" xmlns="" id="{E27EFF05-64BC-41BB-806A-A95A350A8310}"/>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949982" y="5488987"/>
            <a:ext cx="1799081" cy="453379"/>
          </a:xfrm>
          <a:prstGeom prst="rect">
            <a:avLst/>
          </a:prstGeom>
        </p:spPr>
      </p:pic>
      <p:pic>
        <p:nvPicPr>
          <p:cNvPr id="65" name="Picture 64">
            <a:extLst>
              <a:ext uri="{FF2B5EF4-FFF2-40B4-BE49-F238E27FC236}">
                <a16:creationId xmlns:a16="http://schemas.microsoft.com/office/drawing/2014/main" xmlns="" id="{85782F43-2B2A-4977-BE61-2DF9A9904DC3}"/>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71347" y="4439954"/>
            <a:ext cx="2356352" cy="640080"/>
          </a:xfrm>
          <a:prstGeom prst="rect">
            <a:avLst/>
          </a:prstGeom>
        </p:spPr>
      </p:pic>
      <p:pic>
        <p:nvPicPr>
          <p:cNvPr id="66" name="Picture 65">
            <a:extLst>
              <a:ext uri="{FF2B5EF4-FFF2-40B4-BE49-F238E27FC236}">
                <a16:creationId xmlns:a16="http://schemas.microsoft.com/office/drawing/2014/main" xmlns="" id="{D27E8E4B-45A7-4681-8A14-4081513101E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949982" y="2561670"/>
            <a:ext cx="1799081" cy="453379"/>
          </a:xfrm>
          <a:prstGeom prst="rect">
            <a:avLst/>
          </a:prstGeom>
        </p:spPr>
      </p:pic>
      <p:cxnSp>
        <p:nvCxnSpPr>
          <p:cNvPr id="67" name="Straight Arrow Connector 66">
            <a:extLst>
              <a:ext uri="{FF2B5EF4-FFF2-40B4-BE49-F238E27FC236}">
                <a16:creationId xmlns:a16="http://schemas.microsoft.com/office/drawing/2014/main" xmlns="" id="{2B8AD8C2-97FC-490E-AC3B-B8DAA198B1A7}"/>
              </a:ext>
            </a:extLst>
          </p:cNvPr>
          <p:cNvCxnSpPr/>
          <p:nvPr/>
        </p:nvCxnSpPr>
        <p:spPr>
          <a:xfrm flipV="1">
            <a:off x="10942852" y="5170946"/>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D0ABB48D-6F67-4688-A6FA-C317AB06CC59}"/>
              </a:ext>
            </a:extLst>
          </p:cNvPr>
          <p:cNvCxnSpPr>
            <a:cxnSpLocks/>
          </p:cNvCxnSpPr>
          <p:nvPr/>
        </p:nvCxnSpPr>
        <p:spPr>
          <a:xfrm flipV="1">
            <a:off x="10921705" y="3391166"/>
            <a:ext cx="2345" cy="59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xmlns="" id="{996937D7-9E4C-421C-BB7E-1FE3719A478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746774" y="646158"/>
            <a:ext cx="2356352" cy="558353"/>
          </a:xfrm>
          <a:prstGeom prst="rect">
            <a:avLst/>
          </a:prstGeom>
        </p:spPr>
      </p:pic>
      <p:cxnSp>
        <p:nvCxnSpPr>
          <p:cNvPr id="70" name="Straight Arrow Connector 69">
            <a:extLst>
              <a:ext uri="{FF2B5EF4-FFF2-40B4-BE49-F238E27FC236}">
                <a16:creationId xmlns:a16="http://schemas.microsoft.com/office/drawing/2014/main" xmlns="" id="{7EE540E6-09C4-4CBD-8F5D-5832F8DB780B}"/>
              </a:ext>
            </a:extLst>
          </p:cNvPr>
          <p:cNvCxnSpPr>
            <a:cxnSpLocks/>
          </p:cNvCxnSpPr>
          <p:nvPr/>
        </p:nvCxnSpPr>
        <p:spPr>
          <a:xfrm flipV="1">
            <a:off x="10919360" y="1418127"/>
            <a:ext cx="2345" cy="59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xmlns="" id="{8800D492-423A-42A5-833B-68B5750F4FC3}"/>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2649749" y="660033"/>
            <a:ext cx="1681003" cy="554623"/>
          </a:xfrm>
          <a:prstGeom prst="rect">
            <a:avLst/>
          </a:prstGeom>
        </p:spPr>
      </p:pic>
    </p:spTree>
    <p:extLst>
      <p:ext uri="{BB962C8B-B14F-4D97-AF65-F5344CB8AC3E}">
        <p14:creationId xmlns:p14="http://schemas.microsoft.com/office/powerpoint/2010/main" val="246388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10216-1BA3-460A-B464-50C3A8B911A1}"/>
              </a:ext>
            </a:extLst>
          </p:cNvPr>
          <p:cNvSpPr>
            <a:spLocks noGrp="1"/>
          </p:cNvSpPr>
          <p:nvPr>
            <p:ph type="title"/>
          </p:nvPr>
        </p:nvSpPr>
        <p:spPr/>
        <p:txBody>
          <a:bodyPr/>
          <a:lstStyle/>
          <a:p>
            <a:r>
              <a:rPr lang="en-US" dirty="0"/>
              <a:t>Alternative Data sources</a:t>
            </a:r>
            <a:endParaRPr lang="en-IN" dirty="0"/>
          </a:p>
        </p:txBody>
      </p:sp>
      <p:sp>
        <p:nvSpPr>
          <p:cNvPr id="6" name="Rectangle: Rounded Corners 5">
            <a:extLst>
              <a:ext uri="{FF2B5EF4-FFF2-40B4-BE49-F238E27FC236}">
                <a16:creationId xmlns:a16="http://schemas.microsoft.com/office/drawing/2014/main" xmlns="" id="{0001B61B-68C9-4DD1-A279-C6663BAF65B2}"/>
              </a:ext>
            </a:extLst>
          </p:cNvPr>
          <p:cNvSpPr/>
          <p:nvPr/>
        </p:nvSpPr>
        <p:spPr>
          <a:xfrm>
            <a:off x="736337" y="1285470"/>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xmlns="" id="{AB9DCAF0-3A12-46C6-8439-634952D6E948}"/>
              </a:ext>
            </a:extLst>
          </p:cNvPr>
          <p:cNvSpPr/>
          <p:nvPr/>
        </p:nvSpPr>
        <p:spPr>
          <a:xfrm>
            <a:off x="3420171" y="1285470"/>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xmlns="" id="{6C66BF9B-3F13-4E8A-BC97-F90357F9650F}"/>
              </a:ext>
            </a:extLst>
          </p:cNvPr>
          <p:cNvSpPr/>
          <p:nvPr/>
        </p:nvSpPr>
        <p:spPr>
          <a:xfrm>
            <a:off x="6104006" y="1285470"/>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Rounded Corners 11">
            <a:extLst>
              <a:ext uri="{FF2B5EF4-FFF2-40B4-BE49-F238E27FC236}">
                <a16:creationId xmlns:a16="http://schemas.microsoft.com/office/drawing/2014/main" xmlns="" id="{044A6255-37F1-40EA-96A9-7FE32C4C06A6}"/>
              </a:ext>
            </a:extLst>
          </p:cNvPr>
          <p:cNvSpPr/>
          <p:nvPr/>
        </p:nvSpPr>
        <p:spPr>
          <a:xfrm>
            <a:off x="8787841" y="1268306"/>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Rounded Corners 13">
            <a:extLst>
              <a:ext uri="{FF2B5EF4-FFF2-40B4-BE49-F238E27FC236}">
                <a16:creationId xmlns:a16="http://schemas.microsoft.com/office/drawing/2014/main" xmlns="" id="{DD2A1ED5-00D7-4CCC-BBA1-DBAF958D197E}"/>
              </a:ext>
            </a:extLst>
          </p:cNvPr>
          <p:cNvSpPr/>
          <p:nvPr/>
        </p:nvSpPr>
        <p:spPr>
          <a:xfrm>
            <a:off x="755387" y="3720866"/>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Rounded Corners 14">
            <a:extLst>
              <a:ext uri="{FF2B5EF4-FFF2-40B4-BE49-F238E27FC236}">
                <a16:creationId xmlns:a16="http://schemas.microsoft.com/office/drawing/2014/main" xmlns="" id="{2EDB1A9A-64AF-4260-9096-B69A5AFCD1F1}"/>
              </a:ext>
            </a:extLst>
          </p:cNvPr>
          <p:cNvSpPr/>
          <p:nvPr/>
        </p:nvSpPr>
        <p:spPr>
          <a:xfrm>
            <a:off x="3439221" y="3720866"/>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xmlns="" id="{3ADC5202-B094-4D07-90E2-5FAEE2688DCF}"/>
              </a:ext>
            </a:extLst>
          </p:cNvPr>
          <p:cNvSpPr/>
          <p:nvPr/>
        </p:nvSpPr>
        <p:spPr>
          <a:xfrm>
            <a:off x="6123056" y="3720866"/>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xmlns="" id="{4EDE104D-228E-4ACA-B5CA-E62A5F0961D2}"/>
              </a:ext>
            </a:extLst>
          </p:cNvPr>
          <p:cNvSpPr/>
          <p:nvPr/>
        </p:nvSpPr>
        <p:spPr>
          <a:xfrm>
            <a:off x="8806891" y="3703702"/>
            <a:ext cx="2439756" cy="1680991"/>
          </a:xfrm>
          <a:prstGeom prst="roundRect">
            <a:avLst/>
          </a:prstGeom>
          <a:ln>
            <a:solidFill>
              <a:schemeClr val="bg2">
                <a:lumMod val="90000"/>
              </a:schemeClr>
            </a:solidFill>
            <a:prstDash val="dash"/>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21" name="Picture 20">
            <a:extLst>
              <a:ext uri="{FF2B5EF4-FFF2-40B4-BE49-F238E27FC236}">
                <a16:creationId xmlns:a16="http://schemas.microsoft.com/office/drawing/2014/main" xmlns="" id="{68992011-CE23-46F4-A083-FB426E403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703" y="1389209"/>
            <a:ext cx="1855621" cy="1473511"/>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xmlns="" id="{B3E0A284-C120-4606-A5F9-BFD6FF3049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18459" y="1387590"/>
            <a:ext cx="866272" cy="730252"/>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xmlns="" id="{29F638D8-206D-4739-A8CA-DC4B45DE63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69822" y="1366560"/>
            <a:ext cx="866273" cy="1191619"/>
          </a:xfrm>
          <a:prstGeom prst="rect">
            <a:avLst/>
          </a:prstGeom>
        </p:spPr>
      </p:pic>
      <p:sp>
        <p:nvSpPr>
          <p:cNvPr id="24" name="TextBox 23">
            <a:extLst>
              <a:ext uri="{FF2B5EF4-FFF2-40B4-BE49-F238E27FC236}">
                <a16:creationId xmlns:a16="http://schemas.microsoft.com/office/drawing/2014/main" xmlns="" id="{9C537C18-ADD2-4ABA-95F9-3558BCED30BA}"/>
              </a:ext>
            </a:extLst>
          </p:cNvPr>
          <p:cNvSpPr txBox="1"/>
          <p:nvPr/>
        </p:nvSpPr>
        <p:spPr>
          <a:xfrm>
            <a:off x="1169505" y="912538"/>
            <a:ext cx="1674016" cy="369332"/>
          </a:xfrm>
          <a:prstGeom prst="rect">
            <a:avLst/>
          </a:prstGeom>
          <a:noFill/>
        </p:spPr>
        <p:txBody>
          <a:bodyPr wrap="square" rtlCol="0">
            <a:spAutoFit/>
          </a:bodyPr>
          <a:lstStyle/>
          <a:p>
            <a:pPr algn="ctr"/>
            <a:r>
              <a:rPr lang="en-US" b="1" dirty="0"/>
              <a:t>Social Media</a:t>
            </a:r>
            <a:endParaRPr lang="en-IN" b="1" dirty="0"/>
          </a:p>
        </p:txBody>
      </p:sp>
      <p:sp>
        <p:nvSpPr>
          <p:cNvPr id="25" name="TextBox 24">
            <a:extLst>
              <a:ext uri="{FF2B5EF4-FFF2-40B4-BE49-F238E27FC236}">
                <a16:creationId xmlns:a16="http://schemas.microsoft.com/office/drawing/2014/main" xmlns="" id="{34933E2D-5FB7-400B-A6FF-E165273130D3}"/>
              </a:ext>
            </a:extLst>
          </p:cNvPr>
          <p:cNvSpPr txBox="1"/>
          <p:nvPr/>
        </p:nvSpPr>
        <p:spPr>
          <a:xfrm>
            <a:off x="1188555" y="3382644"/>
            <a:ext cx="1674016" cy="369332"/>
          </a:xfrm>
          <a:prstGeom prst="rect">
            <a:avLst/>
          </a:prstGeom>
          <a:noFill/>
        </p:spPr>
        <p:txBody>
          <a:bodyPr wrap="square" rtlCol="0">
            <a:spAutoFit/>
          </a:bodyPr>
          <a:lstStyle/>
          <a:p>
            <a:pPr algn="ctr"/>
            <a:r>
              <a:rPr lang="en-US" b="1" dirty="0"/>
              <a:t>Reviews</a:t>
            </a:r>
            <a:endParaRPr lang="en-IN" b="1" dirty="0"/>
          </a:p>
        </p:txBody>
      </p:sp>
      <p:sp>
        <p:nvSpPr>
          <p:cNvPr id="26" name="TextBox 25">
            <a:extLst>
              <a:ext uri="{FF2B5EF4-FFF2-40B4-BE49-F238E27FC236}">
                <a16:creationId xmlns:a16="http://schemas.microsoft.com/office/drawing/2014/main" xmlns="" id="{AFBDDF70-5BA8-477A-9FCC-E61338005016}"/>
              </a:ext>
            </a:extLst>
          </p:cNvPr>
          <p:cNvSpPr txBox="1"/>
          <p:nvPr/>
        </p:nvSpPr>
        <p:spPr>
          <a:xfrm>
            <a:off x="5836243" y="862465"/>
            <a:ext cx="2894279" cy="369332"/>
          </a:xfrm>
          <a:prstGeom prst="rect">
            <a:avLst/>
          </a:prstGeom>
          <a:noFill/>
        </p:spPr>
        <p:txBody>
          <a:bodyPr wrap="square" rtlCol="0">
            <a:spAutoFit/>
          </a:bodyPr>
          <a:lstStyle/>
          <a:p>
            <a:pPr algn="ctr"/>
            <a:r>
              <a:rPr lang="en-US" b="1" dirty="0"/>
              <a:t>Industry Reports</a:t>
            </a:r>
            <a:endParaRPr lang="en-IN" b="1" dirty="0"/>
          </a:p>
        </p:txBody>
      </p:sp>
      <p:pic>
        <p:nvPicPr>
          <p:cNvPr id="27" name="Picture 26" descr="A screenshot of a cell phone&#10;&#10;Description generated with very high confidence">
            <a:extLst>
              <a:ext uri="{FF2B5EF4-FFF2-40B4-BE49-F238E27FC236}">
                <a16:creationId xmlns:a16="http://schemas.microsoft.com/office/drawing/2014/main" xmlns="" id="{922B7176-2E7B-4305-9289-DC0569BDEF9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15030" y="2399307"/>
            <a:ext cx="1056002" cy="341976"/>
          </a:xfrm>
          <a:prstGeom prst="rect">
            <a:avLst/>
          </a:prstGeom>
        </p:spPr>
      </p:pic>
      <p:sp>
        <p:nvSpPr>
          <p:cNvPr id="28" name="TextBox 27">
            <a:extLst>
              <a:ext uri="{FF2B5EF4-FFF2-40B4-BE49-F238E27FC236}">
                <a16:creationId xmlns:a16="http://schemas.microsoft.com/office/drawing/2014/main" xmlns="" id="{F2EEE040-47BA-4933-8D04-C35E44176B59}"/>
              </a:ext>
            </a:extLst>
          </p:cNvPr>
          <p:cNvSpPr txBox="1"/>
          <p:nvPr/>
        </p:nvSpPr>
        <p:spPr>
          <a:xfrm>
            <a:off x="3792333" y="906304"/>
            <a:ext cx="1674016" cy="369332"/>
          </a:xfrm>
          <a:prstGeom prst="rect">
            <a:avLst/>
          </a:prstGeom>
          <a:noFill/>
        </p:spPr>
        <p:txBody>
          <a:bodyPr wrap="square" rtlCol="0">
            <a:spAutoFit/>
          </a:bodyPr>
          <a:lstStyle/>
          <a:p>
            <a:pPr algn="ctr"/>
            <a:r>
              <a:rPr lang="en-US" b="1" dirty="0"/>
              <a:t>Web Traffic</a:t>
            </a:r>
            <a:endParaRPr lang="en-IN" b="1" dirty="0"/>
          </a:p>
        </p:txBody>
      </p:sp>
      <p:pic>
        <p:nvPicPr>
          <p:cNvPr id="29" name="Picture 28" descr="A screenshot of a cell phone&#10;&#10;Description generated with very high confidence">
            <a:extLst>
              <a:ext uri="{FF2B5EF4-FFF2-40B4-BE49-F238E27FC236}">
                <a16:creationId xmlns:a16="http://schemas.microsoft.com/office/drawing/2014/main" xmlns="" id="{B256C637-C142-444D-92B9-47F5B7418E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24883" y="3855561"/>
            <a:ext cx="975273" cy="1225440"/>
          </a:xfrm>
          <a:prstGeom prst="rect">
            <a:avLst/>
          </a:prstGeom>
        </p:spPr>
      </p:pic>
      <p:pic>
        <p:nvPicPr>
          <p:cNvPr id="30" name="Picture 29" descr="A screenshot of a cell phone&#10;&#10;Description generated with very high confidence">
            <a:extLst>
              <a:ext uri="{FF2B5EF4-FFF2-40B4-BE49-F238E27FC236}">
                <a16:creationId xmlns:a16="http://schemas.microsoft.com/office/drawing/2014/main" xmlns="" id="{264D6E41-CD13-4FF0-ADF9-3289282B7A7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683826" y="3903970"/>
            <a:ext cx="975273" cy="1005185"/>
          </a:xfrm>
          <a:prstGeom prst="rect">
            <a:avLst/>
          </a:prstGeom>
        </p:spPr>
      </p:pic>
      <p:sp>
        <p:nvSpPr>
          <p:cNvPr id="31" name="TextBox 30">
            <a:extLst>
              <a:ext uri="{FF2B5EF4-FFF2-40B4-BE49-F238E27FC236}">
                <a16:creationId xmlns:a16="http://schemas.microsoft.com/office/drawing/2014/main" xmlns="" id="{63674FC3-05C0-493B-A124-EC16CEAE1A46}"/>
              </a:ext>
            </a:extLst>
          </p:cNvPr>
          <p:cNvSpPr txBox="1"/>
          <p:nvPr/>
        </p:nvSpPr>
        <p:spPr>
          <a:xfrm>
            <a:off x="3822091" y="3378890"/>
            <a:ext cx="1674016" cy="369332"/>
          </a:xfrm>
          <a:prstGeom prst="rect">
            <a:avLst/>
          </a:prstGeom>
          <a:noFill/>
        </p:spPr>
        <p:txBody>
          <a:bodyPr wrap="square" rtlCol="0">
            <a:spAutoFit/>
          </a:bodyPr>
          <a:lstStyle/>
          <a:p>
            <a:pPr algn="ctr"/>
            <a:r>
              <a:rPr lang="en-US" b="1" dirty="0"/>
              <a:t>Geo Location</a:t>
            </a:r>
            <a:endParaRPr lang="en-IN" b="1" dirty="0"/>
          </a:p>
        </p:txBody>
      </p:sp>
      <p:pic>
        <p:nvPicPr>
          <p:cNvPr id="32" name="Picture 31" descr="A screenshot of a cell phone&#10;&#10;Description generated with very high confidence">
            <a:extLst>
              <a:ext uri="{FF2B5EF4-FFF2-40B4-BE49-F238E27FC236}">
                <a16:creationId xmlns:a16="http://schemas.microsoft.com/office/drawing/2014/main" xmlns="" id="{B692F834-60C3-4B98-9543-500C33B6A1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67371" y="3850890"/>
            <a:ext cx="980391" cy="1082328"/>
          </a:xfrm>
          <a:prstGeom prst="rect">
            <a:avLst/>
          </a:prstGeom>
        </p:spPr>
      </p:pic>
      <p:pic>
        <p:nvPicPr>
          <p:cNvPr id="33" name="Picture 32" descr="A screenshot of a cell phone&#10;&#10;Description generated with very high confidence">
            <a:extLst>
              <a:ext uri="{FF2B5EF4-FFF2-40B4-BE49-F238E27FC236}">
                <a16:creationId xmlns:a16="http://schemas.microsoft.com/office/drawing/2014/main" xmlns="" id="{0AB0DDBF-D741-4A75-BE1F-980811A91F5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7392077" y="3850890"/>
            <a:ext cx="980391" cy="1108030"/>
          </a:xfrm>
          <a:prstGeom prst="rect">
            <a:avLst/>
          </a:prstGeom>
        </p:spPr>
      </p:pic>
      <p:sp>
        <p:nvSpPr>
          <p:cNvPr id="34" name="TextBox 33">
            <a:extLst>
              <a:ext uri="{FF2B5EF4-FFF2-40B4-BE49-F238E27FC236}">
                <a16:creationId xmlns:a16="http://schemas.microsoft.com/office/drawing/2014/main" xmlns="" id="{668501E4-BBFF-4332-B095-03C5F3479185}"/>
              </a:ext>
            </a:extLst>
          </p:cNvPr>
          <p:cNvSpPr txBox="1"/>
          <p:nvPr/>
        </p:nvSpPr>
        <p:spPr>
          <a:xfrm>
            <a:off x="6465425" y="3385768"/>
            <a:ext cx="1674016" cy="369332"/>
          </a:xfrm>
          <a:prstGeom prst="rect">
            <a:avLst/>
          </a:prstGeom>
          <a:noFill/>
        </p:spPr>
        <p:txBody>
          <a:bodyPr wrap="square" rtlCol="0">
            <a:spAutoFit/>
          </a:bodyPr>
          <a:lstStyle/>
          <a:p>
            <a:pPr algn="ctr"/>
            <a:r>
              <a:rPr lang="en-US" b="1" dirty="0"/>
              <a:t>Satellite</a:t>
            </a:r>
            <a:endParaRPr lang="en-IN" b="1" dirty="0"/>
          </a:p>
        </p:txBody>
      </p:sp>
      <p:pic>
        <p:nvPicPr>
          <p:cNvPr id="36" name="Picture 35" descr="A screenshot of a cell phone&#10;&#10;Description generated with very high confidence">
            <a:extLst>
              <a:ext uri="{FF2B5EF4-FFF2-40B4-BE49-F238E27FC236}">
                <a16:creationId xmlns:a16="http://schemas.microsoft.com/office/drawing/2014/main" xmlns="" id="{5DAAC1E1-FF40-4903-ADD2-ED4E3C6E991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9039918" y="3796021"/>
            <a:ext cx="1988955" cy="1383126"/>
          </a:xfrm>
          <a:prstGeom prst="rect">
            <a:avLst/>
          </a:prstGeom>
        </p:spPr>
      </p:pic>
      <p:sp>
        <p:nvSpPr>
          <p:cNvPr id="37" name="TextBox 36">
            <a:extLst>
              <a:ext uri="{FF2B5EF4-FFF2-40B4-BE49-F238E27FC236}">
                <a16:creationId xmlns:a16="http://schemas.microsoft.com/office/drawing/2014/main" xmlns="" id="{27A82A3D-EA89-4C97-B1B7-35686921C7D2}"/>
              </a:ext>
            </a:extLst>
          </p:cNvPr>
          <p:cNvSpPr txBox="1"/>
          <p:nvPr/>
        </p:nvSpPr>
        <p:spPr>
          <a:xfrm>
            <a:off x="8562812" y="3378890"/>
            <a:ext cx="3118940" cy="369332"/>
          </a:xfrm>
          <a:prstGeom prst="rect">
            <a:avLst/>
          </a:prstGeom>
          <a:noFill/>
        </p:spPr>
        <p:txBody>
          <a:bodyPr wrap="square" rtlCol="0">
            <a:spAutoFit/>
          </a:bodyPr>
          <a:lstStyle/>
          <a:p>
            <a:pPr algn="ctr"/>
            <a:r>
              <a:rPr lang="en-US" b="1" dirty="0"/>
              <a:t>Sentiment/Public Data</a:t>
            </a:r>
            <a:endParaRPr lang="en-IN" b="1" dirty="0"/>
          </a:p>
        </p:txBody>
      </p:sp>
      <p:pic>
        <p:nvPicPr>
          <p:cNvPr id="42" name="Picture 41" descr="A screenshot of a cell phone&#10;&#10;Description generated with very high confidence">
            <a:extLst>
              <a:ext uri="{FF2B5EF4-FFF2-40B4-BE49-F238E27FC236}">
                <a16:creationId xmlns:a16="http://schemas.microsoft.com/office/drawing/2014/main" xmlns="" id="{0ADC4974-73A8-4F54-B594-F086E66FB5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6019" y="1365957"/>
            <a:ext cx="1674016" cy="1395013"/>
          </a:xfrm>
          <a:prstGeom prst="rect">
            <a:avLst/>
          </a:prstGeom>
        </p:spPr>
      </p:pic>
      <p:pic>
        <p:nvPicPr>
          <p:cNvPr id="44" name="Picture 43" descr="A screenshot of a cell phone&#10;&#10;Description generated with very high confidence">
            <a:extLst>
              <a:ext uri="{FF2B5EF4-FFF2-40B4-BE49-F238E27FC236}">
                <a16:creationId xmlns:a16="http://schemas.microsoft.com/office/drawing/2014/main" xmlns="" id="{A57C8627-11B5-4471-889B-4FB38D66F6F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13099" y="1389209"/>
            <a:ext cx="2004491" cy="1353432"/>
          </a:xfrm>
          <a:prstGeom prst="rect">
            <a:avLst/>
          </a:prstGeom>
        </p:spPr>
      </p:pic>
      <p:pic>
        <p:nvPicPr>
          <p:cNvPr id="45" name="Picture 44" descr="A screenshot of a cell phone&#10;&#10;Description generated with very high confidence">
            <a:extLst>
              <a:ext uri="{FF2B5EF4-FFF2-40B4-BE49-F238E27FC236}">
                <a16:creationId xmlns:a16="http://schemas.microsoft.com/office/drawing/2014/main" xmlns="" id="{B4E0443A-2B9D-4B2A-9CE7-D50F2BB4158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3586053" y="2138003"/>
            <a:ext cx="798678" cy="622967"/>
          </a:xfrm>
          <a:prstGeom prst="rect">
            <a:avLst/>
          </a:prstGeom>
        </p:spPr>
      </p:pic>
      <p:sp>
        <p:nvSpPr>
          <p:cNvPr id="46" name="TextBox 45">
            <a:extLst>
              <a:ext uri="{FF2B5EF4-FFF2-40B4-BE49-F238E27FC236}">
                <a16:creationId xmlns:a16="http://schemas.microsoft.com/office/drawing/2014/main" xmlns="" id="{D17C13F1-38B3-4DC5-BCBA-95055C091196}"/>
              </a:ext>
            </a:extLst>
          </p:cNvPr>
          <p:cNvSpPr txBox="1"/>
          <p:nvPr/>
        </p:nvSpPr>
        <p:spPr>
          <a:xfrm>
            <a:off x="8656092" y="906304"/>
            <a:ext cx="2894279" cy="369332"/>
          </a:xfrm>
          <a:prstGeom prst="rect">
            <a:avLst/>
          </a:prstGeom>
          <a:noFill/>
        </p:spPr>
        <p:txBody>
          <a:bodyPr wrap="square" rtlCol="0">
            <a:spAutoFit/>
          </a:bodyPr>
          <a:lstStyle/>
          <a:p>
            <a:pPr algn="ctr"/>
            <a:r>
              <a:rPr lang="en-US" b="1" dirty="0"/>
              <a:t>New Outlets</a:t>
            </a:r>
            <a:endParaRPr lang="en-IN" b="1" dirty="0"/>
          </a:p>
        </p:txBody>
      </p:sp>
      <p:pic>
        <p:nvPicPr>
          <p:cNvPr id="47" name="Picture 46">
            <a:extLst>
              <a:ext uri="{FF2B5EF4-FFF2-40B4-BE49-F238E27FC236}">
                <a16:creationId xmlns:a16="http://schemas.microsoft.com/office/drawing/2014/main" xmlns="" id="{5B37F76B-4FFB-44B8-B3A2-24D611D55759}"/>
              </a:ext>
            </a:extLst>
          </p:cNvPr>
          <p:cNvPicPr>
            <a:picLocks noChangeAspect="1"/>
          </p:cNvPicPr>
          <p:nvPr/>
        </p:nvPicPr>
        <p:blipFill rotWithShape="1">
          <a:blip r:embed="rId14">
            <a:extLst>
              <a:ext uri="{28A0092B-C50C-407E-A947-70E740481C1C}">
                <a14:useLocalDpi xmlns:a14="http://schemas.microsoft.com/office/drawing/2010/main" val="0"/>
              </a:ext>
            </a:extLst>
          </a:blip>
          <a:srcRect t="34430" b="36363"/>
          <a:stretch/>
        </p:blipFill>
        <p:spPr>
          <a:xfrm>
            <a:off x="856230" y="3721416"/>
            <a:ext cx="1070260" cy="382674"/>
          </a:xfrm>
          <a:prstGeom prst="rect">
            <a:avLst/>
          </a:prstGeom>
        </p:spPr>
      </p:pic>
      <p:pic>
        <p:nvPicPr>
          <p:cNvPr id="48" name="Picture 47" descr="A sign in the dark&#10;&#10;Description generated with high confidence">
            <a:extLst>
              <a:ext uri="{FF2B5EF4-FFF2-40B4-BE49-F238E27FC236}">
                <a16:creationId xmlns:a16="http://schemas.microsoft.com/office/drawing/2014/main" xmlns="" id="{AF17E512-478C-4B41-A1A9-FEE9C0A026F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25024" b="27705"/>
          <a:stretch/>
        </p:blipFill>
        <p:spPr>
          <a:xfrm>
            <a:off x="907731" y="4274311"/>
            <a:ext cx="815591" cy="314652"/>
          </a:xfrm>
          <a:prstGeom prst="rect">
            <a:avLst/>
          </a:prstGeom>
        </p:spPr>
      </p:pic>
      <p:pic>
        <p:nvPicPr>
          <p:cNvPr id="51" name="Picture 50" descr="A picture containing clipart&#10;&#10;Description generated with very high confidence">
            <a:extLst>
              <a:ext uri="{FF2B5EF4-FFF2-40B4-BE49-F238E27FC236}">
                <a16:creationId xmlns:a16="http://schemas.microsoft.com/office/drawing/2014/main" xmlns="" id="{FDA11985-3825-451E-9992-E7A92A02517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10839" y="4127764"/>
            <a:ext cx="892177" cy="264290"/>
          </a:xfrm>
          <a:prstGeom prst="rect">
            <a:avLst/>
          </a:prstGeom>
        </p:spPr>
      </p:pic>
      <p:pic>
        <p:nvPicPr>
          <p:cNvPr id="53" name="Picture 52" descr="A drawing of a cartoon character&#10;&#10;Description generated with high confidence">
            <a:extLst>
              <a:ext uri="{FF2B5EF4-FFF2-40B4-BE49-F238E27FC236}">
                <a16:creationId xmlns:a16="http://schemas.microsoft.com/office/drawing/2014/main" xmlns="" id="{449EE28C-9B37-4AD7-99C0-8C979BDB19A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7009" y="4656752"/>
            <a:ext cx="928702" cy="522395"/>
          </a:xfrm>
          <a:prstGeom prst="rect">
            <a:avLst/>
          </a:prstGeom>
        </p:spPr>
      </p:pic>
      <p:pic>
        <p:nvPicPr>
          <p:cNvPr id="55" name="Picture 54">
            <a:extLst>
              <a:ext uri="{FF2B5EF4-FFF2-40B4-BE49-F238E27FC236}">
                <a16:creationId xmlns:a16="http://schemas.microsoft.com/office/drawing/2014/main" xmlns="" id="{F7F2E73A-CA62-4749-8B44-DB29A22B567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00515" y="4664693"/>
            <a:ext cx="701719" cy="466962"/>
          </a:xfrm>
          <a:prstGeom prst="rect">
            <a:avLst/>
          </a:prstGeom>
        </p:spPr>
      </p:pic>
      <p:sp>
        <p:nvSpPr>
          <p:cNvPr id="56" name="Rectangle: Rounded Corners 55">
            <a:extLst>
              <a:ext uri="{FF2B5EF4-FFF2-40B4-BE49-F238E27FC236}">
                <a16:creationId xmlns:a16="http://schemas.microsoft.com/office/drawing/2014/main" xmlns="" id="{AE8DBCB0-F9B7-404B-9134-A84292241984}"/>
              </a:ext>
            </a:extLst>
          </p:cNvPr>
          <p:cNvSpPr/>
          <p:nvPr/>
        </p:nvSpPr>
        <p:spPr>
          <a:xfrm>
            <a:off x="190500" y="723900"/>
            <a:ext cx="11406609" cy="4996140"/>
          </a:xfrm>
          <a:prstGeom prst="roundRect">
            <a:avLst/>
          </a:prstGeom>
          <a:no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282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6"/>
          <p:cNvSpPr/>
          <p:nvPr/>
        </p:nvSpPr>
        <p:spPr>
          <a:xfrm>
            <a:off x="213557" y="1218739"/>
            <a:ext cx="3310698" cy="803189"/>
          </a:xfrm>
          <a:prstGeom prst="homePlate">
            <a:avLst/>
          </a:prstGeom>
          <a:solidFill>
            <a:srgbClr val="095879"/>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89988" tIns="46794" rIns="89988" bIns="46794" numCol="1" rtlCol="0" anchor="ctr" anchorCtr="0" compatLnSpc="1">
            <a:prstTxWarp prst="textNoShape">
              <a:avLst/>
            </a:prstTxWarp>
          </a:bodyPr>
          <a:lstStyle/>
          <a:p>
            <a:pPr algn="ctr"/>
            <a:r>
              <a:rPr lang="en-US" b="1" kern="0" dirty="0">
                <a:solidFill>
                  <a:schemeClr val="bg1"/>
                </a:solidFill>
                <a:ea typeface="Segoe UI" panose="020B0502040204020203" pitchFamily="34" charset="0"/>
                <a:cs typeface="Segoe UI" panose="020B0502040204020203" pitchFamily="34" charset="0"/>
              </a:rPr>
              <a:t>Defining Business Metrics</a:t>
            </a:r>
          </a:p>
        </p:txBody>
      </p:sp>
      <p:sp>
        <p:nvSpPr>
          <p:cNvPr id="8" name="Chevron 7"/>
          <p:cNvSpPr/>
          <p:nvPr/>
        </p:nvSpPr>
        <p:spPr>
          <a:xfrm>
            <a:off x="6469411" y="1206382"/>
            <a:ext cx="3092287" cy="815546"/>
          </a:xfrm>
          <a:prstGeom prst="chevron">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ea typeface="Segoe UI" panose="020B0502040204020203" pitchFamily="34" charset="0"/>
                <a:cs typeface="Segoe UI" panose="020B0502040204020203" pitchFamily="34" charset="0"/>
              </a:rPr>
              <a:t>Comapny</a:t>
            </a:r>
            <a:r>
              <a:rPr lang="en-US" b="1" dirty="0">
                <a:solidFill>
                  <a:schemeClr val="bg1"/>
                </a:solidFill>
                <a:ea typeface="Segoe UI" panose="020B0502040204020203" pitchFamily="34" charset="0"/>
                <a:cs typeface="Segoe UI" panose="020B0502040204020203" pitchFamily="34" charset="0"/>
              </a:rPr>
              <a:t> Scoring Model</a:t>
            </a:r>
          </a:p>
        </p:txBody>
      </p:sp>
      <p:sp>
        <p:nvSpPr>
          <p:cNvPr id="14" name="Chevron 13"/>
          <p:cNvSpPr/>
          <p:nvPr/>
        </p:nvSpPr>
        <p:spPr>
          <a:xfrm>
            <a:off x="9304025" y="1206382"/>
            <a:ext cx="2706786" cy="815546"/>
          </a:xfrm>
          <a:prstGeom prst="chevron">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a typeface="Segoe UI" panose="020B0502040204020203" pitchFamily="34" charset="0"/>
                <a:cs typeface="Segoe UI" panose="020B0502040204020203" pitchFamily="34" charset="0"/>
              </a:rPr>
              <a:t>Evaluation &amp; Inference</a:t>
            </a:r>
          </a:p>
        </p:txBody>
      </p:sp>
      <p:sp>
        <p:nvSpPr>
          <p:cNvPr id="12" name="Chevron 7"/>
          <p:cNvSpPr/>
          <p:nvPr/>
        </p:nvSpPr>
        <p:spPr>
          <a:xfrm>
            <a:off x="3266582" y="1206382"/>
            <a:ext cx="3460502" cy="815546"/>
          </a:xfrm>
          <a:prstGeom prst="chevron">
            <a:avLst/>
          </a:prstGeom>
          <a:solidFill>
            <a:srgbClr val="09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a typeface="Segoe UI" panose="020B0502040204020203" pitchFamily="34" charset="0"/>
                <a:cs typeface="Segoe UI" panose="020B0502040204020203" pitchFamily="34" charset="0"/>
              </a:rPr>
              <a:t>Data Extraction &amp; Integration</a:t>
            </a:r>
          </a:p>
        </p:txBody>
      </p:sp>
      <p:cxnSp>
        <p:nvCxnSpPr>
          <p:cNvPr id="5" name="Straight Connector 4"/>
          <p:cNvCxnSpPr/>
          <p:nvPr/>
        </p:nvCxnSpPr>
        <p:spPr>
          <a:xfrm>
            <a:off x="3180137" y="2038141"/>
            <a:ext cx="0" cy="4536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16643" y="2021928"/>
            <a:ext cx="0" cy="4536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12010811" y="1719722"/>
            <a:ext cx="0" cy="4519979"/>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40760" y="2004563"/>
            <a:ext cx="0" cy="4536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31802" y="660154"/>
            <a:ext cx="11065978" cy="369332"/>
          </a:xfrm>
          <a:prstGeom prst="rect">
            <a:avLst/>
          </a:prstGeom>
          <a:noFill/>
        </p:spPr>
        <p:txBody>
          <a:bodyPr wrap="none" rtlCol="0">
            <a:spAutoFit/>
          </a:bodyPr>
          <a:lstStyle/>
          <a:p>
            <a:pPr algn="ctr"/>
            <a:r>
              <a:rPr lang="en-IN" dirty="0">
                <a:ea typeface="Segoe UI" panose="020B0502040204020203" pitchFamily="34" charset="0"/>
                <a:cs typeface="Segoe UI" panose="020B0502040204020203" pitchFamily="34" charset="0"/>
              </a:rPr>
              <a:t>LatentView’s approach for supplementing traditional investment decisions with alternate data is a four step process:</a:t>
            </a:r>
          </a:p>
        </p:txBody>
      </p:sp>
      <p:grpSp>
        <p:nvGrpSpPr>
          <p:cNvPr id="95" name="Group 94"/>
          <p:cNvGrpSpPr/>
          <p:nvPr/>
        </p:nvGrpSpPr>
        <p:grpSpPr>
          <a:xfrm>
            <a:off x="3179721" y="3640251"/>
            <a:ext cx="3260980" cy="952500"/>
            <a:chOff x="9036038" y="4871834"/>
            <a:chExt cx="3260980" cy="952500"/>
          </a:xfrm>
        </p:grpSpPr>
        <p:sp>
          <p:nvSpPr>
            <p:cNvPr id="11" name="Rectangle 10"/>
            <p:cNvSpPr/>
            <p:nvPr/>
          </p:nvSpPr>
          <p:spPr>
            <a:xfrm>
              <a:off x="10254884" y="5055730"/>
              <a:ext cx="2042134" cy="369332"/>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Data Extraction</a:t>
              </a:r>
            </a:p>
          </p:txBody>
        </p:sp>
        <p:pic>
          <p:nvPicPr>
            <p:cNvPr id="38" name="Picture 37"/>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36038" y="4871834"/>
              <a:ext cx="1210067" cy="952500"/>
            </a:xfrm>
            <a:prstGeom prst="rect">
              <a:avLst/>
            </a:prstGeom>
          </p:spPr>
        </p:pic>
      </p:grpSp>
      <p:grpSp>
        <p:nvGrpSpPr>
          <p:cNvPr id="89" name="Group 88"/>
          <p:cNvGrpSpPr/>
          <p:nvPr/>
        </p:nvGrpSpPr>
        <p:grpSpPr>
          <a:xfrm>
            <a:off x="6423888" y="2290648"/>
            <a:ext cx="2758764" cy="844305"/>
            <a:chOff x="503154" y="3197082"/>
            <a:chExt cx="2758764" cy="934355"/>
          </a:xfrm>
        </p:grpSpPr>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3154" y="3197082"/>
              <a:ext cx="888500" cy="919951"/>
            </a:xfrm>
            <a:prstGeom prst="rect">
              <a:avLst/>
            </a:prstGeom>
          </p:spPr>
        </p:pic>
        <p:sp>
          <p:nvSpPr>
            <p:cNvPr id="13" name="Rectangle 12"/>
            <p:cNvSpPr/>
            <p:nvPr/>
          </p:nvSpPr>
          <p:spPr>
            <a:xfrm>
              <a:off x="1385715" y="3416171"/>
              <a:ext cx="1876203" cy="715266"/>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Feature Engineering</a:t>
              </a:r>
            </a:p>
          </p:txBody>
        </p:sp>
      </p:grpSp>
      <p:grpSp>
        <p:nvGrpSpPr>
          <p:cNvPr id="9" name="Group 8"/>
          <p:cNvGrpSpPr/>
          <p:nvPr/>
        </p:nvGrpSpPr>
        <p:grpSpPr>
          <a:xfrm>
            <a:off x="443910" y="3779293"/>
            <a:ext cx="2788973" cy="720000"/>
            <a:chOff x="543416" y="3543432"/>
            <a:chExt cx="2725978" cy="720000"/>
          </a:xfrm>
        </p:grpSpPr>
        <p:pic>
          <p:nvPicPr>
            <p:cNvPr id="15" name="Picture 14"/>
            <p:cNvPicPr>
              <a:picLocks noChangeAspect="1"/>
            </p:cNvPicPr>
            <p:nvPr/>
          </p:nvPicPr>
          <p:blipFill>
            <a:blip r:embed="rId5"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3416" y="3543432"/>
              <a:ext cx="748545" cy="720000"/>
            </a:xfrm>
            <a:prstGeom prst="rect">
              <a:avLst/>
            </a:prstGeom>
          </p:spPr>
        </p:pic>
        <p:sp>
          <p:nvSpPr>
            <p:cNvPr id="44" name="Rectangle 43"/>
            <p:cNvSpPr/>
            <p:nvPr/>
          </p:nvSpPr>
          <p:spPr>
            <a:xfrm>
              <a:off x="1386814" y="3543432"/>
              <a:ext cx="1882580" cy="646331"/>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Defining Business objectives</a:t>
              </a:r>
            </a:p>
          </p:txBody>
        </p:sp>
      </p:grpSp>
      <p:grpSp>
        <p:nvGrpSpPr>
          <p:cNvPr id="94" name="Group 93"/>
          <p:cNvGrpSpPr/>
          <p:nvPr/>
        </p:nvGrpSpPr>
        <p:grpSpPr>
          <a:xfrm>
            <a:off x="3363292" y="5201230"/>
            <a:ext cx="3102873" cy="1038469"/>
            <a:chOff x="9308127" y="3328135"/>
            <a:chExt cx="2726916" cy="952500"/>
          </a:xfrm>
        </p:grpSpPr>
        <p:pic>
          <p:nvPicPr>
            <p:cNvPr id="64" name="Picture 6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08127" y="3328135"/>
              <a:ext cx="783967" cy="952500"/>
            </a:xfrm>
            <a:prstGeom prst="rect">
              <a:avLst/>
            </a:prstGeom>
          </p:spPr>
        </p:pic>
        <p:sp>
          <p:nvSpPr>
            <p:cNvPr id="68" name="Rectangle 67"/>
            <p:cNvSpPr/>
            <p:nvPr/>
          </p:nvSpPr>
          <p:spPr>
            <a:xfrm>
              <a:off x="10220214" y="3587000"/>
              <a:ext cx="1814829" cy="592825"/>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Data Transformation</a:t>
              </a:r>
            </a:p>
          </p:txBody>
        </p:sp>
      </p:grpSp>
      <p:grpSp>
        <p:nvGrpSpPr>
          <p:cNvPr id="93" name="Group 92"/>
          <p:cNvGrpSpPr/>
          <p:nvPr/>
        </p:nvGrpSpPr>
        <p:grpSpPr>
          <a:xfrm>
            <a:off x="3455569" y="2302792"/>
            <a:ext cx="2694129" cy="714375"/>
            <a:chOff x="9311170" y="2185089"/>
            <a:chExt cx="2694129" cy="714375"/>
          </a:xfrm>
        </p:grpSpPr>
        <p:pic>
          <p:nvPicPr>
            <p:cNvPr id="67" name="Picture 6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311170" y="2185089"/>
              <a:ext cx="714375" cy="714375"/>
            </a:xfrm>
            <a:prstGeom prst="rect">
              <a:avLst/>
            </a:prstGeom>
          </p:spPr>
        </p:pic>
        <p:sp>
          <p:nvSpPr>
            <p:cNvPr id="69" name="Rectangle 68"/>
            <p:cNvSpPr/>
            <p:nvPr/>
          </p:nvSpPr>
          <p:spPr>
            <a:xfrm flipH="1">
              <a:off x="10207874" y="2370918"/>
              <a:ext cx="1797425" cy="369332"/>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Data Integration </a:t>
              </a:r>
            </a:p>
          </p:txBody>
        </p:sp>
      </p:grpSp>
      <p:grpSp>
        <p:nvGrpSpPr>
          <p:cNvPr id="83" name="Group 82"/>
          <p:cNvGrpSpPr/>
          <p:nvPr/>
        </p:nvGrpSpPr>
        <p:grpSpPr>
          <a:xfrm>
            <a:off x="6476264" y="5122840"/>
            <a:ext cx="2858507" cy="972000"/>
            <a:chOff x="6332807" y="3094461"/>
            <a:chExt cx="2858507" cy="972000"/>
          </a:xfrm>
        </p:grpSpPr>
        <p:grpSp>
          <p:nvGrpSpPr>
            <p:cNvPr id="82" name="Group 81"/>
            <p:cNvGrpSpPr/>
            <p:nvPr/>
          </p:nvGrpSpPr>
          <p:grpSpPr>
            <a:xfrm>
              <a:off x="6495504" y="3275649"/>
              <a:ext cx="2695810" cy="765198"/>
              <a:chOff x="6495504" y="3275649"/>
              <a:chExt cx="2695810" cy="765198"/>
            </a:xfrm>
          </p:grpSpPr>
          <p:pic>
            <p:nvPicPr>
              <p:cNvPr id="72" name="Picture 71"/>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95504" y="3275649"/>
                <a:ext cx="691603" cy="611571"/>
              </a:xfrm>
              <a:prstGeom prst="rect">
                <a:avLst/>
              </a:prstGeom>
            </p:spPr>
          </p:pic>
          <p:sp>
            <p:nvSpPr>
              <p:cNvPr id="80" name="Rectangle 79"/>
              <p:cNvSpPr/>
              <p:nvPr/>
            </p:nvSpPr>
            <p:spPr>
              <a:xfrm>
                <a:off x="7327778" y="3394516"/>
                <a:ext cx="1863536" cy="646331"/>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Model Iteration &amp; Validation</a:t>
                </a:r>
              </a:p>
            </p:txBody>
          </p:sp>
        </p:grpSp>
        <p:sp>
          <p:nvSpPr>
            <p:cNvPr id="81" name="Freeform 36"/>
            <p:cNvSpPr>
              <a:spLocks noEditPoints="1"/>
            </p:cNvSpPr>
            <p:nvPr/>
          </p:nvSpPr>
          <p:spPr bwMode="auto">
            <a:xfrm>
              <a:off x="6332807" y="3094461"/>
              <a:ext cx="1008000" cy="972000"/>
            </a:xfrm>
            <a:custGeom>
              <a:avLst/>
              <a:gdLst>
                <a:gd name="T0" fmla="*/ 407 w 1835"/>
                <a:gd name="T1" fmla="*/ 510 h 2039"/>
                <a:gd name="T2" fmla="*/ 1427 w 1835"/>
                <a:gd name="T3" fmla="*/ 510 h 2039"/>
                <a:gd name="T4" fmla="*/ 1427 w 1835"/>
                <a:gd name="T5" fmla="*/ 816 h 2039"/>
                <a:gd name="T6" fmla="*/ 1835 w 1835"/>
                <a:gd name="T7" fmla="*/ 408 h 2039"/>
                <a:gd name="T8" fmla="*/ 1427 w 1835"/>
                <a:gd name="T9" fmla="*/ 0 h 2039"/>
                <a:gd name="T10" fmla="*/ 1427 w 1835"/>
                <a:gd name="T11" fmla="*/ 306 h 2039"/>
                <a:gd name="T12" fmla="*/ 204 w 1835"/>
                <a:gd name="T13" fmla="*/ 306 h 2039"/>
                <a:gd name="T14" fmla="*/ 204 w 1835"/>
                <a:gd name="T15" fmla="*/ 918 h 2039"/>
                <a:gd name="T16" fmla="*/ 407 w 1835"/>
                <a:gd name="T17" fmla="*/ 918 h 2039"/>
                <a:gd name="T18" fmla="*/ 407 w 1835"/>
                <a:gd name="T19" fmla="*/ 510 h 2039"/>
                <a:gd name="T20" fmla="*/ 1427 w 1835"/>
                <a:gd name="T21" fmla="*/ 1529 h 2039"/>
                <a:gd name="T22" fmla="*/ 407 w 1835"/>
                <a:gd name="T23" fmla="*/ 1529 h 2039"/>
                <a:gd name="T24" fmla="*/ 407 w 1835"/>
                <a:gd name="T25" fmla="*/ 1223 h 2039"/>
                <a:gd name="T26" fmla="*/ 0 w 1835"/>
                <a:gd name="T27" fmla="*/ 1631 h 2039"/>
                <a:gd name="T28" fmla="*/ 407 w 1835"/>
                <a:gd name="T29" fmla="*/ 2039 h 2039"/>
                <a:gd name="T30" fmla="*/ 407 w 1835"/>
                <a:gd name="T31" fmla="*/ 1733 h 2039"/>
                <a:gd name="T32" fmla="*/ 1631 w 1835"/>
                <a:gd name="T33" fmla="*/ 1733 h 2039"/>
                <a:gd name="T34" fmla="*/ 1631 w 1835"/>
                <a:gd name="T35" fmla="*/ 1122 h 2039"/>
                <a:gd name="T36" fmla="*/ 1427 w 1835"/>
                <a:gd name="T37" fmla="*/ 1122 h 2039"/>
                <a:gd name="T38" fmla="*/ 1427 w 1835"/>
                <a:gd name="T39" fmla="*/ 1529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5" h="2039">
                  <a:moveTo>
                    <a:pt x="407" y="510"/>
                  </a:moveTo>
                  <a:lnTo>
                    <a:pt x="1427" y="510"/>
                  </a:lnTo>
                  <a:lnTo>
                    <a:pt x="1427" y="816"/>
                  </a:lnTo>
                  <a:lnTo>
                    <a:pt x="1835" y="408"/>
                  </a:lnTo>
                  <a:lnTo>
                    <a:pt x="1427" y="0"/>
                  </a:lnTo>
                  <a:lnTo>
                    <a:pt x="1427" y="306"/>
                  </a:lnTo>
                  <a:lnTo>
                    <a:pt x="204" y="306"/>
                  </a:lnTo>
                  <a:lnTo>
                    <a:pt x="204" y="918"/>
                  </a:lnTo>
                  <a:lnTo>
                    <a:pt x="407" y="918"/>
                  </a:lnTo>
                  <a:lnTo>
                    <a:pt x="407" y="510"/>
                  </a:lnTo>
                  <a:close/>
                  <a:moveTo>
                    <a:pt x="1427" y="1529"/>
                  </a:moveTo>
                  <a:lnTo>
                    <a:pt x="407" y="1529"/>
                  </a:lnTo>
                  <a:lnTo>
                    <a:pt x="407" y="1223"/>
                  </a:lnTo>
                  <a:lnTo>
                    <a:pt x="0" y="1631"/>
                  </a:lnTo>
                  <a:lnTo>
                    <a:pt x="407" y="2039"/>
                  </a:lnTo>
                  <a:lnTo>
                    <a:pt x="407" y="1733"/>
                  </a:lnTo>
                  <a:lnTo>
                    <a:pt x="1631" y="1733"/>
                  </a:lnTo>
                  <a:lnTo>
                    <a:pt x="1631" y="1122"/>
                  </a:lnTo>
                  <a:lnTo>
                    <a:pt x="1427" y="1122"/>
                  </a:lnTo>
                  <a:lnTo>
                    <a:pt x="1427" y="1529"/>
                  </a:lnTo>
                  <a:close/>
                </a:path>
              </a:pathLst>
            </a:custGeom>
            <a:solidFill>
              <a:srgbClr val="747477"/>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3" name="Rectangle 72"/>
          <p:cNvSpPr/>
          <p:nvPr/>
        </p:nvSpPr>
        <p:spPr>
          <a:xfrm>
            <a:off x="1277459" y="2488619"/>
            <a:ext cx="1880126" cy="646331"/>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S</a:t>
            </a:r>
            <a:r>
              <a:rPr lang="en-IN" dirty="0" err="1">
                <a:ea typeface="Segoe UI" panose="020B0502040204020203" pitchFamily="34" charset="0"/>
                <a:cs typeface="Segoe UI" panose="020B0502040204020203" pitchFamily="34" charset="0"/>
              </a:rPr>
              <a:t>ource</a:t>
            </a:r>
            <a:r>
              <a:rPr lang="en-IN" dirty="0">
                <a:ea typeface="Segoe UI" panose="020B0502040204020203" pitchFamily="34" charset="0"/>
                <a:cs typeface="Segoe UI" panose="020B0502040204020203" pitchFamily="34" charset="0"/>
              </a:rPr>
              <a:t> Identification</a:t>
            </a:r>
          </a:p>
        </p:txBody>
      </p:sp>
      <p:sp>
        <p:nvSpPr>
          <p:cNvPr id="71" name="Title 3">
            <a:extLst>
              <a:ext uri="{FF2B5EF4-FFF2-40B4-BE49-F238E27FC236}">
                <a16:creationId xmlns:a16="http://schemas.microsoft.com/office/drawing/2014/main" xmlns="" id="{61B20BEE-8011-4B3E-B60C-E23AB4D9A559}"/>
              </a:ext>
            </a:extLst>
          </p:cNvPr>
          <p:cNvSpPr>
            <a:spLocks noGrp="1"/>
          </p:cNvSpPr>
          <p:nvPr>
            <p:ph type="title"/>
          </p:nvPr>
        </p:nvSpPr>
        <p:spPr>
          <a:xfrm>
            <a:off x="599655" y="58925"/>
            <a:ext cx="10940304" cy="408349"/>
          </a:xfrm>
        </p:spPr>
        <p:txBody>
          <a:bodyPr/>
          <a:lstStyle/>
          <a:p>
            <a:r>
              <a:rPr lang="en-US" dirty="0">
                <a:latin typeface="+mn-lt"/>
              </a:rPr>
              <a:t>Latentview Solution Framework</a:t>
            </a:r>
            <a:endParaRPr lang="en-IN" dirty="0">
              <a:latin typeface="+mn-lt"/>
            </a:endParaRPr>
          </a:p>
        </p:txBody>
      </p:sp>
      <p:grpSp>
        <p:nvGrpSpPr>
          <p:cNvPr id="63" name="Group 62">
            <a:extLst>
              <a:ext uri="{FF2B5EF4-FFF2-40B4-BE49-F238E27FC236}">
                <a16:creationId xmlns:a16="http://schemas.microsoft.com/office/drawing/2014/main" xmlns="" id="{8F806FF9-72CE-4B51-9794-4C0FD7A64BE6}"/>
              </a:ext>
            </a:extLst>
          </p:cNvPr>
          <p:cNvGrpSpPr/>
          <p:nvPr/>
        </p:nvGrpSpPr>
        <p:grpSpPr>
          <a:xfrm>
            <a:off x="224120" y="5129666"/>
            <a:ext cx="2888292" cy="1015365"/>
            <a:chOff x="6247782" y="4542265"/>
            <a:chExt cx="2888292" cy="1015365"/>
          </a:xfrm>
        </p:grpSpPr>
        <p:pic>
          <p:nvPicPr>
            <p:cNvPr id="75" name="Picture 74">
              <a:extLst>
                <a:ext uri="{FF2B5EF4-FFF2-40B4-BE49-F238E27FC236}">
                  <a16:creationId xmlns:a16="http://schemas.microsoft.com/office/drawing/2014/main" xmlns="" id="{146113C3-0E99-47E7-BE2C-7C7A5CCD41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47782" y="4542265"/>
              <a:ext cx="1015365" cy="1015365"/>
            </a:xfrm>
            <a:prstGeom prst="rect">
              <a:avLst/>
            </a:prstGeom>
          </p:spPr>
        </p:pic>
        <p:sp>
          <p:nvSpPr>
            <p:cNvPr id="76" name="Rectangle 75">
              <a:extLst>
                <a:ext uri="{FF2B5EF4-FFF2-40B4-BE49-F238E27FC236}">
                  <a16:creationId xmlns:a16="http://schemas.microsoft.com/office/drawing/2014/main" xmlns="" id="{BB91B8FC-2E10-4FFF-99A0-3B21E035DF0A}"/>
                </a:ext>
              </a:extLst>
            </p:cNvPr>
            <p:cNvSpPr/>
            <p:nvPr/>
          </p:nvSpPr>
          <p:spPr>
            <a:xfrm>
              <a:off x="7209981" y="4896058"/>
              <a:ext cx="1926093" cy="646331"/>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Data Source Filtering</a:t>
              </a:r>
            </a:p>
          </p:txBody>
        </p:sp>
      </p:grpSp>
      <p:grpSp>
        <p:nvGrpSpPr>
          <p:cNvPr id="55" name="Group 54">
            <a:extLst>
              <a:ext uri="{FF2B5EF4-FFF2-40B4-BE49-F238E27FC236}">
                <a16:creationId xmlns:a16="http://schemas.microsoft.com/office/drawing/2014/main" xmlns="" id="{A799A13A-7234-4E9D-8EAD-EBB22F0CCB24}"/>
              </a:ext>
            </a:extLst>
          </p:cNvPr>
          <p:cNvGrpSpPr/>
          <p:nvPr/>
        </p:nvGrpSpPr>
        <p:grpSpPr>
          <a:xfrm>
            <a:off x="6282576" y="3613716"/>
            <a:ext cx="3142850" cy="914400"/>
            <a:chOff x="6282576" y="3613716"/>
            <a:chExt cx="3142850" cy="914400"/>
          </a:xfrm>
        </p:grpSpPr>
        <p:sp>
          <p:nvSpPr>
            <p:cNvPr id="96" name="Rectangle 95">
              <a:extLst>
                <a:ext uri="{FF2B5EF4-FFF2-40B4-BE49-F238E27FC236}">
                  <a16:creationId xmlns:a16="http://schemas.microsoft.com/office/drawing/2014/main" xmlns="" id="{7787BE7C-60D5-42DC-A1DC-CADE38B6A271}"/>
                </a:ext>
              </a:extLst>
            </p:cNvPr>
            <p:cNvSpPr/>
            <p:nvPr/>
          </p:nvSpPr>
          <p:spPr>
            <a:xfrm>
              <a:off x="7130367" y="3820757"/>
              <a:ext cx="2295059" cy="646331"/>
            </a:xfrm>
            <a:prstGeom prst="rect">
              <a:avLst/>
            </a:prstGeom>
            <a:noFill/>
          </p:spPr>
          <p:txBody>
            <a:bodyPr wrap="square">
              <a:spAutoFit/>
            </a:bodyPr>
            <a:lstStyle/>
            <a:p>
              <a:r>
                <a:rPr lang="en-US" dirty="0">
                  <a:ea typeface="Segoe UI" panose="020B0502040204020203" pitchFamily="34" charset="0"/>
                  <a:cs typeface="Segoe UI" panose="020B0502040204020203" pitchFamily="34" charset="0"/>
                </a:rPr>
                <a:t>Data Normalization &amp; Standardization</a:t>
              </a:r>
            </a:p>
          </p:txBody>
        </p:sp>
        <p:pic>
          <p:nvPicPr>
            <p:cNvPr id="17" name="Graphic 16" descr="Gears">
              <a:extLst>
                <a:ext uri="{FF2B5EF4-FFF2-40B4-BE49-F238E27FC236}">
                  <a16:creationId xmlns:a16="http://schemas.microsoft.com/office/drawing/2014/main" xmlns="" id="{C52373BF-3BE3-404C-BFEC-7AD07D3C444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282576" y="3613716"/>
              <a:ext cx="914400" cy="914400"/>
            </a:xfrm>
            <a:prstGeom prst="rect">
              <a:avLst/>
            </a:prstGeom>
          </p:spPr>
        </p:pic>
      </p:grpSp>
      <p:cxnSp>
        <p:nvCxnSpPr>
          <p:cNvPr id="99" name="Straight Connector 98">
            <a:extLst>
              <a:ext uri="{FF2B5EF4-FFF2-40B4-BE49-F238E27FC236}">
                <a16:creationId xmlns:a16="http://schemas.microsoft.com/office/drawing/2014/main" xmlns="" id="{30D0504F-204D-4E5E-885F-A404758AD0D8}"/>
              </a:ext>
            </a:extLst>
          </p:cNvPr>
          <p:cNvCxnSpPr/>
          <p:nvPr/>
        </p:nvCxnSpPr>
        <p:spPr>
          <a:xfrm>
            <a:off x="9304025" y="2076244"/>
            <a:ext cx="0" cy="453600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xmlns="" id="{966ED189-A296-471D-8E68-D0D5E22BA207}"/>
              </a:ext>
            </a:extLst>
          </p:cNvPr>
          <p:cNvGrpSpPr/>
          <p:nvPr/>
        </p:nvGrpSpPr>
        <p:grpSpPr>
          <a:xfrm>
            <a:off x="9363170" y="2296186"/>
            <a:ext cx="2910415" cy="720981"/>
            <a:chOff x="9363170" y="2296186"/>
            <a:chExt cx="2910415" cy="720981"/>
          </a:xfrm>
        </p:grpSpPr>
        <p:sp>
          <p:nvSpPr>
            <p:cNvPr id="110" name="Rectangle 109">
              <a:extLst>
                <a:ext uri="{FF2B5EF4-FFF2-40B4-BE49-F238E27FC236}">
                  <a16:creationId xmlns:a16="http://schemas.microsoft.com/office/drawing/2014/main" xmlns="" id="{EE174072-B033-4D43-B3CC-C5EB0AE1C869}"/>
                </a:ext>
              </a:extLst>
            </p:cNvPr>
            <p:cNvSpPr/>
            <p:nvPr/>
          </p:nvSpPr>
          <p:spPr>
            <a:xfrm>
              <a:off x="10187116" y="2488620"/>
              <a:ext cx="2086469" cy="369332"/>
            </a:xfrm>
            <a:prstGeom prst="rect">
              <a:avLst/>
            </a:prstGeom>
          </p:spPr>
          <p:txBody>
            <a:bodyPr wrap="square">
              <a:spAutoFit/>
            </a:bodyPr>
            <a:lstStyle/>
            <a:p>
              <a:r>
                <a:rPr lang="en-IN" dirty="0">
                  <a:solidFill>
                    <a:prstClr val="black">
                      <a:lumMod val="85000"/>
                      <a:lumOff val="15000"/>
                    </a:prstClr>
                  </a:solidFill>
                  <a:ea typeface="Segoe UI" panose="020B0502040204020203" pitchFamily="34" charset="0"/>
                  <a:cs typeface="Segoe UI" panose="020B0502040204020203" pitchFamily="34" charset="0"/>
                </a:rPr>
                <a:t>Model Inference </a:t>
              </a:r>
            </a:p>
          </p:txBody>
        </p:sp>
        <p:pic>
          <p:nvPicPr>
            <p:cNvPr id="113" name="Picture 112">
              <a:extLst>
                <a:ext uri="{FF2B5EF4-FFF2-40B4-BE49-F238E27FC236}">
                  <a16:creationId xmlns:a16="http://schemas.microsoft.com/office/drawing/2014/main" xmlns="" id="{AC46A04C-47C0-457B-8200-EE7737BEE168}"/>
                </a:ext>
              </a:extLst>
            </p:cNvPr>
            <p:cNvPicPr>
              <a:picLocks noChangeAspect="1"/>
            </p:cNvPicPr>
            <p:nvPr/>
          </p:nvPicPr>
          <p:blipFill>
            <a:blip r:embed="rId12">
              <a:clrChange>
                <a:clrFrom>
                  <a:srgbClr val="FFFFFF"/>
                </a:clrFrom>
                <a:clrTo>
                  <a:srgbClr val="FFFFFF">
                    <a:alpha val="0"/>
                  </a:srgbClr>
                </a:clrTo>
              </a:clrChange>
              <a:duotone>
                <a:schemeClr val="bg2">
                  <a:shade val="45000"/>
                  <a:satMod val="135000"/>
                </a:schemeClr>
                <a:prstClr val="white"/>
              </a:duotone>
            </a:blip>
            <a:stretch>
              <a:fillRect/>
            </a:stretch>
          </p:blipFill>
          <p:spPr>
            <a:xfrm>
              <a:off x="9363170" y="2296186"/>
              <a:ext cx="720981" cy="720981"/>
            </a:xfrm>
            <a:prstGeom prst="rect">
              <a:avLst/>
            </a:prstGeom>
          </p:spPr>
        </p:pic>
      </p:grpSp>
      <p:grpSp>
        <p:nvGrpSpPr>
          <p:cNvPr id="116" name="Group 115">
            <a:extLst>
              <a:ext uri="{FF2B5EF4-FFF2-40B4-BE49-F238E27FC236}">
                <a16:creationId xmlns:a16="http://schemas.microsoft.com/office/drawing/2014/main" xmlns="" id="{FF7B8300-733B-41AA-A83A-AA76012DBEF9}"/>
              </a:ext>
            </a:extLst>
          </p:cNvPr>
          <p:cNvGrpSpPr/>
          <p:nvPr/>
        </p:nvGrpSpPr>
        <p:grpSpPr>
          <a:xfrm>
            <a:off x="9359050" y="3748812"/>
            <a:ext cx="2651761" cy="676812"/>
            <a:chOff x="9359050" y="3748812"/>
            <a:chExt cx="2651761" cy="676812"/>
          </a:xfrm>
        </p:grpSpPr>
        <p:sp>
          <p:nvSpPr>
            <p:cNvPr id="111" name="Rectangle 110">
              <a:extLst>
                <a:ext uri="{FF2B5EF4-FFF2-40B4-BE49-F238E27FC236}">
                  <a16:creationId xmlns:a16="http://schemas.microsoft.com/office/drawing/2014/main" xmlns="" id="{8830D919-C72D-463C-90B4-34E44F8AD6CE}"/>
                </a:ext>
              </a:extLst>
            </p:cNvPr>
            <p:cNvSpPr/>
            <p:nvPr/>
          </p:nvSpPr>
          <p:spPr>
            <a:xfrm>
              <a:off x="9924339" y="3779293"/>
              <a:ext cx="2086472" cy="646331"/>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Competitor benchmarking</a:t>
              </a:r>
            </a:p>
          </p:txBody>
        </p:sp>
        <p:pic>
          <p:nvPicPr>
            <p:cNvPr id="115" name="Picture 114">
              <a:extLst>
                <a:ext uri="{FF2B5EF4-FFF2-40B4-BE49-F238E27FC236}">
                  <a16:creationId xmlns:a16="http://schemas.microsoft.com/office/drawing/2014/main" xmlns="" id="{EFDAF7EA-E674-44EC-91DE-E38F3E2C6F05}"/>
                </a:ext>
              </a:extLst>
            </p:cNvPr>
            <p:cNvPicPr>
              <a:picLocks noChangeAspect="1"/>
            </p:cNvPicPr>
            <p:nvPr/>
          </p:nvPicPr>
          <p:blipFill>
            <a:blip r:embed="rId13">
              <a:clrChange>
                <a:clrFrom>
                  <a:srgbClr val="FFFFFF"/>
                </a:clrFrom>
                <a:clrTo>
                  <a:srgbClr val="FFFFFF">
                    <a:alpha val="0"/>
                  </a:srgbClr>
                </a:clrTo>
              </a:clrChange>
              <a:duotone>
                <a:prstClr val="black"/>
                <a:schemeClr val="accent6">
                  <a:tint val="45000"/>
                  <a:satMod val="400000"/>
                </a:schemeClr>
              </a:duotone>
            </a:blip>
            <a:stretch>
              <a:fillRect/>
            </a:stretch>
          </p:blipFill>
          <p:spPr>
            <a:xfrm>
              <a:off x="9359050" y="3748812"/>
              <a:ext cx="600848" cy="600848"/>
            </a:xfrm>
            <a:prstGeom prst="rect">
              <a:avLst/>
            </a:prstGeom>
          </p:spPr>
        </p:pic>
      </p:grpSp>
      <p:grpSp>
        <p:nvGrpSpPr>
          <p:cNvPr id="119" name="Group 118">
            <a:extLst>
              <a:ext uri="{FF2B5EF4-FFF2-40B4-BE49-F238E27FC236}">
                <a16:creationId xmlns:a16="http://schemas.microsoft.com/office/drawing/2014/main" xmlns="" id="{B557FE0E-61B0-4B59-A5C0-FEAE31505FC9}"/>
              </a:ext>
            </a:extLst>
          </p:cNvPr>
          <p:cNvGrpSpPr/>
          <p:nvPr/>
        </p:nvGrpSpPr>
        <p:grpSpPr>
          <a:xfrm>
            <a:off x="9347800" y="5148479"/>
            <a:ext cx="2871560" cy="785088"/>
            <a:chOff x="9347800" y="5148479"/>
            <a:chExt cx="2871560" cy="785088"/>
          </a:xfrm>
        </p:grpSpPr>
        <p:sp>
          <p:nvSpPr>
            <p:cNvPr id="112" name="Rectangle 111">
              <a:extLst>
                <a:ext uri="{FF2B5EF4-FFF2-40B4-BE49-F238E27FC236}">
                  <a16:creationId xmlns:a16="http://schemas.microsoft.com/office/drawing/2014/main" xmlns="" id="{16756F50-A704-461D-BA93-87E49D0BF530}"/>
                </a:ext>
              </a:extLst>
            </p:cNvPr>
            <p:cNvSpPr/>
            <p:nvPr/>
          </p:nvSpPr>
          <p:spPr>
            <a:xfrm>
              <a:off x="10132888" y="5346965"/>
              <a:ext cx="2086472" cy="369332"/>
            </a:xfrm>
            <a:prstGeom prst="rect">
              <a:avLst/>
            </a:prstGeom>
          </p:spPr>
          <p:txBody>
            <a:bodyPr wrap="square">
              <a:spAutoFit/>
            </a:bodyPr>
            <a:lstStyle/>
            <a:p>
              <a:r>
                <a:rPr lang="en-US" dirty="0">
                  <a:ea typeface="Segoe UI" panose="020B0502040204020203" pitchFamily="34" charset="0"/>
                  <a:cs typeface="Segoe UI" panose="020B0502040204020203" pitchFamily="34" charset="0"/>
                </a:rPr>
                <a:t>Business Insights</a:t>
              </a:r>
            </a:p>
          </p:txBody>
        </p:sp>
        <p:pic>
          <p:nvPicPr>
            <p:cNvPr id="118" name="Graphic 117" descr="Team">
              <a:extLst>
                <a:ext uri="{FF2B5EF4-FFF2-40B4-BE49-F238E27FC236}">
                  <a16:creationId xmlns:a16="http://schemas.microsoft.com/office/drawing/2014/main" xmlns="" id="{69F2FE53-056D-4F05-96BD-04894FD8751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347800" y="5148479"/>
              <a:ext cx="785088" cy="785088"/>
            </a:xfrm>
            <a:prstGeom prst="rect">
              <a:avLst/>
            </a:prstGeom>
          </p:spPr>
        </p:pic>
      </p:grpSp>
      <p:pic>
        <p:nvPicPr>
          <p:cNvPr id="4098" name="Picture 2" descr="Image result for metrics icon">
            <a:extLst>
              <a:ext uri="{FF2B5EF4-FFF2-40B4-BE49-F238E27FC236}">
                <a16:creationId xmlns:a16="http://schemas.microsoft.com/office/drawing/2014/main" xmlns="" id="{CEF8952F-78E0-4D01-A0FF-16573BE2BCB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2552" y="2327317"/>
            <a:ext cx="682866" cy="68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4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559BB4-8466-45ED-BD97-EAD9E06FFCC7}"/>
              </a:ext>
            </a:extLst>
          </p:cNvPr>
          <p:cNvSpPr>
            <a:spLocks noGrp="1"/>
          </p:cNvSpPr>
          <p:nvPr>
            <p:ph type="title"/>
          </p:nvPr>
        </p:nvSpPr>
        <p:spPr/>
        <p:txBody>
          <a:bodyPr/>
          <a:lstStyle/>
          <a:p>
            <a:r>
              <a:rPr lang="en-US" dirty="0"/>
              <a:t>Next Steps</a:t>
            </a:r>
            <a:endParaRPr lang="en-IN" dirty="0"/>
          </a:p>
        </p:txBody>
      </p:sp>
      <p:sp>
        <p:nvSpPr>
          <p:cNvPr id="3" name="Content Placeholder 2">
            <a:extLst>
              <a:ext uri="{FF2B5EF4-FFF2-40B4-BE49-F238E27FC236}">
                <a16:creationId xmlns:a16="http://schemas.microsoft.com/office/drawing/2014/main" xmlns="" id="{365C00E8-6A1E-4CF8-A986-AD4578BC15EC}"/>
              </a:ext>
            </a:extLst>
          </p:cNvPr>
          <p:cNvSpPr>
            <a:spLocks noGrp="1"/>
          </p:cNvSpPr>
          <p:nvPr>
            <p:ph idx="1"/>
          </p:nvPr>
        </p:nvSpPr>
        <p:spPr>
          <a:xfrm>
            <a:off x="947997" y="1318532"/>
            <a:ext cx="9834562" cy="3543753"/>
          </a:xfrm>
          <a:ln>
            <a:solidFill>
              <a:schemeClr val="bg2">
                <a:lumMod val="75000"/>
              </a:schemeClr>
            </a:solidFill>
            <a:prstDash val="dash"/>
          </a:ln>
        </p:spPr>
        <p:txBody>
          <a:bodyPr>
            <a:normAutofit/>
          </a:bodyPr>
          <a:lstStyle/>
          <a:p>
            <a:pPr lvl="0">
              <a:lnSpc>
                <a:spcPct val="150000"/>
              </a:lnSpc>
            </a:pPr>
            <a:r>
              <a:rPr lang="en-IN" dirty="0">
                <a:latin typeface="+mn-lt"/>
              </a:rPr>
              <a:t>To finalize the type of funds for which model would be developed.</a:t>
            </a:r>
          </a:p>
          <a:p>
            <a:pPr lvl="0">
              <a:lnSpc>
                <a:spcPct val="150000"/>
              </a:lnSpc>
            </a:pPr>
            <a:r>
              <a:rPr lang="en-IN" dirty="0">
                <a:latin typeface="+mn-lt"/>
              </a:rPr>
              <a:t>Identifying all possible sources of alternative data which can help in decision making.</a:t>
            </a:r>
          </a:p>
          <a:p>
            <a:pPr>
              <a:lnSpc>
                <a:spcPct val="150000"/>
              </a:lnSpc>
            </a:pPr>
            <a:r>
              <a:rPr lang="en-IN" dirty="0">
                <a:latin typeface="+mn-lt"/>
              </a:rPr>
              <a:t>Finalize key variables &amp; metrics across each data source which are critical to business.</a:t>
            </a:r>
          </a:p>
          <a:p>
            <a:pPr lvl="0">
              <a:lnSpc>
                <a:spcPct val="150000"/>
              </a:lnSpc>
            </a:pPr>
            <a:r>
              <a:rPr lang="en-IN" dirty="0">
                <a:latin typeface="+mn-lt"/>
              </a:rPr>
              <a:t>To fine tune to the scoring model in collaboration with ASI key stakeholders.</a:t>
            </a:r>
          </a:p>
          <a:p>
            <a:pPr lvl="0">
              <a:lnSpc>
                <a:spcPct val="150000"/>
              </a:lnSpc>
            </a:pPr>
            <a:r>
              <a:rPr lang="en-IN" dirty="0">
                <a:latin typeface="+mn-lt"/>
              </a:rPr>
              <a:t>To gradually shift towards Machine learning based scoring model</a:t>
            </a:r>
          </a:p>
          <a:p>
            <a:pPr lvl="0">
              <a:lnSpc>
                <a:spcPct val="150000"/>
              </a:lnSpc>
            </a:pPr>
            <a:r>
              <a:rPr lang="en-US" dirty="0">
                <a:latin typeface="+mn-lt"/>
              </a:rPr>
              <a:t>To automate the data extraction to scoring process for shortlisted sources and funds</a:t>
            </a:r>
            <a:endParaRPr lang="en-IN" dirty="0">
              <a:latin typeface="+mn-lt"/>
            </a:endParaRPr>
          </a:p>
        </p:txBody>
      </p:sp>
    </p:spTree>
    <p:extLst>
      <p:ext uri="{BB962C8B-B14F-4D97-AF65-F5344CB8AC3E}">
        <p14:creationId xmlns:p14="http://schemas.microsoft.com/office/powerpoint/2010/main" val="67166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44" name="Oval 43">
            <a:extLst>
              <a:ext uri="{FF2B5EF4-FFF2-40B4-BE49-F238E27FC236}">
                <a16:creationId xmlns:a16="http://schemas.microsoft.com/office/drawing/2014/main" xmlns="" id="{88F8C783-9C95-472B-B157-AA0C544D479F}"/>
              </a:ext>
            </a:extLst>
          </p:cNvPr>
          <p:cNvSpPr/>
          <p:nvPr/>
        </p:nvSpPr>
        <p:spPr>
          <a:xfrm>
            <a:off x="5135775" y="2436498"/>
            <a:ext cx="1828800" cy="1828800"/>
          </a:xfrm>
          <a:prstGeom prst="ellipse">
            <a:avLst/>
          </a:prstGeom>
          <a:noFill/>
          <a:ln w="5715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xmlns="" id="{2CBA5621-A2B2-45F5-AA18-96BEF4BE620E}"/>
              </a:ext>
            </a:extLst>
          </p:cNvPr>
          <p:cNvSpPr/>
          <p:nvPr/>
        </p:nvSpPr>
        <p:spPr>
          <a:xfrm>
            <a:off x="7722216" y="3646808"/>
            <a:ext cx="4066741" cy="584775"/>
          </a:xfrm>
          <a:prstGeom prst="rect">
            <a:avLst/>
          </a:prstGeom>
        </p:spPr>
        <p:txBody>
          <a:bodyPr wrap="square">
            <a:spAutoFit/>
          </a:bodyPr>
          <a:lstStyle/>
          <a:p>
            <a:r>
              <a:rPr lang="en-US" sz="1600" dirty="0">
                <a:solidFill>
                  <a:prstClr val="black">
                    <a:lumMod val="75000"/>
                    <a:lumOff val="25000"/>
                  </a:prstClr>
                </a:solidFill>
                <a:cs typeface="Segoe UI" panose="020B0502040204020203" pitchFamily="34" charset="0"/>
              </a:rPr>
              <a:t>Train the model to identify events from multiple languages. </a:t>
            </a:r>
          </a:p>
        </p:txBody>
      </p:sp>
      <p:sp>
        <p:nvSpPr>
          <p:cNvPr id="47" name="Rectangle 46">
            <a:extLst>
              <a:ext uri="{FF2B5EF4-FFF2-40B4-BE49-F238E27FC236}">
                <a16:creationId xmlns:a16="http://schemas.microsoft.com/office/drawing/2014/main" xmlns="" id="{5F32FD90-987C-4469-99C4-1E655CAB6F55}"/>
              </a:ext>
            </a:extLst>
          </p:cNvPr>
          <p:cNvSpPr/>
          <p:nvPr/>
        </p:nvSpPr>
        <p:spPr>
          <a:xfrm>
            <a:off x="419100" y="3524894"/>
            <a:ext cx="3943255" cy="830997"/>
          </a:xfrm>
          <a:prstGeom prst="rect">
            <a:avLst/>
          </a:prstGeom>
        </p:spPr>
        <p:txBody>
          <a:bodyPr wrap="square">
            <a:spAutoFit/>
          </a:bodyPr>
          <a:lstStyle/>
          <a:p>
            <a:pPr algn="r"/>
            <a:r>
              <a:rPr lang="en-US" sz="1600" dirty="0">
                <a:solidFill>
                  <a:prstClr val="black">
                    <a:lumMod val="75000"/>
                    <a:lumOff val="25000"/>
                  </a:prstClr>
                </a:solidFill>
                <a:cs typeface="Segoe UI" panose="020B0502040204020203" pitchFamily="34" charset="0"/>
              </a:rPr>
              <a:t>To include additional sources/websites and create more metrics to understand the company/stock</a:t>
            </a:r>
          </a:p>
        </p:txBody>
      </p:sp>
      <p:cxnSp>
        <p:nvCxnSpPr>
          <p:cNvPr id="48" name="Elbow Connector 69">
            <a:extLst>
              <a:ext uri="{FF2B5EF4-FFF2-40B4-BE49-F238E27FC236}">
                <a16:creationId xmlns:a16="http://schemas.microsoft.com/office/drawing/2014/main" xmlns="" id="{563C0CD4-F1C2-4112-ACE5-D33B1A98C299}"/>
              </a:ext>
            </a:extLst>
          </p:cNvPr>
          <p:cNvCxnSpPr/>
          <p:nvPr/>
        </p:nvCxnSpPr>
        <p:spPr>
          <a:xfrm rot="16200000" flipV="1">
            <a:off x="4622370" y="1890176"/>
            <a:ext cx="936000" cy="648000"/>
          </a:xfrm>
          <a:prstGeom prst="bentConnector2">
            <a:avLst/>
          </a:prstGeom>
          <a:noFill/>
          <a:ln w="28575" cap="flat" cmpd="sng" algn="ctr">
            <a:solidFill>
              <a:srgbClr val="A5A5A5"/>
            </a:solidFill>
            <a:prstDash val="sysDot"/>
            <a:miter lim="800000"/>
          </a:ln>
          <a:effectLst/>
        </p:spPr>
      </p:cxnSp>
      <p:cxnSp>
        <p:nvCxnSpPr>
          <p:cNvPr id="50" name="Elbow Connector 72">
            <a:extLst>
              <a:ext uri="{FF2B5EF4-FFF2-40B4-BE49-F238E27FC236}">
                <a16:creationId xmlns:a16="http://schemas.microsoft.com/office/drawing/2014/main" xmlns="" id="{99F342F2-53BB-4F3D-8DC7-9FEB9F8F3103}"/>
              </a:ext>
            </a:extLst>
          </p:cNvPr>
          <p:cNvCxnSpPr/>
          <p:nvPr/>
        </p:nvCxnSpPr>
        <p:spPr>
          <a:xfrm rot="5400000" flipH="1" flipV="1">
            <a:off x="6569993" y="1890176"/>
            <a:ext cx="936000" cy="648000"/>
          </a:xfrm>
          <a:prstGeom prst="bentConnector2">
            <a:avLst/>
          </a:prstGeom>
          <a:noFill/>
          <a:ln w="28575" cap="flat" cmpd="sng" algn="ctr">
            <a:solidFill>
              <a:srgbClr val="A5A5A5"/>
            </a:solidFill>
            <a:prstDash val="sysDot"/>
            <a:miter lim="800000"/>
          </a:ln>
          <a:effectLst/>
        </p:spPr>
      </p:cxnSp>
      <p:cxnSp>
        <p:nvCxnSpPr>
          <p:cNvPr id="51" name="Elbow Connector 74">
            <a:extLst>
              <a:ext uri="{FF2B5EF4-FFF2-40B4-BE49-F238E27FC236}">
                <a16:creationId xmlns:a16="http://schemas.microsoft.com/office/drawing/2014/main" xmlns="" id="{C0A56E44-3A9E-465E-B1BF-D33265C383AE}"/>
              </a:ext>
            </a:extLst>
          </p:cNvPr>
          <p:cNvCxnSpPr/>
          <p:nvPr/>
        </p:nvCxnSpPr>
        <p:spPr>
          <a:xfrm rot="5400000">
            <a:off x="4485597" y="4389331"/>
            <a:ext cx="1296000" cy="540000"/>
          </a:xfrm>
          <a:prstGeom prst="bentConnector2">
            <a:avLst/>
          </a:prstGeom>
          <a:noFill/>
          <a:ln w="28575" cap="flat" cmpd="sng" algn="ctr">
            <a:solidFill>
              <a:srgbClr val="A5A5A5"/>
            </a:solidFill>
            <a:prstDash val="sysDot"/>
            <a:miter lim="800000"/>
          </a:ln>
          <a:effectLst/>
        </p:spPr>
      </p:cxnSp>
      <p:cxnSp>
        <p:nvCxnSpPr>
          <p:cNvPr id="52" name="Elbow Connector 77">
            <a:extLst>
              <a:ext uri="{FF2B5EF4-FFF2-40B4-BE49-F238E27FC236}">
                <a16:creationId xmlns:a16="http://schemas.microsoft.com/office/drawing/2014/main" xmlns="" id="{78470548-DEF2-4BC7-8591-067224ADAF8C}"/>
              </a:ext>
            </a:extLst>
          </p:cNvPr>
          <p:cNvCxnSpPr/>
          <p:nvPr/>
        </p:nvCxnSpPr>
        <p:spPr>
          <a:xfrm rot="16200000" flipH="1">
            <a:off x="6318752" y="4389331"/>
            <a:ext cx="1296000" cy="540000"/>
          </a:xfrm>
          <a:prstGeom prst="bentConnector2">
            <a:avLst/>
          </a:prstGeom>
          <a:noFill/>
          <a:ln w="28575" cap="flat" cmpd="sng" algn="ctr">
            <a:solidFill>
              <a:srgbClr val="A5A5A5"/>
            </a:solidFill>
            <a:prstDash val="sysDot"/>
            <a:miter lim="800000"/>
          </a:ln>
          <a:effectLst/>
        </p:spPr>
      </p:cxnSp>
      <p:sp>
        <p:nvSpPr>
          <p:cNvPr id="53" name="Rectangle 52">
            <a:extLst>
              <a:ext uri="{FF2B5EF4-FFF2-40B4-BE49-F238E27FC236}">
                <a16:creationId xmlns:a16="http://schemas.microsoft.com/office/drawing/2014/main" xmlns="" id="{9CF8F7A3-A6D8-4E31-ACE1-80F152976395}"/>
              </a:ext>
            </a:extLst>
          </p:cNvPr>
          <p:cNvSpPr/>
          <p:nvPr/>
        </p:nvSpPr>
        <p:spPr>
          <a:xfrm>
            <a:off x="8167959" y="3039416"/>
            <a:ext cx="1703312" cy="365760"/>
          </a:xfrm>
          <a:prstGeom prst="rect">
            <a:avLst/>
          </a:prstGeom>
          <a:noFill/>
          <a:ln w="12700" cap="flat" cmpd="sng" algn="ctr">
            <a:noFill/>
            <a:prstDash val="solid"/>
            <a:miter lim="800000"/>
          </a:ln>
          <a:effectLst/>
        </p:spPr>
        <p:txBody>
          <a:bodyPr rtlCol="0" anchor="ctr"/>
          <a:lstStyle/>
          <a:p>
            <a:pPr lvl="0" algn="r"/>
            <a:r>
              <a:rPr lang="en-US" sz="2400" b="1" kern="0" dirty="0">
                <a:solidFill>
                  <a:srgbClr val="FFC000">
                    <a:lumMod val="75000"/>
                  </a:srgbClr>
                </a:solidFill>
                <a:latin typeface="Segoe UI Light" panose="020B0502040204020203" pitchFamily="34" charset="0"/>
                <a:cs typeface="Segoe UI Light" panose="020B0502040204020203" pitchFamily="34" charset="0"/>
              </a:rPr>
              <a:t>Multilingual</a:t>
            </a:r>
          </a:p>
        </p:txBody>
      </p:sp>
      <p:sp>
        <p:nvSpPr>
          <p:cNvPr id="54" name="Rectangle 53">
            <a:extLst>
              <a:ext uri="{FF2B5EF4-FFF2-40B4-BE49-F238E27FC236}">
                <a16:creationId xmlns:a16="http://schemas.microsoft.com/office/drawing/2014/main" xmlns="" id="{81F16307-E5D8-4BBB-B0FA-DEAA2E5718F8}"/>
              </a:ext>
            </a:extLst>
          </p:cNvPr>
          <p:cNvSpPr/>
          <p:nvPr/>
        </p:nvSpPr>
        <p:spPr>
          <a:xfrm flipH="1">
            <a:off x="785423" y="3052282"/>
            <a:ext cx="2958215" cy="365760"/>
          </a:xfrm>
          <a:prstGeom prst="rect">
            <a:avLst/>
          </a:prstGeom>
          <a:noFill/>
          <a:ln w="12700" cap="flat" cmpd="sng" algn="ctr">
            <a:noFill/>
            <a:prstDash val="solid"/>
            <a:miter lim="800000"/>
          </a:ln>
          <a:effectLst/>
        </p:spPr>
        <p:txBody>
          <a:bodyPr rtlCol="0" anchor="ctr"/>
          <a:lstStyle/>
          <a:p>
            <a:pPr lvl="0" algn="r"/>
            <a:r>
              <a:rPr lang="en-US" sz="2400" b="1" kern="0" dirty="0">
                <a:solidFill>
                  <a:srgbClr val="E7E6E6">
                    <a:lumMod val="25000"/>
                  </a:srgbClr>
                </a:solidFill>
                <a:latin typeface="Segoe UI Light" panose="020B0502040204020203" pitchFamily="34" charset="0"/>
                <a:cs typeface="Segoe UI Light" panose="020B0502040204020203" pitchFamily="34" charset="0"/>
              </a:rPr>
              <a:t> New Sources</a:t>
            </a:r>
          </a:p>
        </p:txBody>
      </p:sp>
      <p:grpSp>
        <p:nvGrpSpPr>
          <p:cNvPr id="55" name="Group 54">
            <a:extLst>
              <a:ext uri="{FF2B5EF4-FFF2-40B4-BE49-F238E27FC236}">
                <a16:creationId xmlns:a16="http://schemas.microsoft.com/office/drawing/2014/main" xmlns="" id="{A1F444B7-2DB8-4043-A04C-185DA7E104B4}"/>
              </a:ext>
            </a:extLst>
          </p:cNvPr>
          <p:cNvGrpSpPr/>
          <p:nvPr/>
        </p:nvGrpSpPr>
        <p:grpSpPr>
          <a:xfrm>
            <a:off x="715231" y="1352692"/>
            <a:ext cx="4019113" cy="1058720"/>
            <a:chOff x="434775" y="2145690"/>
            <a:chExt cx="4019113" cy="1058720"/>
          </a:xfrm>
        </p:grpSpPr>
        <p:sp>
          <p:nvSpPr>
            <p:cNvPr id="56" name="Rectangle 55">
              <a:extLst>
                <a:ext uri="{FF2B5EF4-FFF2-40B4-BE49-F238E27FC236}">
                  <a16:creationId xmlns:a16="http://schemas.microsoft.com/office/drawing/2014/main" xmlns="" id="{F0D0D638-8693-4B0B-8BC1-6BFA34686578}"/>
                </a:ext>
              </a:extLst>
            </p:cNvPr>
            <p:cNvSpPr/>
            <p:nvPr/>
          </p:nvSpPr>
          <p:spPr>
            <a:xfrm>
              <a:off x="434775" y="2619635"/>
              <a:ext cx="4019113" cy="584775"/>
            </a:xfrm>
            <a:prstGeom prst="rect">
              <a:avLst/>
            </a:prstGeom>
          </p:spPr>
          <p:txBody>
            <a:bodyPr wrap="square">
              <a:spAutoFit/>
            </a:bodyPr>
            <a:lstStyle/>
            <a:p>
              <a:pPr lvl="0" algn="r"/>
              <a:r>
                <a:rPr lang="en-US" sz="1600" kern="0" dirty="0">
                  <a:solidFill>
                    <a:prstClr val="black">
                      <a:lumMod val="75000"/>
                      <a:lumOff val="25000"/>
                    </a:prstClr>
                  </a:solidFill>
                  <a:cs typeface="Segoe UI" panose="020B0502040204020203" pitchFamily="34" charset="0"/>
                </a:rPr>
                <a:t>Help investment firms create a basket of the best companies for a given fund</a:t>
              </a:r>
            </a:p>
          </p:txBody>
        </p:sp>
        <p:sp>
          <p:nvSpPr>
            <p:cNvPr id="57" name="Rectangle 56">
              <a:extLst>
                <a:ext uri="{FF2B5EF4-FFF2-40B4-BE49-F238E27FC236}">
                  <a16:creationId xmlns:a16="http://schemas.microsoft.com/office/drawing/2014/main" xmlns="" id="{040F8AE2-EFEC-4879-BDD3-023B3D3C34A1}"/>
                </a:ext>
              </a:extLst>
            </p:cNvPr>
            <p:cNvSpPr/>
            <p:nvPr/>
          </p:nvSpPr>
          <p:spPr>
            <a:xfrm flipH="1">
              <a:off x="1421210" y="2145690"/>
              <a:ext cx="2443763" cy="405348"/>
            </a:xfrm>
            <a:prstGeom prst="rect">
              <a:avLst/>
            </a:prstGeom>
            <a:noFill/>
            <a:ln w="12700" cap="flat" cmpd="sng" algn="ctr">
              <a:noFill/>
              <a:prstDash val="solid"/>
              <a:miter lim="800000"/>
            </a:ln>
            <a:effectLst/>
          </p:spPr>
          <p:txBody>
            <a:bodyPr rtlCol="0" anchor="ctr"/>
            <a:lstStyle/>
            <a:p>
              <a:pPr lvl="0" algn="r"/>
              <a:r>
                <a:rPr lang="en-US" sz="2400" b="1" kern="0" dirty="0">
                  <a:solidFill>
                    <a:srgbClr val="FFC000">
                      <a:lumMod val="75000"/>
                    </a:srgbClr>
                  </a:solidFill>
                  <a:latin typeface="Segoe UI Light" panose="020B0502040204020203" pitchFamily="34" charset="0"/>
                  <a:cs typeface="Segoe UI Light" panose="020B0502040204020203" pitchFamily="34" charset="0"/>
                </a:rPr>
                <a:t>Recommendation</a:t>
              </a:r>
            </a:p>
          </p:txBody>
        </p:sp>
        <p:cxnSp>
          <p:nvCxnSpPr>
            <p:cNvPr id="58" name="Straight Connector 57">
              <a:extLst>
                <a:ext uri="{FF2B5EF4-FFF2-40B4-BE49-F238E27FC236}">
                  <a16:creationId xmlns:a16="http://schemas.microsoft.com/office/drawing/2014/main" xmlns="" id="{B2E54901-FCF3-4D4A-A705-BFA7154DEF2D}"/>
                </a:ext>
              </a:extLst>
            </p:cNvPr>
            <p:cNvCxnSpPr/>
            <p:nvPr/>
          </p:nvCxnSpPr>
          <p:spPr>
            <a:xfrm>
              <a:off x="968991" y="2604501"/>
              <a:ext cx="3416497" cy="0"/>
            </a:xfrm>
            <a:prstGeom prst="line">
              <a:avLst/>
            </a:prstGeom>
            <a:noFill/>
            <a:ln w="28575" cap="flat" cmpd="sng" algn="ctr">
              <a:solidFill>
                <a:srgbClr val="FFC000">
                  <a:lumMod val="60000"/>
                  <a:lumOff val="40000"/>
                </a:srgbClr>
              </a:solidFill>
              <a:prstDash val="solid"/>
              <a:miter lim="800000"/>
            </a:ln>
            <a:effectLst/>
          </p:spPr>
        </p:cxnSp>
      </p:grpSp>
      <p:cxnSp>
        <p:nvCxnSpPr>
          <p:cNvPr id="59" name="Straight Connector 58">
            <a:extLst>
              <a:ext uri="{FF2B5EF4-FFF2-40B4-BE49-F238E27FC236}">
                <a16:creationId xmlns:a16="http://schemas.microsoft.com/office/drawing/2014/main" xmlns="" id="{1E000827-53C3-4639-B3A8-10FBAC25210E}"/>
              </a:ext>
            </a:extLst>
          </p:cNvPr>
          <p:cNvCxnSpPr/>
          <p:nvPr/>
        </p:nvCxnSpPr>
        <p:spPr>
          <a:xfrm>
            <a:off x="785423" y="3537081"/>
            <a:ext cx="3504009" cy="0"/>
          </a:xfrm>
          <a:prstGeom prst="line">
            <a:avLst/>
          </a:prstGeom>
          <a:noFill/>
          <a:ln w="28575" cap="flat" cmpd="sng" algn="ctr">
            <a:solidFill>
              <a:srgbClr val="E7E6E6">
                <a:lumMod val="75000"/>
              </a:srgbClr>
            </a:solidFill>
            <a:prstDash val="solid"/>
            <a:miter lim="800000"/>
          </a:ln>
          <a:effectLst/>
        </p:spPr>
      </p:cxnSp>
      <p:sp>
        <p:nvSpPr>
          <p:cNvPr id="61" name="Rectangle 60">
            <a:extLst>
              <a:ext uri="{FF2B5EF4-FFF2-40B4-BE49-F238E27FC236}">
                <a16:creationId xmlns:a16="http://schemas.microsoft.com/office/drawing/2014/main" xmlns="" id="{7BA74518-9731-455A-A562-5645032B0158}"/>
              </a:ext>
            </a:extLst>
          </p:cNvPr>
          <p:cNvSpPr/>
          <p:nvPr/>
        </p:nvSpPr>
        <p:spPr>
          <a:xfrm>
            <a:off x="8110643" y="1338626"/>
            <a:ext cx="2267107" cy="365760"/>
          </a:xfrm>
          <a:prstGeom prst="rect">
            <a:avLst/>
          </a:prstGeom>
          <a:noFill/>
          <a:ln w="12700" cap="flat" cmpd="sng" algn="ctr">
            <a:noFill/>
            <a:prstDash val="solid"/>
            <a:miter lim="800000"/>
          </a:ln>
          <a:effectLst/>
        </p:spPr>
        <p:txBody>
          <a:bodyPr rtlCol="0" anchor="ctr"/>
          <a:lstStyle/>
          <a:p>
            <a:pPr lvl="0"/>
            <a:r>
              <a:rPr lang="en-US" sz="2400" b="1" kern="0" dirty="0">
                <a:solidFill>
                  <a:srgbClr val="70AD47">
                    <a:lumMod val="75000"/>
                  </a:srgbClr>
                </a:solidFill>
                <a:latin typeface="Segoe UI Light" panose="020B0502040204020203" pitchFamily="34" charset="0"/>
                <a:cs typeface="Segoe UI Light" panose="020B0502040204020203" pitchFamily="34" charset="0"/>
              </a:rPr>
              <a:t>Customization</a:t>
            </a:r>
          </a:p>
        </p:txBody>
      </p:sp>
      <p:cxnSp>
        <p:nvCxnSpPr>
          <p:cNvPr id="62" name="Straight Connector 61">
            <a:extLst>
              <a:ext uri="{FF2B5EF4-FFF2-40B4-BE49-F238E27FC236}">
                <a16:creationId xmlns:a16="http://schemas.microsoft.com/office/drawing/2014/main" xmlns="" id="{F809C1A2-85CC-46B1-9B7F-E97ED73236E7}"/>
              </a:ext>
            </a:extLst>
          </p:cNvPr>
          <p:cNvCxnSpPr/>
          <p:nvPr/>
        </p:nvCxnSpPr>
        <p:spPr>
          <a:xfrm>
            <a:off x="7543056" y="1841539"/>
            <a:ext cx="4245902" cy="0"/>
          </a:xfrm>
          <a:prstGeom prst="line">
            <a:avLst/>
          </a:prstGeom>
          <a:noFill/>
          <a:ln w="28575" cap="flat" cmpd="sng" algn="ctr">
            <a:solidFill>
              <a:srgbClr val="70AD47">
                <a:lumMod val="60000"/>
                <a:lumOff val="40000"/>
              </a:srgbClr>
            </a:solidFill>
            <a:prstDash val="solid"/>
            <a:miter lim="800000"/>
          </a:ln>
          <a:effectLst/>
        </p:spPr>
      </p:cxnSp>
      <p:cxnSp>
        <p:nvCxnSpPr>
          <p:cNvPr id="65" name="Straight Connector 64">
            <a:extLst>
              <a:ext uri="{FF2B5EF4-FFF2-40B4-BE49-F238E27FC236}">
                <a16:creationId xmlns:a16="http://schemas.microsoft.com/office/drawing/2014/main" xmlns="" id="{F5287ACA-C4C9-423F-91D9-8F478F3EBCAE}"/>
              </a:ext>
            </a:extLst>
          </p:cNvPr>
          <p:cNvCxnSpPr/>
          <p:nvPr/>
        </p:nvCxnSpPr>
        <p:spPr>
          <a:xfrm>
            <a:off x="7792372" y="3564377"/>
            <a:ext cx="3446828" cy="0"/>
          </a:xfrm>
          <a:prstGeom prst="line">
            <a:avLst/>
          </a:prstGeom>
          <a:noFill/>
          <a:ln w="28575" cap="flat" cmpd="sng" algn="ctr">
            <a:solidFill>
              <a:srgbClr val="FFC000">
                <a:lumMod val="60000"/>
                <a:lumOff val="40000"/>
              </a:srgbClr>
            </a:solidFill>
            <a:prstDash val="solid"/>
            <a:miter lim="800000"/>
          </a:ln>
          <a:effectLst/>
        </p:spPr>
      </p:cxnSp>
      <p:cxnSp>
        <p:nvCxnSpPr>
          <p:cNvPr id="71" name="Straight Connector 70">
            <a:extLst>
              <a:ext uri="{FF2B5EF4-FFF2-40B4-BE49-F238E27FC236}">
                <a16:creationId xmlns:a16="http://schemas.microsoft.com/office/drawing/2014/main" xmlns="" id="{862ACE8E-1386-4A96-BBA7-F09D986B39B5}"/>
              </a:ext>
            </a:extLst>
          </p:cNvPr>
          <p:cNvCxnSpPr/>
          <p:nvPr/>
        </p:nvCxnSpPr>
        <p:spPr>
          <a:xfrm flipV="1">
            <a:off x="4428079" y="3350898"/>
            <a:ext cx="720000" cy="7233"/>
          </a:xfrm>
          <a:prstGeom prst="line">
            <a:avLst/>
          </a:prstGeom>
          <a:noFill/>
          <a:ln w="28575" cap="flat" cmpd="sng" algn="ctr">
            <a:solidFill>
              <a:srgbClr val="A5A5A5"/>
            </a:solidFill>
            <a:prstDash val="sysDot"/>
            <a:miter lim="800000"/>
          </a:ln>
          <a:effectLst/>
        </p:spPr>
      </p:cxnSp>
      <p:cxnSp>
        <p:nvCxnSpPr>
          <p:cNvPr id="72" name="Straight Connector 71">
            <a:extLst>
              <a:ext uri="{FF2B5EF4-FFF2-40B4-BE49-F238E27FC236}">
                <a16:creationId xmlns:a16="http://schemas.microsoft.com/office/drawing/2014/main" xmlns="" id="{40F185ED-99E9-43B9-930F-5515F63B97BF}"/>
              </a:ext>
            </a:extLst>
          </p:cNvPr>
          <p:cNvCxnSpPr/>
          <p:nvPr/>
        </p:nvCxnSpPr>
        <p:spPr>
          <a:xfrm flipV="1">
            <a:off x="6969615" y="3354514"/>
            <a:ext cx="720000" cy="7233"/>
          </a:xfrm>
          <a:prstGeom prst="line">
            <a:avLst/>
          </a:prstGeom>
          <a:noFill/>
          <a:ln w="28575" cap="flat" cmpd="sng" algn="ctr">
            <a:solidFill>
              <a:srgbClr val="A5A5A5"/>
            </a:solidFill>
            <a:prstDash val="sysDot"/>
            <a:miter lim="800000"/>
          </a:ln>
          <a:effectLst/>
        </p:spPr>
      </p:cxnSp>
      <p:grpSp>
        <p:nvGrpSpPr>
          <p:cNvPr id="73" name="Group 72">
            <a:extLst>
              <a:ext uri="{FF2B5EF4-FFF2-40B4-BE49-F238E27FC236}">
                <a16:creationId xmlns:a16="http://schemas.microsoft.com/office/drawing/2014/main" xmlns="" id="{B2CA1C25-85A5-429F-A1A7-F64EE743BBD1}"/>
              </a:ext>
            </a:extLst>
          </p:cNvPr>
          <p:cNvGrpSpPr/>
          <p:nvPr/>
        </p:nvGrpSpPr>
        <p:grpSpPr>
          <a:xfrm>
            <a:off x="7184755" y="4928824"/>
            <a:ext cx="4597781" cy="1080787"/>
            <a:chOff x="6904300" y="5248584"/>
            <a:chExt cx="4604202" cy="1080787"/>
          </a:xfrm>
        </p:grpSpPr>
        <p:sp>
          <p:nvSpPr>
            <p:cNvPr id="74" name="Rectangle 73">
              <a:extLst>
                <a:ext uri="{FF2B5EF4-FFF2-40B4-BE49-F238E27FC236}">
                  <a16:creationId xmlns:a16="http://schemas.microsoft.com/office/drawing/2014/main" xmlns="" id="{2D753910-2672-402C-B3FC-0F3274D9A365}"/>
                </a:ext>
              </a:extLst>
            </p:cNvPr>
            <p:cNvSpPr/>
            <p:nvPr/>
          </p:nvSpPr>
          <p:spPr>
            <a:xfrm>
              <a:off x="6904300" y="5744596"/>
              <a:ext cx="4604202" cy="584775"/>
            </a:xfrm>
            <a:prstGeom prst="rect">
              <a:avLst/>
            </a:prstGeom>
          </p:spPr>
          <p:txBody>
            <a:bodyPr wrap="square">
              <a:spAutoFit/>
            </a:bodyPr>
            <a:lstStyle/>
            <a:p>
              <a:pPr lvl="0"/>
              <a:r>
                <a:rPr lang="en-US" sz="1600" kern="0" dirty="0">
                  <a:solidFill>
                    <a:prstClr val="black">
                      <a:lumMod val="75000"/>
                      <a:lumOff val="25000"/>
                    </a:prstClr>
                  </a:solidFill>
                  <a:cs typeface="Segoe UI" panose="020B0502040204020203" pitchFamily="34" charset="0"/>
                </a:rPr>
                <a:t>Identify risk through user-configurable reports that incorporate data from different data sets</a:t>
              </a:r>
            </a:p>
          </p:txBody>
        </p:sp>
        <p:sp>
          <p:nvSpPr>
            <p:cNvPr id="75" name="Rectangle 74">
              <a:extLst>
                <a:ext uri="{FF2B5EF4-FFF2-40B4-BE49-F238E27FC236}">
                  <a16:creationId xmlns:a16="http://schemas.microsoft.com/office/drawing/2014/main" xmlns="" id="{D13FF0EA-0CD4-4CB6-8A10-A96AE639B3AA}"/>
                </a:ext>
              </a:extLst>
            </p:cNvPr>
            <p:cNvSpPr/>
            <p:nvPr/>
          </p:nvSpPr>
          <p:spPr>
            <a:xfrm>
              <a:off x="7697641" y="5248584"/>
              <a:ext cx="3017520" cy="365760"/>
            </a:xfrm>
            <a:prstGeom prst="rect">
              <a:avLst/>
            </a:prstGeom>
            <a:noFill/>
            <a:ln w="12700" cap="flat" cmpd="sng" algn="ctr">
              <a:noFill/>
              <a:prstDash val="solid"/>
              <a:miter lim="800000"/>
            </a:ln>
            <a:effectLst/>
          </p:spPr>
          <p:txBody>
            <a:bodyPr rtlCol="0" anchor="ctr"/>
            <a:lstStyle/>
            <a:p>
              <a:pPr lvl="0"/>
              <a:r>
                <a:rPr lang="en-US" sz="2400" b="1" kern="0" dirty="0">
                  <a:solidFill>
                    <a:srgbClr val="ED7D31">
                      <a:lumMod val="75000"/>
                    </a:srgbClr>
                  </a:solidFill>
                  <a:latin typeface="Segoe UI Light" panose="020B0502040204020203" pitchFamily="34" charset="0"/>
                  <a:cs typeface="Segoe UI Light" panose="020B0502040204020203" pitchFamily="34" charset="0"/>
                </a:rPr>
                <a:t>Risk Detection</a:t>
              </a:r>
            </a:p>
          </p:txBody>
        </p:sp>
        <p:cxnSp>
          <p:nvCxnSpPr>
            <p:cNvPr id="76" name="Straight Connector 75">
              <a:extLst>
                <a:ext uri="{FF2B5EF4-FFF2-40B4-BE49-F238E27FC236}">
                  <a16:creationId xmlns:a16="http://schemas.microsoft.com/office/drawing/2014/main" xmlns="" id="{6271AB65-2C77-4135-817F-8D339B44B3DC}"/>
                </a:ext>
              </a:extLst>
            </p:cNvPr>
            <p:cNvCxnSpPr/>
            <p:nvPr/>
          </p:nvCxnSpPr>
          <p:spPr>
            <a:xfrm>
              <a:off x="6989826" y="5750601"/>
              <a:ext cx="4320000" cy="0"/>
            </a:xfrm>
            <a:prstGeom prst="line">
              <a:avLst/>
            </a:prstGeom>
            <a:noFill/>
            <a:ln w="28575" cap="flat" cmpd="sng" algn="ctr">
              <a:solidFill>
                <a:srgbClr val="ED7D31">
                  <a:lumMod val="60000"/>
                  <a:lumOff val="40000"/>
                </a:srgbClr>
              </a:solidFill>
              <a:prstDash val="solid"/>
              <a:miter lim="800000"/>
            </a:ln>
            <a:effectLst/>
          </p:spPr>
        </p:cxnSp>
      </p:grpSp>
      <p:grpSp>
        <p:nvGrpSpPr>
          <p:cNvPr id="78" name="Group 77">
            <a:extLst>
              <a:ext uri="{FF2B5EF4-FFF2-40B4-BE49-F238E27FC236}">
                <a16:creationId xmlns:a16="http://schemas.microsoft.com/office/drawing/2014/main" xmlns="" id="{B9BB16F9-E333-4D19-AA55-1ED4B356E8FD}"/>
              </a:ext>
            </a:extLst>
          </p:cNvPr>
          <p:cNvGrpSpPr/>
          <p:nvPr/>
        </p:nvGrpSpPr>
        <p:grpSpPr>
          <a:xfrm>
            <a:off x="522750" y="4971616"/>
            <a:ext cx="4387817" cy="1271758"/>
            <a:chOff x="242294" y="5235595"/>
            <a:chExt cx="4387817" cy="1271758"/>
          </a:xfrm>
        </p:grpSpPr>
        <p:sp>
          <p:nvSpPr>
            <p:cNvPr id="80" name="Rectangle 79">
              <a:extLst>
                <a:ext uri="{FF2B5EF4-FFF2-40B4-BE49-F238E27FC236}">
                  <a16:creationId xmlns:a16="http://schemas.microsoft.com/office/drawing/2014/main" xmlns="" id="{641129E3-F191-4F7A-9C20-25B56DDC8A07}"/>
                </a:ext>
              </a:extLst>
            </p:cNvPr>
            <p:cNvSpPr/>
            <p:nvPr/>
          </p:nvSpPr>
          <p:spPr>
            <a:xfrm>
              <a:off x="446911" y="5676356"/>
              <a:ext cx="4183200" cy="830997"/>
            </a:xfrm>
            <a:prstGeom prst="rect">
              <a:avLst/>
            </a:prstGeom>
          </p:spPr>
          <p:txBody>
            <a:bodyPr wrap="square">
              <a:spAutoFit/>
            </a:bodyPr>
            <a:lstStyle/>
            <a:p>
              <a:pPr lvl="0" algn="r"/>
              <a:r>
                <a:rPr lang="en-US" sz="1600" kern="0" dirty="0">
                  <a:solidFill>
                    <a:prstClr val="black">
                      <a:lumMod val="75000"/>
                      <a:lumOff val="25000"/>
                    </a:prstClr>
                  </a:solidFill>
                  <a:cs typeface="Segoe UI" panose="020B0502040204020203" pitchFamily="34" charset="0"/>
                </a:rPr>
                <a:t>To develop a web based platform for quick and easy access of information across the organization</a:t>
              </a:r>
            </a:p>
          </p:txBody>
        </p:sp>
        <p:sp>
          <p:nvSpPr>
            <p:cNvPr id="81" name="Rectangle 80">
              <a:extLst>
                <a:ext uri="{FF2B5EF4-FFF2-40B4-BE49-F238E27FC236}">
                  <a16:creationId xmlns:a16="http://schemas.microsoft.com/office/drawing/2014/main" xmlns="" id="{B9E396ED-46C9-4654-BB28-04266B77928A}"/>
                </a:ext>
              </a:extLst>
            </p:cNvPr>
            <p:cNvSpPr/>
            <p:nvPr/>
          </p:nvSpPr>
          <p:spPr>
            <a:xfrm flipH="1">
              <a:off x="434775" y="5235595"/>
              <a:ext cx="3340734" cy="322964"/>
            </a:xfrm>
            <a:prstGeom prst="rect">
              <a:avLst/>
            </a:prstGeom>
            <a:noFill/>
            <a:ln w="12700" cap="flat" cmpd="sng" algn="ctr">
              <a:noFill/>
              <a:prstDash val="solid"/>
              <a:miter lim="800000"/>
            </a:ln>
            <a:effectLst/>
          </p:spPr>
          <p:txBody>
            <a:bodyPr rtlCol="0" anchor="ctr"/>
            <a:lstStyle/>
            <a:p>
              <a:pPr lvl="0" algn="r"/>
              <a:r>
                <a:rPr lang="en-US" sz="2400" b="1" kern="0" dirty="0">
                  <a:solidFill>
                    <a:srgbClr val="5B9BD5">
                      <a:lumMod val="75000"/>
                    </a:srgbClr>
                  </a:solidFill>
                  <a:latin typeface="Segoe UI Light" panose="020B0502040204020203" pitchFamily="34" charset="0"/>
                  <a:cs typeface="Segoe UI Light" panose="020B0502040204020203" pitchFamily="34" charset="0"/>
                </a:rPr>
                <a:t>Cloud based Platform</a:t>
              </a:r>
            </a:p>
          </p:txBody>
        </p:sp>
        <p:cxnSp>
          <p:nvCxnSpPr>
            <p:cNvPr id="82" name="Straight Connector 81">
              <a:extLst>
                <a:ext uri="{FF2B5EF4-FFF2-40B4-BE49-F238E27FC236}">
                  <a16:creationId xmlns:a16="http://schemas.microsoft.com/office/drawing/2014/main" xmlns="" id="{0D51672A-7E83-48E3-B669-4908855B07FB}"/>
                </a:ext>
              </a:extLst>
            </p:cNvPr>
            <p:cNvCxnSpPr/>
            <p:nvPr/>
          </p:nvCxnSpPr>
          <p:spPr>
            <a:xfrm>
              <a:off x="242294" y="5676356"/>
              <a:ext cx="4320000" cy="0"/>
            </a:xfrm>
            <a:prstGeom prst="line">
              <a:avLst/>
            </a:prstGeom>
            <a:noFill/>
            <a:ln w="28575" cap="flat" cmpd="sng" algn="ctr">
              <a:solidFill>
                <a:srgbClr val="5B9BD5">
                  <a:lumMod val="60000"/>
                  <a:lumOff val="40000"/>
                </a:srgbClr>
              </a:solidFill>
              <a:prstDash val="solid"/>
              <a:miter lim="800000"/>
            </a:ln>
            <a:effectLst/>
          </p:spPr>
        </p:cxnSp>
      </p:grpSp>
      <p:sp>
        <p:nvSpPr>
          <p:cNvPr id="87" name="Rectangle 86">
            <a:extLst>
              <a:ext uri="{FF2B5EF4-FFF2-40B4-BE49-F238E27FC236}">
                <a16:creationId xmlns:a16="http://schemas.microsoft.com/office/drawing/2014/main" xmlns="" id="{1B8B1270-EB5F-4F0B-9514-CA861872F6FE}"/>
              </a:ext>
            </a:extLst>
          </p:cNvPr>
          <p:cNvSpPr/>
          <p:nvPr/>
        </p:nvSpPr>
        <p:spPr>
          <a:xfrm>
            <a:off x="7270282" y="1935499"/>
            <a:ext cx="4512255" cy="584775"/>
          </a:xfrm>
          <a:prstGeom prst="rect">
            <a:avLst/>
          </a:prstGeom>
        </p:spPr>
        <p:txBody>
          <a:bodyPr wrap="square">
            <a:spAutoFit/>
          </a:bodyPr>
          <a:lstStyle/>
          <a:p>
            <a:pPr algn="just"/>
            <a:r>
              <a:rPr lang="en-US" sz="1600" dirty="0">
                <a:solidFill>
                  <a:prstClr val="black">
                    <a:lumMod val="75000"/>
                    <a:lumOff val="25000"/>
                  </a:prstClr>
                </a:solidFill>
                <a:cs typeface="Segoe UI" panose="020B0502040204020203" pitchFamily="34" charset="0"/>
              </a:rPr>
              <a:t>Customize the data sources and scoring algorithm based on the industry, geography, company size </a:t>
            </a:r>
            <a:r>
              <a:rPr lang="en-US" sz="1600" dirty="0" err="1">
                <a:solidFill>
                  <a:prstClr val="black">
                    <a:lumMod val="75000"/>
                    <a:lumOff val="25000"/>
                  </a:prstClr>
                </a:solidFill>
                <a:cs typeface="Segoe UI" panose="020B0502040204020203" pitchFamily="34" charset="0"/>
              </a:rPr>
              <a:t>etc</a:t>
            </a:r>
            <a:endParaRPr lang="en-US" sz="1600" dirty="0">
              <a:solidFill>
                <a:prstClr val="black">
                  <a:lumMod val="75000"/>
                  <a:lumOff val="25000"/>
                </a:prstClr>
              </a:solidFill>
              <a:cs typeface="Segoe UI" panose="020B0502040204020203" pitchFamily="34" charset="0"/>
            </a:endParaRPr>
          </a:p>
        </p:txBody>
      </p:sp>
      <p:pic>
        <p:nvPicPr>
          <p:cNvPr id="88" name="Picture 87" descr="A close up of a sign&#10;&#10;Description generated with high confidence">
            <a:extLst>
              <a:ext uri="{FF2B5EF4-FFF2-40B4-BE49-F238E27FC236}">
                <a16:creationId xmlns:a16="http://schemas.microsoft.com/office/drawing/2014/main" xmlns="" id="{FB25C44F-228B-4866-A412-0BA624AD1FD7}"/>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498574" y="1319072"/>
            <a:ext cx="475488" cy="475488"/>
          </a:xfrm>
          <a:prstGeom prst="rect">
            <a:avLst/>
          </a:prstGeom>
        </p:spPr>
      </p:pic>
      <p:pic>
        <p:nvPicPr>
          <p:cNvPr id="89" name="Picture 88" descr="A close up of a speaker&#10;&#10;Description generated with high confidence">
            <a:extLst>
              <a:ext uri="{FF2B5EF4-FFF2-40B4-BE49-F238E27FC236}">
                <a16:creationId xmlns:a16="http://schemas.microsoft.com/office/drawing/2014/main" xmlns="" id="{1BD01BAE-3C19-4872-8E46-4D880CDA1E9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736318" y="2964637"/>
            <a:ext cx="474101" cy="474101"/>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xmlns="" id="{C1204FE0-FED4-421B-AB0B-ABB441F856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115" y="4931964"/>
            <a:ext cx="475488" cy="475488"/>
          </a:xfrm>
          <a:prstGeom prst="rect">
            <a:avLst/>
          </a:prstGeom>
        </p:spPr>
      </p:pic>
      <p:pic>
        <p:nvPicPr>
          <p:cNvPr id="91" name="Graphic 90" descr="Magnifying glass">
            <a:extLst>
              <a:ext uri="{FF2B5EF4-FFF2-40B4-BE49-F238E27FC236}">
                <a16:creationId xmlns:a16="http://schemas.microsoft.com/office/drawing/2014/main" xmlns="" id="{CAEFDCBD-C261-4E1A-BD9B-6CE08E702D1A}"/>
              </a:ext>
            </a:extLst>
          </p:cNvPr>
          <p:cNvPicPr>
            <a:picLocks noChangeAspect="1"/>
          </p:cNvPicPr>
          <p:nvPr/>
        </p:nvPicPr>
        <p:blipFill>
          <a:blip r:embed="rId6" cstate="print">
            <a:grayscl/>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137488" y="4893010"/>
            <a:ext cx="475488" cy="47548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xmlns="" id="{8106590F-68AC-4C35-9B48-76635BC3E87A}"/>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787606" y="2995368"/>
            <a:ext cx="475488" cy="475488"/>
          </a:xfrm>
          <a:prstGeom prst="rect">
            <a:avLst/>
          </a:prstGeom>
        </p:spPr>
      </p:pic>
      <p:pic>
        <p:nvPicPr>
          <p:cNvPr id="93" name="Picture 92" descr="A close up of a building&#10;&#10;Description generated with high confidence">
            <a:extLst>
              <a:ext uri="{FF2B5EF4-FFF2-40B4-BE49-F238E27FC236}">
                <a16:creationId xmlns:a16="http://schemas.microsoft.com/office/drawing/2014/main" xmlns="" id="{A4F095B0-726F-459B-BFA1-1F09B322BE06}"/>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4155988" y="1273929"/>
            <a:ext cx="475488" cy="475488"/>
          </a:xfrm>
          <a:prstGeom prst="rect">
            <a:avLst/>
          </a:prstGeom>
        </p:spPr>
      </p:pic>
      <p:sp>
        <p:nvSpPr>
          <p:cNvPr id="94" name="TextBox 93">
            <a:extLst>
              <a:ext uri="{FF2B5EF4-FFF2-40B4-BE49-F238E27FC236}">
                <a16:creationId xmlns:a16="http://schemas.microsoft.com/office/drawing/2014/main" xmlns="" id="{7B84BB8F-D19C-4E80-AE21-B0CCA619AA59}"/>
              </a:ext>
            </a:extLst>
          </p:cNvPr>
          <p:cNvSpPr txBox="1"/>
          <p:nvPr/>
        </p:nvSpPr>
        <p:spPr>
          <a:xfrm>
            <a:off x="946527" y="693775"/>
            <a:ext cx="10664356" cy="400110"/>
          </a:xfrm>
          <a:prstGeom prst="rect">
            <a:avLst/>
          </a:prstGeom>
          <a:noFill/>
        </p:spPr>
        <p:txBody>
          <a:bodyPr wrap="square" rtlCol="0">
            <a:spAutoFit/>
          </a:bodyPr>
          <a:lstStyle/>
          <a:p>
            <a:pPr algn="ctr"/>
            <a:r>
              <a:rPr lang="en-US" sz="2000" b="1" dirty="0">
                <a:solidFill>
                  <a:schemeClr val="bg2">
                    <a:lumMod val="50000"/>
                  </a:schemeClr>
                </a:solidFill>
              </a:rPr>
              <a:t>Some of the key features which can be built on top of the existing solution</a:t>
            </a:r>
            <a:endParaRPr lang="en-IN" sz="2000" b="1" dirty="0">
              <a:solidFill>
                <a:schemeClr val="bg2">
                  <a:lumMod val="50000"/>
                </a:schemeClr>
              </a:solidFill>
            </a:endParaRPr>
          </a:p>
        </p:txBody>
      </p:sp>
      <p:pic>
        <p:nvPicPr>
          <p:cNvPr id="5" name="Graphic 4" descr="City">
            <a:extLst>
              <a:ext uri="{FF2B5EF4-FFF2-40B4-BE49-F238E27FC236}">
                <a16:creationId xmlns:a16="http://schemas.microsoft.com/office/drawing/2014/main" xmlns="" id="{EFBB8AE0-5199-42B5-B791-9043462B8C8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475373" y="2647494"/>
            <a:ext cx="1149603" cy="1149603"/>
          </a:xfrm>
          <a:prstGeom prst="rect">
            <a:avLst/>
          </a:prstGeom>
        </p:spPr>
      </p:pic>
    </p:spTree>
    <p:extLst>
      <p:ext uri="{BB962C8B-B14F-4D97-AF65-F5344CB8AC3E}">
        <p14:creationId xmlns:p14="http://schemas.microsoft.com/office/powerpoint/2010/main" val="385731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5391AC-4D80-4DA4-96A2-BF130A38D47B}"/>
              </a:ext>
            </a:extLst>
          </p:cNvPr>
          <p:cNvSpPr>
            <a:spLocks noGrp="1"/>
          </p:cNvSpPr>
          <p:nvPr>
            <p:ph type="title"/>
          </p:nvPr>
        </p:nvSpPr>
        <p:spPr/>
        <p:txBody>
          <a:bodyPr/>
          <a:lstStyle/>
          <a:p>
            <a:r>
              <a:rPr lang="en-US" dirty="0"/>
              <a:t>Pilot - Data Preparation &amp; Exploration</a:t>
            </a:r>
          </a:p>
        </p:txBody>
      </p:sp>
      <p:sp>
        <p:nvSpPr>
          <p:cNvPr id="4" name="TextBox 3">
            <a:extLst>
              <a:ext uri="{FF2B5EF4-FFF2-40B4-BE49-F238E27FC236}">
                <a16:creationId xmlns:a16="http://schemas.microsoft.com/office/drawing/2014/main" xmlns="" id="{39EE3BC7-AD81-4751-8215-0DB17D805252}"/>
              </a:ext>
            </a:extLst>
          </p:cNvPr>
          <p:cNvSpPr txBox="1"/>
          <p:nvPr/>
        </p:nvSpPr>
        <p:spPr>
          <a:xfrm>
            <a:off x="526160" y="719686"/>
            <a:ext cx="5325447" cy="2308324"/>
          </a:xfrm>
          <a:prstGeom prst="rect">
            <a:avLst/>
          </a:prstGeom>
          <a:noFill/>
        </p:spPr>
        <p:txBody>
          <a:bodyPr wrap="square" rtlCol="0">
            <a:spAutoFit/>
          </a:bodyPr>
          <a:lstStyle/>
          <a:p>
            <a:pPr algn="ctr"/>
            <a:r>
              <a:rPr lang="en-IN" sz="1600" b="1" dirty="0"/>
              <a:t>Data inconsistencies and issues treatment</a:t>
            </a:r>
          </a:p>
          <a:p>
            <a:pPr algn="ctr"/>
            <a:r>
              <a:rPr lang="en-IN" sz="1600" b="1" dirty="0"/>
              <a:t>	 </a:t>
            </a:r>
          </a:p>
          <a:p>
            <a:pPr marL="285750" indent="-285750" algn="just">
              <a:buFont typeface="Arial" panose="020B0604020202020204" pitchFamily="34" charset="0"/>
              <a:buChar char="•"/>
            </a:pPr>
            <a:r>
              <a:rPr lang="en-IN" sz="1600" dirty="0"/>
              <a:t>Duplicate data observed was removed</a:t>
            </a:r>
          </a:p>
          <a:p>
            <a:pPr marL="285750" indent="-285750" algn="just">
              <a:buFont typeface="Arial" panose="020B0604020202020204" pitchFamily="34" charset="0"/>
              <a:buChar char="•"/>
            </a:pPr>
            <a:r>
              <a:rPr lang="en-IN" sz="1600" dirty="0"/>
              <a:t>Outliers were not excluded from the data set</a:t>
            </a:r>
          </a:p>
          <a:p>
            <a:pPr marL="285750" indent="-285750" algn="just">
              <a:buFont typeface="Arial" panose="020B0604020202020204" pitchFamily="34" charset="0"/>
              <a:buChar char="•"/>
            </a:pPr>
            <a:r>
              <a:rPr lang="en-IN" sz="1600" dirty="0"/>
              <a:t>Missing observations were treated in the following ways</a:t>
            </a:r>
          </a:p>
          <a:p>
            <a:pPr marL="742950" lvl="1" indent="-285750" algn="just">
              <a:buFont typeface="Arial" panose="020B0604020202020204" pitchFamily="34" charset="0"/>
              <a:buChar char="•"/>
            </a:pPr>
            <a:r>
              <a:rPr lang="en-IN" sz="1600" dirty="0"/>
              <a:t>Variables with less than 25 % coverage was removed from the analysis</a:t>
            </a:r>
          </a:p>
          <a:p>
            <a:pPr marL="742950" lvl="1" indent="-285750" algn="just">
              <a:buFont typeface="Arial" panose="020B0604020202020204" pitchFamily="34" charset="0"/>
              <a:buChar char="•"/>
            </a:pPr>
            <a:r>
              <a:rPr lang="en-IN" sz="1600" dirty="0"/>
              <a:t>Any data point for which data was not found in the website was left as is.</a:t>
            </a:r>
          </a:p>
        </p:txBody>
      </p:sp>
      <p:sp>
        <p:nvSpPr>
          <p:cNvPr id="22" name="Rectangle 21">
            <a:extLst>
              <a:ext uri="{FF2B5EF4-FFF2-40B4-BE49-F238E27FC236}">
                <a16:creationId xmlns:a16="http://schemas.microsoft.com/office/drawing/2014/main" xmlns="" id="{7EA97D4E-42F2-4996-8CE3-050B97CDBAA5}"/>
              </a:ext>
            </a:extLst>
          </p:cNvPr>
          <p:cNvSpPr/>
          <p:nvPr/>
        </p:nvSpPr>
        <p:spPr>
          <a:xfrm>
            <a:off x="6266900" y="719686"/>
            <a:ext cx="5325447" cy="2308324"/>
          </a:xfrm>
          <a:prstGeom prst="rect">
            <a:avLst/>
          </a:prstGeom>
        </p:spPr>
        <p:txBody>
          <a:bodyPr wrap="square">
            <a:spAutoFit/>
          </a:bodyPr>
          <a:lstStyle/>
          <a:p>
            <a:pPr algn="ctr"/>
            <a:r>
              <a:rPr lang="en-IN" sz="1600" b="1" dirty="0"/>
              <a:t>Data exclusions</a:t>
            </a:r>
          </a:p>
          <a:p>
            <a:pPr algn="ctr"/>
            <a:endParaRPr lang="en-IN" sz="1600" b="1" dirty="0"/>
          </a:p>
          <a:p>
            <a:pPr marL="285750" indent="-285750" algn="just">
              <a:buFont typeface="Arial" panose="020B0604020202020204" pitchFamily="34" charset="0"/>
              <a:buChar char="•"/>
            </a:pPr>
            <a:r>
              <a:rPr lang="en-IN" sz="1600" dirty="0"/>
              <a:t>Only those companies which had at least 60 % of all variables were considered for scoring .The pilot model had 42 variables across Quality(10), Performance(29)  and  Sentiment (3)</a:t>
            </a:r>
          </a:p>
          <a:p>
            <a:pPr marL="285750" indent="-285750" algn="just">
              <a:buFont typeface="Arial" panose="020B0604020202020204" pitchFamily="34" charset="0"/>
              <a:buChar char="•"/>
            </a:pPr>
            <a:r>
              <a:rPr lang="en-IN" sz="1600" dirty="0"/>
              <a:t>Only those companies which had at least 25 variables were considered in the model</a:t>
            </a:r>
          </a:p>
          <a:p>
            <a:pPr marL="285750" indent="-285750" algn="just">
              <a:buFont typeface="Arial" panose="020B0604020202020204" pitchFamily="34" charset="0"/>
              <a:buChar char="•"/>
            </a:pPr>
            <a:r>
              <a:rPr lang="en-IN" sz="1600" dirty="0"/>
              <a:t>Categorical variables were excluded from the pilot model.</a:t>
            </a:r>
          </a:p>
        </p:txBody>
      </p:sp>
      <p:grpSp>
        <p:nvGrpSpPr>
          <p:cNvPr id="12" name="Group 11">
            <a:extLst>
              <a:ext uri="{FF2B5EF4-FFF2-40B4-BE49-F238E27FC236}">
                <a16:creationId xmlns:a16="http://schemas.microsoft.com/office/drawing/2014/main" xmlns="" id="{B9A0A692-16F8-49D5-A471-FD4E9D4693A9}"/>
              </a:ext>
            </a:extLst>
          </p:cNvPr>
          <p:cNvGrpSpPr/>
          <p:nvPr/>
        </p:nvGrpSpPr>
        <p:grpSpPr>
          <a:xfrm>
            <a:off x="887851" y="3661275"/>
            <a:ext cx="10363912" cy="2762563"/>
            <a:chOff x="1373998" y="3629429"/>
            <a:chExt cx="10363912" cy="3210714"/>
          </a:xfrm>
        </p:grpSpPr>
        <p:graphicFrame>
          <p:nvGraphicFramePr>
            <p:cNvPr id="10" name="Diagram 9">
              <a:extLst>
                <a:ext uri="{FF2B5EF4-FFF2-40B4-BE49-F238E27FC236}">
                  <a16:creationId xmlns:a16="http://schemas.microsoft.com/office/drawing/2014/main" xmlns="" id="{6F84E45F-1AE6-463D-9D40-63FAE830BF9C}"/>
                </a:ext>
              </a:extLst>
            </p:cNvPr>
            <p:cNvGraphicFramePr/>
            <p:nvPr>
              <p:extLst>
                <p:ext uri="{D42A27DB-BD31-4B8C-83A1-F6EECF244321}">
                  <p14:modId xmlns:p14="http://schemas.microsoft.com/office/powerpoint/2010/main" val="588435462"/>
                </p:ext>
              </p:extLst>
            </p:nvPr>
          </p:nvGraphicFramePr>
          <p:xfrm>
            <a:off x="1373998" y="3629429"/>
            <a:ext cx="10363912" cy="3210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xmlns="" id="{CCDDE114-2921-4DD0-8454-1C09930AEDD0}"/>
                </a:ext>
              </a:extLst>
            </p:cNvPr>
            <p:cNvSpPr txBox="1"/>
            <p:nvPr/>
          </p:nvSpPr>
          <p:spPr>
            <a:xfrm>
              <a:off x="2445970" y="3844962"/>
              <a:ext cx="2217073" cy="1523329"/>
            </a:xfrm>
            <a:prstGeom prst="rect">
              <a:avLst/>
            </a:prstGeom>
            <a:noFill/>
          </p:spPr>
          <p:txBody>
            <a:bodyPr wrap="square" rtlCol="0">
              <a:spAutoFit/>
            </a:bodyPr>
            <a:lstStyle/>
            <a:p>
              <a:pPr algn="ctr"/>
              <a:r>
                <a:rPr lang="en-US" sz="1600" dirty="0"/>
                <a:t>Company Rating</a:t>
              </a:r>
            </a:p>
            <a:p>
              <a:pPr algn="ctr"/>
              <a:r>
                <a:rPr lang="en-US" sz="1600" dirty="0"/>
                <a:t>CEO Rating</a:t>
              </a:r>
            </a:p>
            <a:p>
              <a:pPr algn="ctr"/>
              <a:r>
                <a:rPr lang="en-US" sz="1600" dirty="0"/>
                <a:t>Website Rank</a:t>
              </a:r>
            </a:p>
            <a:p>
              <a:pPr algn="ctr"/>
              <a:r>
                <a:rPr lang="en-US" sz="1600" dirty="0"/>
                <a:t>Bounce Rate</a:t>
              </a:r>
            </a:p>
            <a:p>
              <a:pPr algn="ctr"/>
              <a:r>
                <a:rPr lang="en-US" sz="1600" dirty="0"/>
                <a:t>Avg. Page visit</a:t>
              </a:r>
              <a:endParaRPr lang="en-IN" sz="1600" dirty="0"/>
            </a:p>
          </p:txBody>
        </p:sp>
        <p:sp>
          <p:nvSpPr>
            <p:cNvPr id="37" name="TextBox 36">
              <a:extLst>
                <a:ext uri="{FF2B5EF4-FFF2-40B4-BE49-F238E27FC236}">
                  <a16:creationId xmlns:a16="http://schemas.microsoft.com/office/drawing/2014/main" xmlns="" id="{98FD240B-22C5-4957-89AF-8C6D368554BC}"/>
                </a:ext>
              </a:extLst>
            </p:cNvPr>
            <p:cNvSpPr txBox="1"/>
            <p:nvPr/>
          </p:nvSpPr>
          <p:spPr>
            <a:xfrm>
              <a:off x="8086222" y="3656685"/>
              <a:ext cx="2443926" cy="2161001"/>
            </a:xfrm>
            <a:prstGeom prst="rect">
              <a:avLst/>
            </a:prstGeom>
            <a:noFill/>
          </p:spPr>
          <p:txBody>
            <a:bodyPr wrap="square" rtlCol="0">
              <a:spAutoFit/>
            </a:bodyPr>
            <a:lstStyle/>
            <a:p>
              <a:pPr algn="ctr"/>
              <a:r>
                <a:rPr lang="en-US" sz="1600" dirty="0"/>
                <a:t>Positive: uptrend in growth , new funding etc.</a:t>
              </a:r>
            </a:p>
            <a:p>
              <a:pPr algn="ctr"/>
              <a:endParaRPr lang="en-US" sz="1600" dirty="0"/>
            </a:p>
            <a:p>
              <a:pPr algn="ctr"/>
              <a:r>
                <a:rPr lang="en-US" sz="1600" dirty="0"/>
                <a:t>N</a:t>
              </a:r>
              <a:r>
                <a:rPr lang="en-IN" sz="1600" dirty="0" err="1"/>
                <a:t>egative</a:t>
              </a:r>
              <a:r>
                <a:rPr lang="en-IN" sz="1600" dirty="0"/>
                <a:t>: decline in growth , scandal, forgery etc.</a:t>
              </a:r>
            </a:p>
            <a:p>
              <a:pPr algn="ctr"/>
              <a:endParaRPr lang="en-IN" sz="1600" dirty="0"/>
            </a:p>
            <a:p>
              <a:pPr algn="ctr"/>
              <a:r>
                <a:rPr lang="en-US" sz="1600" dirty="0"/>
                <a:t>N</a:t>
              </a:r>
              <a:r>
                <a:rPr lang="en-IN" sz="1600" dirty="0" err="1"/>
                <a:t>eutral</a:t>
              </a:r>
              <a:r>
                <a:rPr lang="en-IN" sz="1600" dirty="0"/>
                <a:t> : Anything else</a:t>
              </a:r>
              <a:endParaRPr lang="en-US" sz="1600" dirty="0"/>
            </a:p>
          </p:txBody>
        </p:sp>
        <p:sp>
          <p:nvSpPr>
            <p:cNvPr id="38" name="TextBox 37">
              <a:extLst>
                <a:ext uri="{FF2B5EF4-FFF2-40B4-BE49-F238E27FC236}">
                  <a16:creationId xmlns:a16="http://schemas.microsoft.com/office/drawing/2014/main" xmlns="" id="{0DCB3819-F3F9-46C0-90B4-33451DCAF45D}"/>
                </a:ext>
              </a:extLst>
            </p:cNvPr>
            <p:cNvSpPr txBox="1"/>
            <p:nvPr/>
          </p:nvSpPr>
          <p:spPr>
            <a:xfrm>
              <a:off x="5180725" y="3844962"/>
              <a:ext cx="2619745" cy="1824295"/>
            </a:xfrm>
            <a:prstGeom prst="rect">
              <a:avLst/>
            </a:prstGeom>
            <a:noFill/>
          </p:spPr>
          <p:txBody>
            <a:bodyPr wrap="square" rtlCol="0">
              <a:spAutoFit/>
            </a:bodyPr>
            <a:lstStyle/>
            <a:p>
              <a:pPr algn="ctr"/>
              <a:r>
                <a:rPr lang="en-US" sz="1600" dirty="0"/>
                <a:t>Average Volume</a:t>
              </a:r>
            </a:p>
            <a:p>
              <a:pPr algn="ctr"/>
              <a:r>
                <a:rPr lang="en-US" sz="1600" dirty="0"/>
                <a:t>Market Cap</a:t>
              </a:r>
            </a:p>
            <a:p>
              <a:pPr algn="ctr"/>
              <a:r>
                <a:rPr lang="en-US" sz="1600" dirty="0"/>
                <a:t>Price</a:t>
              </a:r>
            </a:p>
            <a:p>
              <a:pPr algn="ctr"/>
              <a:r>
                <a:rPr lang="en-US" sz="1600" dirty="0"/>
                <a:t>Shares Outstanding</a:t>
              </a:r>
            </a:p>
            <a:p>
              <a:pPr algn="ctr"/>
              <a:r>
                <a:rPr lang="en-US" sz="1600" dirty="0" err="1"/>
                <a:t>net_margin_ttm</a:t>
              </a:r>
              <a:endParaRPr lang="en-US" sz="1600" dirty="0"/>
            </a:p>
            <a:p>
              <a:pPr algn="ctr"/>
              <a:r>
                <a:rPr lang="en-US" sz="1600" dirty="0" err="1"/>
                <a:t>operating_margin_ttm</a:t>
              </a:r>
              <a:endParaRPr lang="en-US" sz="1600" dirty="0"/>
            </a:p>
          </p:txBody>
        </p:sp>
      </p:grpSp>
      <p:graphicFrame>
        <p:nvGraphicFramePr>
          <p:cNvPr id="13" name="Object 12">
            <a:extLst>
              <a:ext uri="{FF2B5EF4-FFF2-40B4-BE49-F238E27FC236}">
                <a16:creationId xmlns:a16="http://schemas.microsoft.com/office/drawing/2014/main" xmlns="" id="{39544B8C-DA19-48F1-B016-A6296298900D}"/>
              </a:ext>
            </a:extLst>
          </p:cNvPr>
          <p:cNvGraphicFramePr>
            <a:graphicFrameLocks noChangeAspect="1"/>
          </p:cNvGraphicFramePr>
          <p:nvPr>
            <p:extLst>
              <p:ext uri="{D42A27DB-BD31-4B8C-83A1-F6EECF244321}">
                <p14:modId xmlns:p14="http://schemas.microsoft.com/office/powerpoint/2010/main" val="2254218629"/>
              </p:ext>
            </p:extLst>
          </p:nvPr>
        </p:nvGraphicFramePr>
        <p:xfrm>
          <a:off x="531431" y="4614411"/>
          <a:ext cx="1364220" cy="939547"/>
        </p:xfrm>
        <a:graphic>
          <a:graphicData uri="http://schemas.openxmlformats.org/presentationml/2006/ole">
            <mc:AlternateContent xmlns:mc="http://schemas.openxmlformats.org/markup-compatibility/2006">
              <mc:Choice xmlns:v="urn:schemas-microsoft-com:vml" Requires="v">
                <p:oleObj spid="_x0000_s2749"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531431" y="4614411"/>
                        <a:ext cx="1364220" cy="939547"/>
                      </a:xfrm>
                      <a:prstGeom prst="rect">
                        <a:avLst/>
                      </a:prstGeom>
                    </p:spPr>
                  </p:pic>
                </p:oleObj>
              </mc:Fallback>
            </mc:AlternateContent>
          </a:graphicData>
        </a:graphic>
      </p:graphicFrame>
      <p:sp>
        <p:nvSpPr>
          <p:cNvPr id="14" name="Rectangle: Rounded Corners 13">
            <a:extLst>
              <a:ext uri="{FF2B5EF4-FFF2-40B4-BE49-F238E27FC236}">
                <a16:creationId xmlns:a16="http://schemas.microsoft.com/office/drawing/2014/main" xmlns="" id="{05650032-B92E-40EE-B1F9-71EA2E0B085B}"/>
              </a:ext>
            </a:extLst>
          </p:cNvPr>
          <p:cNvSpPr/>
          <p:nvPr/>
        </p:nvSpPr>
        <p:spPr>
          <a:xfrm>
            <a:off x="281769" y="614021"/>
            <a:ext cx="5814231" cy="253557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xmlns="" id="{4AFB35D4-5586-443A-8944-4B3166AFD3CE}"/>
              </a:ext>
            </a:extLst>
          </p:cNvPr>
          <p:cNvSpPr/>
          <p:nvPr/>
        </p:nvSpPr>
        <p:spPr>
          <a:xfrm>
            <a:off x="6198508" y="614021"/>
            <a:ext cx="5888986" cy="2535578"/>
          </a:xfrm>
          <a:prstGeom prst="round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xmlns="" id="{FA64AF37-A65A-4622-8761-DC5D3BDDAE34}"/>
              </a:ext>
            </a:extLst>
          </p:cNvPr>
          <p:cNvSpPr/>
          <p:nvPr/>
        </p:nvSpPr>
        <p:spPr>
          <a:xfrm>
            <a:off x="526160" y="3240751"/>
            <a:ext cx="10477120" cy="3249440"/>
          </a:xfrm>
          <a:prstGeom prst="roundRect">
            <a:avLst/>
          </a:pr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EE871CB7-5750-499C-B0F0-877ADE116785}"/>
              </a:ext>
            </a:extLst>
          </p:cNvPr>
          <p:cNvSpPr/>
          <p:nvPr/>
        </p:nvSpPr>
        <p:spPr>
          <a:xfrm>
            <a:off x="4061220" y="3244334"/>
            <a:ext cx="4069576" cy="369332"/>
          </a:xfrm>
          <a:prstGeom prst="rect">
            <a:avLst/>
          </a:prstGeom>
        </p:spPr>
        <p:txBody>
          <a:bodyPr wrap="none">
            <a:spAutoFit/>
          </a:bodyPr>
          <a:lstStyle/>
          <a:p>
            <a:pPr algn="ctr"/>
            <a:r>
              <a:rPr lang="en-IN" b="1" dirty="0"/>
              <a:t>Model Variables Across each data source</a:t>
            </a:r>
          </a:p>
        </p:txBody>
      </p:sp>
      <p:sp>
        <p:nvSpPr>
          <p:cNvPr id="45" name="Rectangle 44">
            <a:extLst>
              <a:ext uri="{FF2B5EF4-FFF2-40B4-BE49-F238E27FC236}">
                <a16:creationId xmlns:a16="http://schemas.microsoft.com/office/drawing/2014/main" xmlns="" id="{91ADE8CC-5F39-409D-8322-F61E00CAD584}"/>
              </a:ext>
            </a:extLst>
          </p:cNvPr>
          <p:cNvSpPr/>
          <p:nvPr/>
        </p:nvSpPr>
        <p:spPr>
          <a:xfrm>
            <a:off x="264118" y="6611779"/>
            <a:ext cx="2517036" cy="215444"/>
          </a:xfrm>
          <a:prstGeom prst="rect">
            <a:avLst/>
          </a:prstGeom>
        </p:spPr>
        <p:txBody>
          <a:bodyPr wrap="none">
            <a:spAutoFit/>
          </a:bodyPr>
          <a:lstStyle/>
          <a:p>
            <a:pPr algn="ctr"/>
            <a:r>
              <a:rPr lang="en-IN" sz="800" b="1" dirty="0"/>
              <a:t>** Please refer excel for complete set of variables used</a:t>
            </a:r>
          </a:p>
        </p:txBody>
      </p:sp>
    </p:spTree>
    <p:extLst>
      <p:ext uri="{BB962C8B-B14F-4D97-AF65-F5344CB8AC3E}">
        <p14:creationId xmlns:p14="http://schemas.microsoft.com/office/powerpoint/2010/main" val="35846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xmlns="" id="{AA89BF9C-6E55-4E7B-A047-D522C270E6BB}"/>
              </a:ext>
            </a:extLst>
          </p:cNvPr>
          <p:cNvSpPr txBox="1">
            <a:spLocks/>
          </p:cNvSpPr>
          <p:nvPr/>
        </p:nvSpPr>
        <p:spPr>
          <a:xfrm>
            <a:off x="599655" y="58925"/>
            <a:ext cx="10940304" cy="40834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a:lstStyle>
          <a:p>
            <a:r>
              <a:rPr lang="en-US"/>
              <a:t>Agenda</a:t>
            </a:r>
            <a:endParaRPr lang="en-US" dirty="0"/>
          </a:p>
        </p:txBody>
      </p:sp>
      <p:grpSp>
        <p:nvGrpSpPr>
          <p:cNvPr id="58" name="Group 57">
            <a:extLst>
              <a:ext uri="{FF2B5EF4-FFF2-40B4-BE49-F238E27FC236}">
                <a16:creationId xmlns:a16="http://schemas.microsoft.com/office/drawing/2014/main" xmlns="" id="{E5954A2A-7DF5-4741-B804-D0FD665365B1}"/>
              </a:ext>
            </a:extLst>
          </p:cNvPr>
          <p:cNvGrpSpPr/>
          <p:nvPr/>
        </p:nvGrpSpPr>
        <p:grpSpPr>
          <a:xfrm>
            <a:off x="733005" y="872756"/>
            <a:ext cx="10352997" cy="731779"/>
            <a:chOff x="1193569" y="1270441"/>
            <a:chExt cx="10352997" cy="731779"/>
          </a:xfrm>
        </p:grpSpPr>
        <p:sp>
          <p:nvSpPr>
            <p:cNvPr id="59" name="Abgerundetes Rechteck 37">
              <a:hlinkClick r:id="" action="ppaction://noaction"/>
              <a:extLst>
                <a:ext uri="{FF2B5EF4-FFF2-40B4-BE49-F238E27FC236}">
                  <a16:creationId xmlns:a16="http://schemas.microsoft.com/office/drawing/2014/main" xmlns="" id="{9ABD0306-DC40-4185-B928-CD2DA41B216E}"/>
                </a:ext>
              </a:extLst>
            </p:cNvPr>
            <p:cNvSpPr/>
            <p:nvPr/>
          </p:nvSpPr>
          <p:spPr bwMode="gray">
            <a:xfrm>
              <a:off x="1193569" y="1270441"/>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1</a:t>
              </a:r>
            </a:p>
          </p:txBody>
        </p:sp>
        <p:grpSp>
          <p:nvGrpSpPr>
            <p:cNvPr id="60" name="Group 59">
              <a:extLst>
                <a:ext uri="{FF2B5EF4-FFF2-40B4-BE49-F238E27FC236}">
                  <a16:creationId xmlns:a16="http://schemas.microsoft.com/office/drawing/2014/main" xmlns="" id="{ACB367CF-0C97-4D14-9BEC-646BAD45BBCD}"/>
                </a:ext>
              </a:extLst>
            </p:cNvPr>
            <p:cNvGrpSpPr/>
            <p:nvPr/>
          </p:nvGrpSpPr>
          <p:grpSpPr>
            <a:xfrm>
              <a:off x="1983934" y="1270700"/>
              <a:ext cx="9562632" cy="731520"/>
              <a:chOff x="1983934" y="1270700"/>
              <a:chExt cx="9562632" cy="731520"/>
            </a:xfrm>
          </p:grpSpPr>
          <p:sp>
            <p:nvSpPr>
              <p:cNvPr id="61" name="Rectangle 9">
                <a:extLst>
                  <a:ext uri="{FF2B5EF4-FFF2-40B4-BE49-F238E27FC236}">
                    <a16:creationId xmlns:a16="http://schemas.microsoft.com/office/drawing/2014/main" xmlns="" id="{7E94D412-F172-4A55-8E8F-49F39AD32AE3}"/>
                  </a:ext>
                </a:extLst>
              </p:cNvPr>
              <p:cNvSpPr>
                <a:spLocks noChangeArrowheads="1"/>
              </p:cNvSpPr>
              <p:nvPr/>
            </p:nvSpPr>
            <p:spPr bwMode="gray">
              <a:xfrm>
                <a:off x="1983934" y="1270700"/>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62" name="Rectangle 24">
                <a:extLst>
                  <a:ext uri="{FF2B5EF4-FFF2-40B4-BE49-F238E27FC236}">
                    <a16:creationId xmlns:a16="http://schemas.microsoft.com/office/drawing/2014/main" xmlns="" id="{2E908E70-59C3-4A35-9B56-47278A1F5BFE}"/>
                  </a:ext>
                </a:extLst>
              </p:cNvPr>
              <p:cNvSpPr txBox="1"/>
              <p:nvPr/>
            </p:nvSpPr>
            <p:spPr>
              <a:xfrm>
                <a:off x="2101249" y="1489862"/>
                <a:ext cx="9321987" cy="307777"/>
              </a:xfrm>
              <a:prstGeom prst="rect">
                <a:avLst/>
              </a:prstGeom>
            </p:spPr>
            <p:txBody>
              <a:bodyPr vert="horz" wrap="square" lIns="0" tIns="0" rIns="0" bIns="0" rtlCol="0" anchor="ctr" anchorCtr="0">
                <a:spAutoFit/>
              </a:bodyPr>
              <a:lstStyle>
                <a:defPPr>
                  <a:defRPr lang="en-US"/>
                </a:defPPr>
                <a:lvl1pPr lvl="0" indent="0" eaLnBrk="0" fontAlgn="base" hangingPunct="0">
                  <a:spcBef>
                    <a:spcPct val="60000"/>
                  </a:spcBef>
                  <a:spcAft>
                    <a:spcPct val="0"/>
                  </a:spcAft>
                  <a:buClr>
                    <a:schemeClr val="accent1"/>
                  </a:buClr>
                  <a:buFont typeface="Wingdings" pitchFamily="2" charset="2"/>
                  <a:buNone/>
                  <a:defRPr sz="2000" b="0" ker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defRPr>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eaLnBrk="1" hangingPunct="1"/>
                <a:r>
                  <a:rPr lang="en-US" dirty="0">
                    <a:latin typeface="Arial" panose="020B0604020202020204" pitchFamily="34" charset="0"/>
                    <a:ea typeface="+mn-ea"/>
                    <a:cs typeface="Arial" panose="020B0604020202020204" pitchFamily="34" charset="0"/>
                  </a:rPr>
                  <a:t>Business Context</a:t>
                </a:r>
              </a:p>
            </p:txBody>
          </p:sp>
        </p:grpSp>
      </p:grpSp>
      <p:grpSp>
        <p:nvGrpSpPr>
          <p:cNvPr id="63" name="Group 62">
            <a:extLst>
              <a:ext uri="{FF2B5EF4-FFF2-40B4-BE49-F238E27FC236}">
                <a16:creationId xmlns:a16="http://schemas.microsoft.com/office/drawing/2014/main" xmlns="" id="{3BB22690-7385-4F6C-9A4D-A7DE4BB9284F}"/>
              </a:ext>
            </a:extLst>
          </p:cNvPr>
          <p:cNvGrpSpPr/>
          <p:nvPr/>
        </p:nvGrpSpPr>
        <p:grpSpPr>
          <a:xfrm>
            <a:off x="733005" y="1683863"/>
            <a:ext cx="10352997" cy="738251"/>
            <a:chOff x="1193569" y="2338729"/>
            <a:chExt cx="10352997" cy="738251"/>
          </a:xfrm>
        </p:grpSpPr>
        <p:grpSp>
          <p:nvGrpSpPr>
            <p:cNvPr id="64" name="Group 63">
              <a:extLst>
                <a:ext uri="{FF2B5EF4-FFF2-40B4-BE49-F238E27FC236}">
                  <a16:creationId xmlns:a16="http://schemas.microsoft.com/office/drawing/2014/main" xmlns="" id="{95A626C3-68CA-4B14-AF9D-A907D71EF636}"/>
                </a:ext>
              </a:extLst>
            </p:cNvPr>
            <p:cNvGrpSpPr/>
            <p:nvPr/>
          </p:nvGrpSpPr>
          <p:grpSpPr>
            <a:xfrm>
              <a:off x="1983934" y="2338729"/>
              <a:ext cx="9562632" cy="731520"/>
              <a:chOff x="1983934" y="2338729"/>
              <a:chExt cx="9562632" cy="731520"/>
            </a:xfrm>
          </p:grpSpPr>
          <p:sp>
            <p:nvSpPr>
              <p:cNvPr id="66" name="Rectangle 9">
                <a:extLst>
                  <a:ext uri="{FF2B5EF4-FFF2-40B4-BE49-F238E27FC236}">
                    <a16:creationId xmlns:a16="http://schemas.microsoft.com/office/drawing/2014/main" xmlns="" id="{5AFA2833-DEF0-4FDC-BDE3-B32CAAF9D008}"/>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67" name="Rectangle 24">
                <a:extLst>
                  <a:ext uri="{FF2B5EF4-FFF2-40B4-BE49-F238E27FC236}">
                    <a16:creationId xmlns:a16="http://schemas.microsoft.com/office/drawing/2014/main" xmlns="" id="{F8EE66F4-5A4A-42D4-906F-E45759102F2B}"/>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65" name="Abgerundetes Rechteck 37">
              <a:hlinkClick r:id="" action="ppaction://noaction"/>
              <a:extLst>
                <a:ext uri="{FF2B5EF4-FFF2-40B4-BE49-F238E27FC236}">
                  <a16:creationId xmlns:a16="http://schemas.microsoft.com/office/drawing/2014/main" xmlns="" id="{C023AFB7-4EBB-42A7-BC7A-EC11646E0511}"/>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2</a:t>
              </a:r>
            </a:p>
          </p:txBody>
        </p:sp>
      </p:grpSp>
      <p:sp>
        <p:nvSpPr>
          <p:cNvPr id="68" name="Rectangle 67">
            <a:extLst>
              <a:ext uri="{FF2B5EF4-FFF2-40B4-BE49-F238E27FC236}">
                <a16:creationId xmlns:a16="http://schemas.microsoft.com/office/drawing/2014/main" xmlns="" id="{05A188EB-F730-402D-B6A3-F184EB5CF900}"/>
              </a:ext>
            </a:extLst>
          </p:cNvPr>
          <p:cNvSpPr/>
          <p:nvPr/>
        </p:nvSpPr>
        <p:spPr>
          <a:xfrm>
            <a:off x="1564936" y="1863495"/>
            <a:ext cx="6763390"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Alternative Data Stack to measure Business performance </a:t>
            </a:r>
          </a:p>
        </p:txBody>
      </p:sp>
      <p:grpSp>
        <p:nvGrpSpPr>
          <p:cNvPr id="69" name="Group 68">
            <a:extLst>
              <a:ext uri="{FF2B5EF4-FFF2-40B4-BE49-F238E27FC236}">
                <a16:creationId xmlns:a16="http://schemas.microsoft.com/office/drawing/2014/main" xmlns="" id="{0820BF69-7F9B-42C4-AAD7-B4971B23CB82}"/>
              </a:ext>
            </a:extLst>
          </p:cNvPr>
          <p:cNvGrpSpPr/>
          <p:nvPr/>
        </p:nvGrpSpPr>
        <p:grpSpPr>
          <a:xfrm>
            <a:off x="733005" y="2521119"/>
            <a:ext cx="10352997" cy="738251"/>
            <a:chOff x="1193569" y="2338729"/>
            <a:chExt cx="10352997" cy="738251"/>
          </a:xfrm>
        </p:grpSpPr>
        <p:grpSp>
          <p:nvGrpSpPr>
            <p:cNvPr id="70" name="Group 69">
              <a:extLst>
                <a:ext uri="{FF2B5EF4-FFF2-40B4-BE49-F238E27FC236}">
                  <a16:creationId xmlns:a16="http://schemas.microsoft.com/office/drawing/2014/main" xmlns="" id="{64BB2C8B-F338-4D6B-B0E6-2CBADCF9326C}"/>
                </a:ext>
              </a:extLst>
            </p:cNvPr>
            <p:cNvGrpSpPr/>
            <p:nvPr/>
          </p:nvGrpSpPr>
          <p:grpSpPr>
            <a:xfrm>
              <a:off x="1983934" y="2338729"/>
              <a:ext cx="9562632" cy="731520"/>
              <a:chOff x="1983934" y="2338729"/>
              <a:chExt cx="9562632" cy="731520"/>
            </a:xfrm>
          </p:grpSpPr>
          <p:sp>
            <p:nvSpPr>
              <p:cNvPr id="72" name="Rectangle 9">
                <a:extLst>
                  <a:ext uri="{FF2B5EF4-FFF2-40B4-BE49-F238E27FC236}">
                    <a16:creationId xmlns:a16="http://schemas.microsoft.com/office/drawing/2014/main" xmlns="" id="{1A8E57A6-5927-4BC9-81D7-9CA8011F46D9}"/>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73" name="Rectangle 24">
                <a:extLst>
                  <a:ext uri="{FF2B5EF4-FFF2-40B4-BE49-F238E27FC236}">
                    <a16:creationId xmlns:a16="http://schemas.microsoft.com/office/drawing/2014/main" xmlns="" id="{C3FBE442-17C9-4188-B1A6-CFA8E35D45D2}"/>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71" name="Abgerundetes Rechteck 37">
              <a:hlinkClick r:id="" action="ppaction://noaction"/>
              <a:extLst>
                <a:ext uri="{FF2B5EF4-FFF2-40B4-BE49-F238E27FC236}">
                  <a16:creationId xmlns:a16="http://schemas.microsoft.com/office/drawing/2014/main" xmlns="" id="{20AE34C6-554C-4C64-96CA-743F9ADA5336}"/>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3</a:t>
              </a:r>
            </a:p>
          </p:txBody>
        </p:sp>
      </p:grpSp>
      <p:grpSp>
        <p:nvGrpSpPr>
          <p:cNvPr id="74" name="Group 73">
            <a:extLst>
              <a:ext uri="{FF2B5EF4-FFF2-40B4-BE49-F238E27FC236}">
                <a16:creationId xmlns:a16="http://schemas.microsoft.com/office/drawing/2014/main" xmlns="" id="{7A174B01-CB99-47DC-90DB-7C5D04A0FCA7}"/>
              </a:ext>
            </a:extLst>
          </p:cNvPr>
          <p:cNvGrpSpPr/>
          <p:nvPr/>
        </p:nvGrpSpPr>
        <p:grpSpPr>
          <a:xfrm>
            <a:off x="733005" y="3365106"/>
            <a:ext cx="10352997" cy="738251"/>
            <a:chOff x="1193569" y="2338729"/>
            <a:chExt cx="10352997" cy="738251"/>
          </a:xfrm>
        </p:grpSpPr>
        <p:grpSp>
          <p:nvGrpSpPr>
            <p:cNvPr id="75" name="Group 74">
              <a:extLst>
                <a:ext uri="{FF2B5EF4-FFF2-40B4-BE49-F238E27FC236}">
                  <a16:creationId xmlns:a16="http://schemas.microsoft.com/office/drawing/2014/main" xmlns="" id="{92DC3AFF-23CC-4D2E-9837-BC3A37950B4E}"/>
                </a:ext>
              </a:extLst>
            </p:cNvPr>
            <p:cNvGrpSpPr/>
            <p:nvPr/>
          </p:nvGrpSpPr>
          <p:grpSpPr>
            <a:xfrm>
              <a:off x="1983934" y="2338729"/>
              <a:ext cx="9562632" cy="731520"/>
              <a:chOff x="1983934" y="2338729"/>
              <a:chExt cx="9562632" cy="731520"/>
            </a:xfrm>
          </p:grpSpPr>
          <p:sp>
            <p:nvSpPr>
              <p:cNvPr id="77" name="Rectangle 9">
                <a:extLst>
                  <a:ext uri="{FF2B5EF4-FFF2-40B4-BE49-F238E27FC236}">
                    <a16:creationId xmlns:a16="http://schemas.microsoft.com/office/drawing/2014/main" xmlns="" id="{90EABF0D-8F55-4B33-9C0A-D4610F179C16}"/>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78" name="Rectangle 24">
                <a:extLst>
                  <a:ext uri="{FF2B5EF4-FFF2-40B4-BE49-F238E27FC236}">
                    <a16:creationId xmlns:a16="http://schemas.microsoft.com/office/drawing/2014/main" xmlns="" id="{A78204AA-699B-4FD3-9D06-5F5AD538D45A}"/>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76" name="Abgerundetes Rechteck 37">
              <a:hlinkClick r:id="" action="ppaction://noaction"/>
              <a:extLst>
                <a:ext uri="{FF2B5EF4-FFF2-40B4-BE49-F238E27FC236}">
                  <a16:creationId xmlns:a16="http://schemas.microsoft.com/office/drawing/2014/main" xmlns="" id="{16B6DD52-CE79-421F-851F-AF1D657ED058}"/>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4</a:t>
              </a:r>
            </a:p>
          </p:txBody>
        </p:sp>
      </p:grpSp>
      <p:sp>
        <p:nvSpPr>
          <p:cNvPr id="79" name="Rectangle 78">
            <a:extLst>
              <a:ext uri="{FF2B5EF4-FFF2-40B4-BE49-F238E27FC236}">
                <a16:creationId xmlns:a16="http://schemas.microsoft.com/office/drawing/2014/main" xmlns="" id="{CDA2F02C-1FEF-421D-8568-E1EF68B76CA7}"/>
              </a:ext>
            </a:extLst>
          </p:cNvPr>
          <p:cNvSpPr/>
          <p:nvPr/>
        </p:nvSpPr>
        <p:spPr>
          <a:xfrm>
            <a:off x="1564936" y="3566183"/>
            <a:ext cx="4828566"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Sample Scoring Methodology for a Stock</a:t>
            </a:r>
          </a:p>
        </p:txBody>
      </p:sp>
      <p:sp>
        <p:nvSpPr>
          <p:cNvPr id="80" name="Rectangle 79">
            <a:extLst>
              <a:ext uri="{FF2B5EF4-FFF2-40B4-BE49-F238E27FC236}">
                <a16:creationId xmlns:a16="http://schemas.microsoft.com/office/drawing/2014/main" xmlns="" id="{43AE16C0-5A85-453A-A01E-B4BD30152E76}"/>
              </a:ext>
            </a:extLst>
          </p:cNvPr>
          <p:cNvSpPr/>
          <p:nvPr/>
        </p:nvSpPr>
        <p:spPr>
          <a:xfrm>
            <a:off x="1586827" y="2689598"/>
            <a:ext cx="2935419"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Stock Scoring Approach</a:t>
            </a:r>
          </a:p>
        </p:txBody>
      </p:sp>
      <p:grpSp>
        <p:nvGrpSpPr>
          <p:cNvPr id="81" name="Group 80">
            <a:extLst>
              <a:ext uri="{FF2B5EF4-FFF2-40B4-BE49-F238E27FC236}">
                <a16:creationId xmlns:a16="http://schemas.microsoft.com/office/drawing/2014/main" xmlns="" id="{452A6498-3B16-4BB4-B611-FBB37795111E}"/>
              </a:ext>
            </a:extLst>
          </p:cNvPr>
          <p:cNvGrpSpPr/>
          <p:nvPr/>
        </p:nvGrpSpPr>
        <p:grpSpPr>
          <a:xfrm>
            <a:off x="733005" y="4209093"/>
            <a:ext cx="10352997" cy="738251"/>
            <a:chOff x="1193569" y="2338729"/>
            <a:chExt cx="10352997" cy="738251"/>
          </a:xfrm>
        </p:grpSpPr>
        <p:grpSp>
          <p:nvGrpSpPr>
            <p:cNvPr id="82" name="Group 81">
              <a:extLst>
                <a:ext uri="{FF2B5EF4-FFF2-40B4-BE49-F238E27FC236}">
                  <a16:creationId xmlns:a16="http://schemas.microsoft.com/office/drawing/2014/main" xmlns="" id="{92976FF1-D415-4F10-9867-77C13D518A62}"/>
                </a:ext>
              </a:extLst>
            </p:cNvPr>
            <p:cNvGrpSpPr/>
            <p:nvPr/>
          </p:nvGrpSpPr>
          <p:grpSpPr>
            <a:xfrm>
              <a:off x="1983934" y="2338729"/>
              <a:ext cx="9562632" cy="731520"/>
              <a:chOff x="1983934" y="2338729"/>
              <a:chExt cx="9562632" cy="731520"/>
            </a:xfrm>
          </p:grpSpPr>
          <p:sp>
            <p:nvSpPr>
              <p:cNvPr id="84" name="Rectangle 9">
                <a:extLst>
                  <a:ext uri="{FF2B5EF4-FFF2-40B4-BE49-F238E27FC236}">
                    <a16:creationId xmlns:a16="http://schemas.microsoft.com/office/drawing/2014/main" xmlns="" id="{3CC814BA-2814-408C-A03E-2DCF35BC2174}"/>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85" name="Rectangle 24">
                <a:extLst>
                  <a:ext uri="{FF2B5EF4-FFF2-40B4-BE49-F238E27FC236}">
                    <a16:creationId xmlns:a16="http://schemas.microsoft.com/office/drawing/2014/main" xmlns="" id="{2CB1DACA-9BFD-4A70-A2A9-06B996AB5B60}"/>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83" name="Abgerundetes Rechteck 37">
              <a:hlinkClick r:id="" action="ppaction://noaction"/>
              <a:extLst>
                <a:ext uri="{FF2B5EF4-FFF2-40B4-BE49-F238E27FC236}">
                  <a16:creationId xmlns:a16="http://schemas.microsoft.com/office/drawing/2014/main" xmlns="" id="{CCC4501C-EF8B-420B-B058-50525BEB1A7E}"/>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5</a:t>
              </a:r>
            </a:p>
          </p:txBody>
        </p:sp>
      </p:grpSp>
      <p:sp>
        <p:nvSpPr>
          <p:cNvPr id="86" name="Rectangle 85">
            <a:extLst>
              <a:ext uri="{FF2B5EF4-FFF2-40B4-BE49-F238E27FC236}">
                <a16:creationId xmlns:a16="http://schemas.microsoft.com/office/drawing/2014/main" xmlns="" id="{85FBE924-DF0D-41CB-B3EF-DD6B311B5DF2}"/>
              </a:ext>
            </a:extLst>
          </p:cNvPr>
          <p:cNvSpPr/>
          <p:nvPr/>
        </p:nvSpPr>
        <p:spPr>
          <a:xfrm>
            <a:off x="1564936" y="4410170"/>
            <a:ext cx="3775393"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Pilot  : Analysis &amp; Methodology</a:t>
            </a:r>
          </a:p>
        </p:txBody>
      </p:sp>
      <p:grpSp>
        <p:nvGrpSpPr>
          <p:cNvPr id="87" name="Group 86">
            <a:extLst>
              <a:ext uri="{FF2B5EF4-FFF2-40B4-BE49-F238E27FC236}">
                <a16:creationId xmlns:a16="http://schemas.microsoft.com/office/drawing/2014/main" xmlns="" id="{7021D9E1-1784-4097-AF92-1E0C3F2F9F7B}"/>
              </a:ext>
            </a:extLst>
          </p:cNvPr>
          <p:cNvGrpSpPr/>
          <p:nvPr/>
        </p:nvGrpSpPr>
        <p:grpSpPr>
          <a:xfrm>
            <a:off x="733005" y="5042776"/>
            <a:ext cx="10352997" cy="738251"/>
            <a:chOff x="1193569" y="2338729"/>
            <a:chExt cx="10352997" cy="738251"/>
          </a:xfrm>
        </p:grpSpPr>
        <p:grpSp>
          <p:nvGrpSpPr>
            <p:cNvPr id="88" name="Group 87">
              <a:extLst>
                <a:ext uri="{FF2B5EF4-FFF2-40B4-BE49-F238E27FC236}">
                  <a16:creationId xmlns:a16="http://schemas.microsoft.com/office/drawing/2014/main" xmlns="" id="{0985204A-225E-4D9C-9861-85383531664E}"/>
                </a:ext>
              </a:extLst>
            </p:cNvPr>
            <p:cNvGrpSpPr/>
            <p:nvPr/>
          </p:nvGrpSpPr>
          <p:grpSpPr>
            <a:xfrm>
              <a:off x="1983934" y="2338729"/>
              <a:ext cx="9562632" cy="731520"/>
              <a:chOff x="1983934" y="2338729"/>
              <a:chExt cx="9562632" cy="731520"/>
            </a:xfrm>
          </p:grpSpPr>
          <p:sp>
            <p:nvSpPr>
              <p:cNvPr id="90" name="Rectangle 9">
                <a:extLst>
                  <a:ext uri="{FF2B5EF4-FFF2-40B4-BE49-F238E27FC236}">
                    <a16:creationId xmlns:a16="http://schemas.microsoft.com/office/drawing/2014/main" xmlns="" id="{F9E95657-07A9-4AA9-A9CD-39B40016ACCD}"/>
                  </a:ext>
                </a:extLst>
              </p:cNvPr>
              <p:cNvSpPr>
                <a:spLocks noChangeArrowheads="1"/>
              </p:cNvSpPr>
              <p:nvPr/>
            </p:nvSpPr>
            <p:spPr bwMode="gray">
              <a:xfrm>
                <a:off x="1983934" y="2338729"/>
                <a:ext cx="9562632" cy="73152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a:extLst/>
            </p:spPr>
            <p:txBody>
              <a:bodyPr lIns="288000" tIns="36000" rIns="216000" bIns="36000" anchor="ctr"/>
              <a:lstStyle/>
              <a:p>
                <a:pPr>
                  <a:spcAft>
                    <a:spcPct val="20000"/>
                  </a:spcAft>
                </a:pPr>
                <a:endParaRPr lang="en-US" sz="2000" dirty="0">
                  <a:solidFill>
                    <a:srgbClr val="404040"/>
                  </a:solidFill>
                  <a:latin typeface="Arial" panose="020B0604020202020204" pitchFamily="34" charset="0"/>
                  <a:cs typeface="Arial" panose="020B0604020202020204" pitchFamily="34" charset="0"/>
                </a:endParaRPr>
              </a:p>
            </p:txBody>
          </p:sp>
          <p:sp>
            <p:nvSpPr>
              <p:cNvPr id="91" name="Rectangle 24">
                <a:extLst>
                  <a:ext uri="{FF2B5EF4-FFF2-40B4-BE49-F238E27FC236}">
                    <a16:creationId xmlns:a16="http://schemas.microsoft.com/office/drawing/2014/main" xmlns="" id="{F5AE157B-BC20-4971-BC40-EB1D21240745}"/>
                  </a:ext>
                </a:extLst>
              </p:cNvPr>
              <p:cNvSpPr txBox="1"/>
              <p:nvPr/>
            </p:nvSpPr>
            <p:spPr>
              <a:xfrm>
                <a:off x="2104341" y="2557891"/>
                <a:ext cx="9321987" cy="307777"/>
              </a:xfrm>
              <a:prstGeom prst="rect">
                <a:avLst/>
              </a:prstGeom>
            </p:spPr>
            <p:txBody>
              <a:bodyPr vert="horz" wrap="square" lIns="0" tIns="0" rIns="0" bIns="0" rtlCol="0" anchor="ctr" anchorCtr="0">
                <a:spAutoFit/>
              </a:bodyPr>
              <a:lstStyle>
                <a:lvl1pPr marL="190500" lvl="0" indent="-190500" eaLnBrk="0" fontAlgn="base" hangingPunct="0">
                  <a:spcBef>
                    <a:spcPct val="60000"/>
                  </a:spcBef>
                  <a:spcAft>
                    <a:spcPct val="0"/>
                  </a:spcAft>
                  <a:buClr>
                    <a:schemeClr val="accent1"/>
                  </a:buClr>
                  <a:buFont typeface="Wingdings" pitchFamily="2" charset="2"/>
                  <a:buChar char="§"/>
                  <a:defRPr sz="2400" b="1"/>
                </a:lvl1pPr>
                <a:lvl2pPr marL="381000" lvl="1" indent="-188913" eaLnBrk="0" fontAlgn="base" hangingPunct="0">
                  <a:spcBef>
                    <a:spcPct val="30000"/>
                  </a:spcBef>
                  <a:spcAft>
                    <a:spcPct val="0"/>
                  </a:spcAft>
                  <a:buClr>
                    <a:schemeClr val="accent1"/>
                  </a:buClr>
                  <a:buChar char="-"/>
                  <a:defRPr sz="2000"/>
                </a:lvl2pPr>
                <a:lvl3pPr marL="561975" lvl="2" indent="-179388" eaLnBrk="0" fontAlgn="base" hangingPunct="0">
                  <a:spcBef>
                    <a:spcPct val="30000"/>
                  </a:spcBef>
                  <a:spcAft>
                    <a:spcPct val="0"/>
                  </a:spcAft>
                  <a:buClr>
                    <a:schemeClr val="accent1"/>
                  </a:buClr>
                  <a:buFont typeface="Wingdings" pitchFamily="2" charset="2"/>
                  <a:buChar char="§"/>
                  <a:defRPr sz="1600"/>
                </a:lvl3pPr>
                <a:lvl4pPr marL="768350" lvl="3" indent="-204788" eaLnBrk="0" fontAlgn="base" hangingPunct="0">
                  <a:spcBef>
                    <a:spcPct val="30000"/>
                  </a:spcBef>
                  <a:spcAft>
                    <a:spcPct val="0"/>
                  </a:spcAft>
                  <a:buClr>
                    <a:schemeClr val="accent1"/>
                  </a:buClr>
                  <a:buFont typeface="Arial" pitchFamily="34" charset="0"/>
                  <a:buChar char="-"/>
                  <a:defRPr sz="1400"/>
                </a:lvl4pPr>
                <a:lvl5pPr marL="1050925" lvl="4" indent="-168275" eaLnBrk="0" fontAlgn="base" hangingPunct="0">
                  <a:spcBef>
                    <a:spcPct val="40000"/>
                  </a:spcBef>
                  <a:spcAft>
                    <a:spcPct val="0"/>
                  </a:spcAft>
                  <a:buClr>
                    <a:schemeClr val="accent1"/>
                  </a:buClr>
                  <a:buFont typeface="Wingdings" pitchFamily="2" charset="2"/>
                  <a:buChar char="»"/>
                  <a:defRPr sz="2000">
                    <a:latin typeface="Arial" charset="0"/>
                  </a:defRPr>
                </a:lvl5pPr>
                <a:lvl6pPr marL="1508125" indent="-168275" eaLnBrk="0" fontAlgn="base" hangingPunct="0">
                  <a:spcBef>
                    <a:spcPct val="40000"/>
                  </a:spcBef>
                  <a:spcAft>
                    <a:spcPct val="0"/>
                  </a:spcAft>
                  <a:buClr>
                    <a:schemeClr val="accent1"/>
                  </a:buClr>
                  <a:buFont typeface="Wingdings" pitchFamily="2" charset="2"/>
                  <a:buChar char="»"/>
                  <a:defRPr sz="2000">
                    <a:latin typeface="Arial" charset="0"/>
                  </a:defRPr>
                </a:lvl6pPr>
                <a:lvl7pPr marL="1965325" indent="-168275" eaLnBrk="0" fontAlgn="base" hangingPunct="0">
                  <a:spcBef>
                    <a:spcPct val="40000"/>
                  </a:spcBef>
                  <a:spcAft>
                    <a:spcPct val="0"/>
                  </a:spcAft>
                  <a:buClr>
                    <a:schemeClr val="accent1"/>
                  </a:buClr>
                  <a:buFont typeface="Wingdings" pitchFamily="2" charset="2"/>
                  <a:buChar char="»"/>
                  <a:defRPr sz="2000">
                    <a:latin typeface="Arial" charset="0"/>
                  </a:defRPr>
                </a:lvl7pPr>
                <a:lvl8pPr marL="2422525" indent="-168275" eaLnBrk="0" fontAlgn="base" hangingPunct="0">
                  <a:spcBef>
                    <a:spcPct val="40000"/>
                  </a:spcBef>
                  <a:spcAft>
                    <a:spcPct val="0"/>
                  </a:spcAft>
                  <a:buClr>
                    <a:schemeClr val="accent1"/>
                  </a:buClr>
                  <a:buFont typeface="Wingdings" pitchFamily="2" charset="2"/>
                  <a:buChar char="»"/>
                  <a:defRPr sz="2000">
                    <a:latin typeface="Arial" charset="0"/>
                  </a:defRPr>
                </a:lvl8pPr>
                <a:lvl9pPr marL="2879725" indent="-168275" eaLnBrk="0" fontAlgn="base" hangingPunct="0">
                  <a:spcBef>
                    <a:spcPct val="40000"/>
                  </a:spcBef>
                  <a:spcAft>
                    <a:spcPct val="0"/>
                  </a:spcAft>
                  <a:buClr>
                    <a:schemeClr val="accent1"/>
                  </a:buClr>
                  <a:buFont typeface="Wingdings" pitchFamily="2" charset="2"/>
                  <a:buChar char="»"/>
                  <a:defRPr sz="2000">
                    <a:latin typeface="Arial" charset="0"/>
                  </a:defRPr>
                </a:lvl9pPr>
              </a:lstStyle>
              <a:p>
                <a:pPr marL="0" indent="0">
                  <a:buNone/>
                </a:pPr>
                <a:endParaRPr lang="en-US" sz="2000" b="0" kern="0" dirty="0">
                  <a:solidFill>
                    <a:schemeClr val="bg2">
                      <a:lumMod val="25000"/>
                    </a:schemeClr>
                  </a:solidFill>
                  <a:latin typeface="Arial" panose="020B0604020202020204" pitchFamily="34" charset="0"/>
                  <a:ea typeface="Segoe UI" panose="020B0502040204020203" pitchFamily="34" charset="0"/>
                  <a:cs typeface="Arial" panose="020B0604020202020204" pitchFamily="34" charset="0"/>
                </a:endParaRPr>
              </a:p>
            </p:txBody>
          </p:sp>
        </p:grpSp>
        <p:sp>
          <p:nvSpPr>
            <p:cNvPr id="89" name="Abgerundetes Rechteck 37">
              <a:hlinkClick r:id="" action="ppaction://noaction"/>
              <a:extLst>
                <a:ext uri="{FF2B5EF4-FFF2-40B4-BE49-F238E27FC236}">
                  <a16:creationId xmlns:a16="http://schemas.microsoft.com/office/drawing/2014/main" xmlns="" id="{0AA61B41-2853-4502-A8DA-F68974254F94}"/>
                </a:ext>
              </a:extLst>
            </p:cNvPr>
            <p:cNvSpPr/>
            <p:nvPr/>
          </p:nvSpPr>
          <p:spPr bwMode="gray">
            <a:xfrm>
              <a:off x="1193569" y="2345460"/>
              <a:ext cx="733415" cy="731520"/>
            </a:xfrm>
            <a:prstGeom prst="roundRect">
              <a:avLst>
                <a:gd name="adj" fmla="val 9083"/>
              </a:avLst>
            </a:prstGeom>
            <a:gradFill flip="none" rotWithShape="1">
              <a:gsLst>
                <a:gs pos="0">
                  <a:srgbClr val="D7D7D7"/>
                </a:gs>
                <a:gs pos="100000">
                  <a:srgbClr val="FFFFFF"/>
                </a:gs>
              </a:gsLst>
              <a:lin ang="16200000" scaled="1"/>
              <a:tileRect/>
            </a:gra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lstStyle/>
            <a:p>
              <a:pPr algn="ctr"/>
              <a:r>
                <a:rPr lang="en-US" sz="4800" b="1" dirty="0">
                  <a:solidFill>
                    <a:srgbClr val="808080"/>
                  </a:solidFill>
                  <a:effectLst>
                    <a:innerShdw blurRad="76200" dist="50800" dir="13500000">
                      <a:prstClr val="black">
                        <a:alpha val="40000"/>
                      </a:prstClr>
                    </a:innerShdw>
                  </a:effectLst>
                  <a:latin typeface="Arial" panose="020B0604020202020204" pitchFamily="34" charset="0"/>
                  <a:cs typeface="Arial" panose="020B0604020202020204" pitchFamily="34" charset="0"/>
                </a:rPr>
                <a:t>6</a:t>
              </a:r>
            </a:p>
          </p:txBody>
        </p:sp>
      </p:grpSp>
      <p:sp>
        <p:nvSpPr>
          <p:cNvPr id="92" name="Rectangle 91">
            <a:extLst>
              <a:ext uri="{FF2B5EF4-FFF2-40B4-BE49-F238E27FC236}">
                <a16:creationId xmlns:a16="http://schemas.microsoft.com/office/drawing/2014/main" xmlns="" id="{EA4A3F74-2D4E-4A7F-8C8A-969E9F9E1370}"/>
              </a:ext>
            </a:extLst>
          </p:cNvPr>
          <p:cNvSpPr/>
          <p:nvPr/>
        </p:nvSpPr>
        <p:spPr>
          <a:xfrm>
            <a:off x="1564936" y="5243853"/>
            <a:ext cx="3475631" cy="400110"/>
          </a:xfrm>
          <a:prstGeom prst="rect">
            <a:avLst/>
          </a:prstGeom>
        </p:spPr>
        <p:txBody>
          <a:bodyPr wrap="none">
            <a:spAutoFit/>
          </a:bodyPr>
          <a:lstStyle/>
          <a:p>
            <a:r>
              <a:rPr lang="en-US" sz="2000" kern="0" dirty="0">
                <a:solidFill>
                  <a:schemeClr val="bg2">
                    <a:lumMod val="25000"/>
                  </a:schemeClr>
                </a:solidFill>
                <a:latin typeface="Arial" panose="020B0604020202020204" pitchFamily="34" charset="0"/>
                <a:cs typeface="Arial" panose="020B0604020202020204" pitchFamily="34" charset="0"/>
              </a:rPr>
              <a:t>Pilot  : Inference &amp; Validation</a:t>
            </a:r>
          </a:p>
        </p:txBody>
      </p:sp>
    </p:spTree>
    <p:extLst>
      <p:ext uri="{BB962C8B-B14F-4D97-AF65-F5344CB8AC3E}">
        <p14:creationId xmlns:p14="http://schemas.microsoft.com/office/powerpoint/2010/main" val="1424775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xmlns="" id="{50F3BF78-C198-455B-9106-1CA30739821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37607" y="727119"/>
            <a:ext cx="9565822" cy="5477738"/>
          </a:xfrm>
          <a:prstGeom prst="rect">
            <a:avLst/>
          </a:prstGeom>
        </p:spPr>
      </p:pic>
      <p:sp>
        <p:nvSpPr>
          <p:cNvPr id="5" name="Title 1">
            <a:extLst>
              <a:ext uri="{FF2B5EF4-FFF2-40B4-BE49-F238E27FC236}">
                <a16:creationId xmlns:a16="http://schemas.microsoft.com/office/drawing/2014/main" xmlns="" id="{3309A389-F815-4C29-80EA-78F9AA9400F8}"/>
              </a:ext>
            </a:extLst>
          </p:cNvPr>
          <p:cNvSpPr>
            <a:spLocks noGrp="1"/>
          </p:cNvSpPr>
          <p:nvPr>
            <p:ph type="title"/>
          </p:nvPr>
        </p:nvSpPr>
        <p:spPr>
          <a:xfrm>
            <a:off x="599655" y="58925"/>
            <a:ext cx="10940304" cy="408349"/>
          </a:xfrm>
        </p:spPr>
        <p:txBody>
          <a:bodyPr/>
          <a:lstStyle/>
          <a:p>
            <a:r>
              <a:rPr lang="en-US" dirty="0"/>
              <a:t>Sample UI of Web Interface</a:t>
            </a:r>
            <a:endParaRPr lang="en-IN" dirty="0"/>
          </a:p>
        </p:txBody>
      </p:sp>
    </p:spTree>
    <p:extLst>
      <p:ext uri="{BB962C8B-B14F-4D97-AF65-F5344CB8AC3E}">
        <p14:creationId xmlns:p14="http://schemas.microsoft.com/office/powerpoint/2010/main" val="363725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xmlns="" id="{72726CC1-34F3-4577-BAFA-98C842001186}"/>
              </a:ext>
            </a:extLst>
          </p:cNvPr>
          <p:cNvSpPr/>
          <p:nvPr/>
        </p:nvSpPr>
        <p:spPr>
          <a:xfrm>
            <a:off x="443025" y="1355521"/>
            <a:ext cx="5398750" cy="4196625"/>
          </a:xfrm>
          <a:prstGeom prst="round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2">
                  <a:lumMod val="90000"/>
                </a:schemeClr>
              </a:solidFill>
              <a:ea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xmlns="" id="{2F680270-7B77-493C-8556-48F487548BC8}"/>
              </a:ext>
            </a:extLst>
          </p:cNvPr>
          <p:cNvSpPr>
            <a:spLocks noGrp="1"/>
          </p:cNvSpPr>
          <p:nvPr>
            <p:ph type="title"/>
          </p:nvPr>
        </p:nvSpPr>
        <p:spPr>
          <a:xfrm>
            <a:off x="641964" y="64525"/>
            <a:ext cx="10940304" cy="408349"/>
          </a:xfrm>
        </p:spPr>
        <p:txBody>
          <a:bodyPr/>
          <a:lstStyle/>
          <a:p>
            <a:r>
              <a:rPr lang="en-US" dirty="0">
                <a:latin typeface="+mn-lt"/>
              </a:rPr>
              <a:t>Business Context: Traditional vs Today’s dynamic Environment</a:t>
            </a:r>
            <a:endParaRPr lang="en-IN" dirty="0">
              <a:latin typeface="+mn-lt"/>
            </a:endParaRPr>
          </a:p>
        </p:txBody>
      </p:sp>
      <p:sp>
        <p:nvSpPr>
          <p:cNvPr id="59" name="Rectangle 58">
            <a:extLst>
              <a:ext uri="{FF2B5EF4-FFF2-40B4-BE49-F238E27FC236}">
                <a16:creationId xmlns:a16="http://schemas.microsoft.com/office/drawing/2014/main" xmlns="" id="{5AB8B140-2E6B-4ECA-9E15-EF147DA1E6C7}"/>
              </a:ext>
            </a:extLst>
          </p:cNvPr>
          <p:cNvSpPr/>
          <p:nvPr/>
        </p:nvSpPr>
        <p:spPr>
          <a:xfrm>
            <a:off x="1447140" y="3712636"/>
            <a:ext cx="2354186" cy="338554"/>
          </a:xfrm>
          <a:prstGeom prst="rect">
            <a:avLst/>
          </a:prstGeom>
        </p:spPr>
        <p:txBody>
          <a:bodyPr wrap="square" anchor="ctr">
            <a:spAutoFit/>
          </a:bodyPr>
          <a:lstStyle/>
          <a:p>
            <a:r>
              <a:rPr lang="en-US" sz="1600" i="1" dirty="0">
                <a:ea typeface="Segoe UI" panose="020B0502040204020203" pitchFamily="34" charset="0"/>
                <a:cs typeface="Segoe UI" panose="020B0502040204020203" pitchFamily="34" charset="0"/>
              </a:rPr>
              <a:t>Short-term factors</a:t>
            </a:r>
            <a:endParaRPr lang="en-IN" sz="1600" i="1" dirty="0">
              <a:ea typeface="Segoe UI" panose="020B0502040204020203" pitchFamily="34" charset="0"/>
              <a:cs typeface="Segoe UI" panose="020B0502040204020203" pitchFamily="34" charset="0"/>
            </a:endParaRPr>
          </a:p>
        </p:txBody>
      </p:sp>
      <p:sp>
        <p:nvSpPr>
          <p:cNvPr id="105" name="Rectangle 104">
            <a:extLst>
              <a:ext uri="{FF2B5EF4-FFF2-40B4-BE49-F238E27FC236}">
                <a16:creationId xmlns:a16="http://schemas.microsoft.com/office/drawing/2014/main" xmlns="" id="{D4D8CABE-9800-479A-A69A-7B3B0A85E86A}"/>
              </a:ext>
            </a:extLst>
          </p:cNvPr>
          <p:cNvSpPr/>
          <p:nvPr/>
        </p:nvSpPr>
        <p:spPr>
          <a:xfrm>
            <a:off x="587372" y="1648686"/>
            <a:ext cx="5013260" cy="1531445"/>
          </a:xfrm>
          <a:prstGeom prst="rect">
            <a:avLst/>
          </a:prstGeom>
          <a:ln>
            <a:noFill/>
            <a:prstDash val="dash"/>
          </a:ln>
        </p:spPr>
        <p:txBody>
          <a:bodyPr wrap="square">
            <a:spAutoFit/>
          </a:bodyPr>
          <a:lstStyle/>
          <a:p>
            <a:pPr algn="just">
              <a:lnSpc>
                <a:spcPct val="150000"/>
              </a:lnSpc>
            </a:pPr>
            <a:r>
              <a:rPr lang="en-US" sz="1600" b="1" dirty="0">
                <a:ea typeface="Segoe UI" panose="020B0502040204020203" pitchFamily="34" charset="0"/>
                <a:cs typeface="Segoe UI" panose="020B0502040204020203" pitchFamily="34" charset="0"/>
              </a:rPr>
              <a:t>Traditionally Investors &amp; Investment firms</a:t>
            </a:r>
            <a:r>
              <a:rPr lang="en-US" sz="1600" dirty="0">
                <a:ea typeface="Segoe UI" panose="020B0502040204020203" pitchFamily="34" charset="0"/>
                <a:cs typeface="Segoe UI" panose="020B0502040204020203" pitchFamily="34" charset="0"/>
              </a:rPr>
              <a:t> rely on structured data sets acquired from various information providers for loading into proprietary quantitative models to enable investment decisions.</a:t>
            </a:r>
          </a:p>
        </p:txBody>
      </p:sp>
      <p:pic>
        <p:nvPicPr>
          <p:cNvPr id="6" name="Graphic 5" descr="Hourglass">
            <a:extLst>
              <a:ext uri="{FF2B5EF4-FFF2-40B4-BE49-F238E27FC236}">
                <a16:creationId xmlns:a16="http://schemas.microsoft.com/office/drawing/2014/main" xmlns="" id="{30F62615-D293-4963-AB05-56884B8996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30695" y="3593178"/>
            <a:ext cx="562219" cy="562219"/>
          </a:xfrm>
          <a:prstGeom prst="rect">
            <a:avLst/>
          </a:prstGeom>
        </p:spPr>
      </p:pic>
      <p:pic>
        <p:nvPicPr>
          <p:cNvPr id="9" name="Graphic 8" descr="Coins">
            <a:extLst>
              <a:ext uri="{FF2B5EF4-FFF2-40B4-BE49-F238E27FC236}">
                <a16:creationId xmlns:a16="http://schemas.microsoft.com/office/drawing/2014/main" xmlns="" id="{BCAE4835-ECE7-4ADA-BB1F-05058098A7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757796" y="3653631"/>
            <a:ext cx="477303" cy="477303"/>
          </a:xfrm>
          <a:prstGeom prst="rect">
            <a:avLst/>
          </a:prstGeom>
        </p:spPr>
      </p:pic>
      <p:pic>
        <p:nvPicPr>
          <p:cNvPr id="11" name="Graphic 10" descr="Playbook">
            <a:extLst>
              <a:ext uri="{FF2B5EF4-FFF2-40B4-BE49-F238E27FC236}">
                <a16:creationId xmlns:a16="http://schemas.microsoft.com/office/drawing/2014/main" xmlns="" id="{C7FD14F5-D995-4385-AC6C-77B7FF28BD5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62455" y="4578848"/>
            <a:ext cx="562219" cy="562219"/>
          </a:xfrm>
          <a:prstGeom prst="rect">
            <a:avLst/>
          </a:prstGeom>
        </p:spPr>
      </p:pic>
      <p:pic>
        <p:nvPicPr>
          <p:cNvPr id="14" name="Graphic 13" descr="Back">
            <a:extLst>
              <a:ext uri="{FF2B5EF4-FFF2-40B4-BE49-F238E27FC236}">
                <a16:creationId xmlns:a16="http://schemas.microsoft.com/office/drawing/2014/main" xmlns="" id="{3A2E2935-9E9B-479C-B320-B38F95BF59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645414" y="4524690"/>
            <a:ext cx="521445" cy="521445"/>
          </a:xfrm>
          <a:prstGeom prst="rect">
            <a:avLst/>
          </a:prstGeom>
        </p:spPr>
      </p:pic>
      <p:sp>
        <p:nvSpPr>
          <p:cNvPr id="42" name="Rectangle 41">
            <a:extLst>
              <a:ext uri="{FF2B5EF4-FFF2-40B4-BE49-F238E27FC236}">
                <a16:creationId xmlns:a16="http://schemas.microsoft.com/office/drawing/2014/main" xmlns="" id="{C570CAF4-687D-4B49-AA58-547122CEDBB3}"/>
              </a:ext>
            </a:extLst>
          </p:cNvPr>
          <p:cNvSpPr/>
          <p:nvPr/>
        </p:nvSpPr>
        <p:spPr>
          <a:xfrm>
            <a:off x="4315620" y="3690590"/>
            <a:ext cx="2354186" cy="338554"/>
          </a:xfrm>
          <a:prstGeom prst="rect">
            <a:avLst/>
          </a:prstGeom>
        </p:spPr>
        <p:txBody>
          <a:bodyPr wrap="square" anchor="ctr">
            <a:spAutoFit/>
          </a:bodyPr>
          <a:lstStyle/>
          <a:p>
            <a:r>
              <a:rPr lang="en-US" sz="1600" i="1" dirty="0">
                <a:ea typeface="Segoe UI" panose="020B0502040204020203" pitchFamily="34" charset="0"/>
                <a:cs typeface="Segoe UI" panose="020B0502040204020203" pitchFamily="34" charset="0"/>
              </a:rPr>
              <a:t>Limited focus</a:t>
            </a:r>
            <a:endParaRPr lang="en-IN" sz="1600" i="1" dirty="0">
              <a:ea typeface="Segoe UI" panose="020B0502040204020203" pitchFamily="34" charset="0"/>
              <a:cs typeface="Segoe UI" panose="020B0502040204020203" pitchFamily="34" charset="0"/>
            </a:endParaRPr>
          </a:p>
        </p:txBody>
      </p:sp>
      <p:sp>
        <p:nvSpPr>
          <p:cNvPr id="43" name="Rectangle 42">
            <a:extLst>
              <a:ext uri="{FF2B5EF4-FFF2-40B4-BE49-F238E27FC236}">
                <a16:creationId xmlns:a16="http://schemas.microsoft.com/office/drawing/2014/main" xmlns="" id="{470A0308-8EF8-4CA6-A475-F5CBCA95DAD8}"/>
              </a:ext>
            </a:extLst>
          </p:cNvPr>
          <p:cNvSpPr/>
          <p:nvPr/>
        </p:nvSpPr>
        <p:spPr>
          <a:xfrm>
            <a:off x="1378900" y="4687980"/>
            <a:ext cx="2354186" cy="338554"/>
          </a:xfrm>
          <a:prstGeom prst="rect">
            <a:avLst/>
          </a:prstGeom>
        </p:spPr>
        <p:txBody>
          <a:bodyPr wrap="square" anchor="ctr">
            <a:spAutoFit/>
          </a:bodyPr>
          <a:lstStyle/>
          <a:p>
            <a:r>
              <a:rPr lang="en-US" sz="1600" i="1" dirty="0">
                <a:ea typeface="Segoe UI" panose="020B0502040204020203" pitchFamily="34" charset="0"/>
                <a:cs typeface="Segoe UI" panose="020B0502040204020203" pitchFamily="34" charset="0"/>
              </a:rPr>
              <a:t>Limited Data Sources</a:t>
            </a:r>
            <a:endParaRPr lang="en-IN" sz="1600" i="1" dirty="0">
              <a:ea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xmlns="" id="{5A4912B3-5315-4059-BF43-143915E7240E}"/>
              </a:ext>
            </a:extLst>
          </p:cNvPr>
          <p:cNvSpPr/>
          <p:nvPr/>
        </p:nvSpPr>
        <p:spPr>
          <a:xfrm>
            <a:off x="4219994" y="4600854"/>
            <a:ext cx="2354186" cy="338554"/>
          </a:xfrm>
          <a:prstGeom prst="rect">
            <a:avLst/>
          </a:prstGeom>
        </p:spPr>
        <p:txBody>
          <a:bodyPr wrap="square" anchor="ctr">
            <a:spAutoFit/>
          </a:bodyPr>
          <a:lstStyle/>
          <a:p>
            <a:r>
              <a:rPr lang="en-US" sz="1600" i="1" dirty="0">
                <a:ea typeface="Segoe UI" panose="020B0502040204020203" pitchFamily="34" charset="0"/>
                <a:cs typeface="Segoe UI" panose="020B0502040204020203" pitchFamily="34" charset="0"/>
              </a:rPr>
              <a:t>Backward looking</a:t>
            </a:r>
            <a:endParaRPr lang="en-IN" sz="1600" i="1" dirty="0">
              <a:ea typeface="Segoe UI" panose="020B0502040204020203" pitchFamily="34" charset="0"/>
              <a:cs typeface="Segoe UI" panose="020B0502040204020203" pitchFamily="34" charset="0"/>
            </a:endParaRPr>
          </a:p>
        </p:txBody>
      </p:sp>
      <p:sp>
        <p:nvSpPr>
          <p:cNvPr id="25" name="Rectangle: Rounded Corners 24">
            <a:extLst>
              <a:ext uri="{FF2B5EF4-FFF2-40B4-BE49-F238E27FC236}">
                <a16:creationId xmlns:a16="http://schemas.microsoft.com/office/drawing/2014/main" xmlns="" id="{947C4F8E-2C98-42E7-90FB-83AC63676CDC}"/>
              </a:ext>
            </a:extLst>
          </p:cNvPr>
          <p:cNvSpPr/>
          <p:nvPr/>
        </p:nvSpPr>
        <p:spPr>
          <a:xfrm>
            <a:off x="6248071" y="1367133"/>
            <a:ext cx="5398750" cy="4196625"/>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2">
                  <a:lumMod val="90000"/>
                </a:schemeClr>
              </a:solidFill>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xmlns="" id="{96EDAE73-66AF-4091-A637-6CE6314A6632}"/>
              </a:ext>
            </a:extLst>
          </p:cNvPr>
          <p:cNvSpPr/>
          <p:nvPr/>
        </p:nvSpPr>
        <p:spPr>
          <a:xfrm>
            <a:off x="6393311" y="1564669"/>
            <a:ext cx="4962628" cy="1531445"/>
          </a:xfrm>
          <a:prstGeom prst="rect">
            <a:avLst/>
          </a:prstGeom>
          <a:ln>
            <a:noFill/>
            <a:prstDash val="dash"/>
          </a:ln>
        </p:spPr>
        <p:txBody>
          <a:bodyPr wrap="square">
            <a:spAutoFit/>
          </a:bodyPr>
          <a:lstStyle/>
          <a:p>
            <a:pPr algn="just">
              <a:lnSpc>
                <a:spcPct val="150000"/>
              </a:lnSpc>
            </a:pPr>
            <a:r>
              <a:rPr lang="en-US" sz="1600" dirty="0">
                <a:ea typeface="Segoe UI" panose="020B0502040204020203" pitchFamily="34" charset="0"/>
                <a:cs typeface="Segoe UI" panose="020B0502040204020203" pitchFamily="34" charset="0"/>
              </a:rPr>
              <a:t>Today firms are tapping into various </a:t>
            </a:r>
            <a:r>
              <a:rPr lang="en-US" sz="1600" b="1" dirty="0">
                <a:ea typeface="Segoe UI" panose="020B0502040204020203" pitchFamily="34" charset="0"/>
                <a:cs typeface="Segoe UI" panose="020B0502040204020203" pitchFamily="34" charset="0"/>
              </a:rPr>
              <a:t>alternative data sources</a:t>
            </a:r>
            <a:r>
              <a:rPr lang="en-US" sz="1600" dirty="0">
                <a:ea typeface="Segoe UI" panose="020B0502040204020203" pitchFamily="34" charset="0"/>
                <a:cs typeface="Segoe UI" panose="020B0502040204020203" pitchFamily="34" charset="0"/>
              </a:rPr>
              <a:t> like news stories, social media, online communities etc. to augment their traditional processes to perform a more holistic investment analysis </a:t>
            </a:r>
          </a:p>
        </p:txBody>
      </p:sp>
      <p:sp>
        <p:nvSpPr>
          <p:cNvPr id="3" name="Rectangle: Rounded Corners 2">
            <a:extLst>
              <a:ext uri="{FF2B5EF4-FFF2-40B4-BE49-F238E27FC236}">
                <a16:creationId xmlns:a16="http://schemas.microsoft.com/office/drawing/2014/main" xmlns="" id="{9A464789-6845-4BC6-9C0F-FCE48A861178}"/>
              </a:ext>
            </a:extLst>
          </p:cNvPr>
          <p:cNvSpPr/>
          <p:nvPr/>
        </p:nvSpPr>
        <p:spPr>
          <a:xfrm>
            <a:off x="587372" y="1599002"/>
            <a:ext cx="5076448" cy="1743919"/>
          </a:xfrm>
          <a:prstGeom prst="round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xmlns="" id="{0FEC8A3A-B87D-436F-851B-E08B46EE083E}"/>
              </a:ext>
            </a:extLst>
          </p:cNvPr>
          <p:cNvSpPr/>
          <p:nvPr/>
        </p:nvSpPr>
        <p:spPr>
          <a:xfrm>
            <a:off x="6393311" y="1547562"/>
            <a:ext cx="5076448" cy="1743919"/>
          </a:xfrm>
          <a:prstGeom prst="roundRect">
            <a:avLst/>
          </a:prstGeom>
          <a:no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xmlns="" id="{25D190A8-4131-4BFF-9F68-BA172669C77C}"/>
              </a:ext>
            </a:extLst>
          </p:cNvPr>
          <p:cNvSpPr/>
          <p:nvPr/>
        </p:nvSpPr>
        <p:spPr>
          <a:xfrm>
            <a:off x="9753513" y="3637071"/>
            <a:ext cx="1602426" cy="338554"/>
          </a:xfrm>
          <a:prstGeom prst="rect">
            <a:avLst/>
          </a:prstGeom>
        </p:spPr>
        <p:txBody>
          <a:bodyPr wrap="none">
            <a:spAutoFit/>
          </a:bodyPr>
          <a:lstStyle/>
          <a:p>
            <a:r>
              <a:rPr lang="en-US" sz="1600" i="1" dirty="0">
                <a:ea typeface="Segoe UI" panose="020B0502040204020203" pitchFamily="34" charset="0"/>
                <a:cs typeface="Segoe UI" panose="020B0502040204020203" pitchFamily="34" charset="0"/>
              </a:rPr>
              <a:t>360 degree focus</a:t>
            </a:r>
          </a:p>
        </p:txBody>
      </p:sp>
      <p:pic>
        <p:nvPicPr>
          <p:cNvPr id="39" name="Picture 38">
            <a:extLst>
              <a:ext uri="{FF2B5EF4-FFF2-40B4-BE49-F238E27FC236}">
                <a16:creationId xmlns:a16="http://schemas.microsoft.com/office/drawing/2014/main" xmlns="" id="{92A44B43-C596-404A-9D4D-B1A9A0F14C20}"/>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255127" y="3501296"/>
            <a:ext cx="498386" cy="522416"/>
          </a:xfrm>
          <a:prstGeom prst="rect">
            <a:avLst/>
          </a:prstGeom>
        </p:spPr>
      </p:pic>
      <p:sp>
        <p:nvSpPr>
          <p:cNvPr id="40" name="Rectangle 39">
            <a:extLst>
              <a:ext uri="{FF2B5EF4-FFF2-40B4-BE49-F238E27FC236}">
                <a16:creationId xmlns:a16="http://schemas.microsoft.com/office/drawing/2014/main" xmlns="" id="{51CF9F64-DC22-4F4E-A6D6-8BC8A411CF0C}"/>
              </a:ext>
            </a:extLst>
          </p:cNvPr>
          <p:cNvSpPr/>
          <p:nvPr/>
        </p:nvSpPr>
        <p:spPr>
          <a:xfrm>
            <a:off x="7136010" y="3670365"/>
            <a:ext cx="1848007" cy="338554"/>
          </a:xfrm>
          <a:prstGeom prst="rect">
            <a:avLst/>
          </a:prstGeom>
        </p:spPr>
        <p:txBody>
          <a:bodyPr wrap="none">
            <a:spAutoFit/>
          </a:bodyPr>
          <a:lstStyle/>
          <a:p>
            <a:r>
              <a:rPr lang="en-US" sz="1600" i="1" dirty="0">
                <a:ea typeface="Segoe UI" panose="020B0502040204020203" pitchFamily="34" charset="0"/>
                <a:cs typeface="Segoe UI" panose="020B0502040204020203" pitchFamily="34" charset="0"/>
              </a:rPr>
              <a:t>Long-term decisions</a:t>
            </a:r>
            <a:endParaRPr lang="en-IN" sz="1600" i="1" dirty="0">
              <a:ea typeface="Segoe UI" panose="020B0502040204020203" pitchFamily="34" charset="0"/>
              <a:cs typeface="Segoe UI" panose="020B0502040204020203" pitchFamily="34" charset="0"/>
            </a:endParaRPr>
          </a:p>
        </p:txBody>
      </p:sp>
      <p:grpSp>
        <p:nvGrpSpPr>
          <p:cNvPr id="41" name="Group 40">
            <a:extLst>
              <a:ext uri="{FF2B5EF4-FFF2-40B4-BE49-F238E27FC236}">
                <a16:creationId xmlns:a16="http://schemas.microsoft.com/office/drawing/2014/main" xmlns="" id="{C717687F-B84C-49F5-A144-7E7D9F3065E3}"/>
              </a:ext>
            </a:extLst>
          </p:cNvPr>
          <p:cNvGrpSpPr/>
          <p:nvPr/>
        </p:nvGrpSpPr>
        <p:grpSpPr>
          <a:xfrm>
            <a:off x="6571397" y="4451892"/>
            <a:ext cx="1732702" cy="636478"/>
            <a:chOff x="3793306" y="3081272"/>
            <a:chExt cx="2153655" cy="755999"/>
          </a:xfrm>
        </p:grpSpPr>
        <p:sp>
          <p:nvSpPr>
            <p:cNvPr id="45" name="Rectangle 44">
              <a:extLst>
                <a:ext uri="{FF2B5EF4-FFF2-40B4-BE49-F238E27FC236}">
                  <a16:creationId xmlns:a16="http://schemas.microsoft.com/office/drawing/2014/main" xmlns="" id="{E1D3A1D3-D072-4F9A-97CE-3E995BFFCB2C}"/>
                </a:ext>
              </a:extLst>
            </p:cNvPr>
            <p:cNvSpPr/>
            <p:nvPr/>
          </p:nvSpPr>
          <p:spPr>
            <a:xfrm>
              <a:off x="4619434" y="3114681"/>
              <a:ext cx="1327527" cy="694587"/>
            </a:xfrm>
            <a:prstGeom prst="rect">
              <a:avLst/>
            </a:prstGeom>
          </p:spPr>
          <p:txBody>
            <a:bodyPr wrap="none">
              <a:spAutoFit/>
            </a:bodyPr>
            <a:lstStyle/>
            <a:p>
              <a:r>
                <a:rPr lang="en-US" sz="1600" i="1" dirty="0">
                  <a:ea typeface="Segoe UI" panose="020B0502040204020203" pitchFamily="34" charset="0"/>
                  <a:cs typeface="Segoe UI" panose="020B0502040204020203" pitchFamily="34" charset="0"/>
                </a:rPr>
                <a:t>External </a:t>
              </a:r>
            </a:p>
            <a:p>
              <a:r>
                <a:rPr lang="en-US" sz="1600" i="1" dirty="0">
                  <a:ea typeface="Segoe UI" panose="020B0502040204020203" pitchFamily="34" charset="0"/>
                  <a:cs typeface="Segoe UI" panose="020B0502040204020203" pitchFamily="34" charset="0"/>
                </a:rPr>
                <a:t>Perception</a:t>
              </a:r>
            </a:p>
          </p:txBody>
        </p:sp>
        <p:pic>
          <p:nvPicPr>
            <p:cNvPr id="46" name="Picture 45">
              <a:extLst>
                <a:ext uri="{FF2B5EF4-FFF2-40B4-BE49-F238E27FC236}">
                  <a16:creationId xmlns:a16="http://schemas.microsoft.com/office/drawing/2014/main" xmlns="" id="{F1114E33-F3D5-415A-9AF9-4115A2A74EB2}"/>
                </a:ext>
              </a:extLst>
            </p:cNvPr>
            <p:cNvPicPr>
              <a:picLocks noChangeAspect="1"/>
            </p:cNvPicPr>
            <p:nvPr/>
          </p:nvPicPr>
          <p:blipFill>
            <a:blip r:embed="rId12"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93306" y="3081272"/>
              <a:ext cx="755999" cy="755999"/>
            </a:xfrm>
            <a:prstGeom prst="rect">
              <a:avLst/>
            </a:prstGeom>
          </p:spPr>
        </p:pic>
      </p:grpSp>
      <p:sp>
        <p:nvSpPr>
          <p:cNvPr id="47" name="Rectangle 46">
            <a:extLst>
              <a:ext uri="{FF2B5EF4-FFF2-40B4-BE49-F238E27FC236}">
                <a16:creationId xmlns:a16="http://schemas.microsoft.com/office/drawing/2014/main" xmlns="" id="{117C8CE8-25F7-4D63-88D7-BAB255718B6C}"/>
              </a:ext>
            </a:extLst>
          </p:cNvPr>
          <p:cNvSpPr/>
          <p:nvPr/>
        </p:nvSpPr>
        <p:spPr>
          <a:xfrm>
            <a:off x="9823855" y="4606831"/>
            <a:ext cx="1500539" cy="338554"/>
          </a:xfrm>
          <a:prstGeom prst="rect">
            <a:avLst/>
          </a:prstGeom>
        </p:spPr>
        <p:txBody>
          <a:bodyPr wrap="none">
            <a:spAutoFit/>
          </a:bodyPr>
          <a:lstStyle/>
          <a:p>
            <a:r>
              <a:rPr lang="en-US" sz="1600" i="1" dirty="0">
                <a:ea typeface="Segoe UI" panose="020B0502040204020203" pitchFamily="34" charset="0"/>
                <a:cs typeface="Segoe UI" panose="020B0502040204020203" pitchFamily="34" charset="0"/>
              </a:rPr>
              <a:t>Futuristic Vision</a:t>
            </a:r>
          </a:p>
        </p:txBody>
      </p:sp>
      <p:pic>
        <p:nvPicPr>
          <p:cNvPr id="48" name="Graphic 47" descr="Database">
            <a:extLst>
              <a:ext uri="{FF2B5EF4-FFF2-40B4-BE49-F238E27FC236}">
                <a16:creationId xmlns:a16="http://schemas.microsoft.com/office/drawing/2014/main" xmlns="" id="{C532C78C-4D61-41AD-8FEC-8D98A1F7465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008620" y="4380807"/>
            <a:ext cx="809210" cy="809210"/>
          </a:xfrm>
          <a:prstGeom prst="rect">
            <a:avLst/>
          </a:prstGeom>
        </p:spPr>
      </p:pic>
      <p:pic>
        <p:nvPicPr>
          <p:cNvPr id="10" name="Graphic 9" descr="Stopwatch">
            <a:extLst>
              <a:ext uri="{FF2B5EF4-FFF2-40B4-BE49-F238E27FC236}">
                <a16:creationId xmlns:a16="http://schemas.microsoft.com/office/drawing/2014/main" xmlns="" id="{7D600BE1-E57B-498B-BAC3-DBDBF903C74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529408" y="3503047"/>
            <a:ext cx="606602" cy="606602"/>
          </a:xfrm>
          <a:prstGeom prst="rect">
            <a:avLst/>
          </a:prstGeom>
        </p:spPr>
      </p:pic>
    </p:spTree>
    <p:extLst>
      <p:ext uri="{BB962C8B-B14F-4D97-AF65-F5344CB8AC3E}">
        <p14:creationId xmlns:p14="http://schemas.microsoft.com/office/powerpoint/2010/main" val="319173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F680270-7B77-493C-8556-48F487548BC8}"/>
              </a:ext>
            </a:extLst>
          </p:cNvPr>
          <p:cNvSpPr>
            <a:spLocks noGrp="1"/>
          </p:cNvSpPr>
          <p:nvPr>
            <p:ph type="title"/>
          </p:nvPr>
        </p:nvSpPr>
        <p:spPr/>
        <p:txBody>
          <a:bodyPr/>
          <a:lstStyle/>
          <a:p>
            <a:r>
              <a:rPr lang="en-US" dirty="0"/>
              <a:t>Alternative Data Stack to Measure Business performance </a:t>
            </a:r>
            <a:endParaRPr lang="en-IN" dirty="0"/>
          </a:p>
        </p:txBody>
      </p:sp>
      <p:sp>
        <p:nvSpPr>
          <p:cNvPr id="272" name="Rectangle 271">
            <a:extLst>
              <a:ext uri="{FF2B5EF4-FFF2-40B4-BE49-F238E27FC236}">
                <a16:creationId xmlns:a16="http://schemas.microsoft.com/office/drawing/2014/main" xmlns="" id="{1A7A0CE8-4874-45C5-95D8-5C732B7262EC}"/>
              </a:ext>
            </a:extLst>
          </p:cNvPr>
          <p:cNvSpPr/>
          <p:nvPr/>
        </p:nvSpPr>
        <p:spPr>
          <a:xfrm>
            <a:off x="282272" y="506815"/>
            <a:ext cx="11736562" cy="46430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 addition to company financials,  array of alternate data sources can provide signal about a company</a:t>
            </a:r>
          </a:p>
        </p:txBody>
      </p:sp>
      <p:grpSp>
        <p:nvGrpSpPr>
          <p:cNvPr id="175" name="Group 174">
            <a:extLst>
              <a:ext uri="{FF2B5EF4-FFF2-40B4-BE49-F238E27FC236}">
                <a16:creationId xmlns:a16="http://schemas.microsoft.com/office/drawing/2014/main" xmlns="" id="{4AA8D9ED-3C70-4181-9624-12B5A9CFA7C8}"/>
              </a:ext>
            </a:extLst>
          </p:cNvPr>
          <p:cNvGrpSpPr/>
          <p:nvPr/>
        </p:nvGrpSpPr>
        <p:grpSpPr>
          <a:xfrm>
            <a:off x="4732663" y="1859275"/>
            <a:ext cx="2620318" cy="2699695"/>
            <a:chOff x="5092506" y="1061609"/>
            <a:chExt cx="2672861" cy="2754456"/>
          </a:xfrm>
        </p:grpSpPr>
        <p:sp>
          <p:nvSpPr>
            <p:cNvPr id="309" name="Oval 308">
              <a:extLst>
                <a:ext uri="{FF2B5EF4-FFF2-40B4-BE49-F238E27FC236}">
                  <a16:creationId xmlns:a16="http://schemas.microsoft.com/office/drawing/2014/main" xmlns="" id="{41F6101A-387F-476E-AF52-599E9C98BAA3}"/>
                </a:ext>
              </a:extLst>
            </p:cNvPr>
            <p:cNvSpPr/>
            <p:nvPr/>
          </p:nvSpPr>
          <p:spPr>
            <a:xfrm>
              <a:off x="5092506" y="1146017"/>
              <a:ext cx="2672861" cy="2670048"/>
            </a:xfrm>
            <a:prstGeom prst="ellipse">
              <a:avLst/>
            </a:prstGeom>
            <a:solidFill>
              <a:srgbClr val="FFFFFF">
                <a:lumMod val="75000"/>
              </a:srgbClr>
            </a:solidFill>
            <a:ln w="25400" cap="flat" cmpd="sng" algn="ctr">
              <a:noFill/>
              <a:prstDash val="solid"/>
            </a:ln>
            <a:effectLst/>
          </p:spPr>
          <p:txBody>
            <a:bodyPr rtlCol="0" anchor="ctr"/>
            <a:lstStyle/>
            <a:p>
              <a:pPr algn="ctr" defTabSz="896386">
                <a:defRPr/>
              </a:pPr>
              <a:endParaRPr lang="en-US" sz="2000" b="1" kern="0" dirty="0">
                <a:solidFill>
                  <a:srgbClr val="FFFFFF"/>
                </a:solidFill>
              </a:endParaRPr>
            </a:p>
          </p:txBody>
        </p:sp>
        <p:sp>
          <p:nvSpPr>
            <p:cNvPr id="310" name="Oval 309">
              <a:extLst>
                <a:ext uri="{FF2B5EF4-FFF2-40B4-BE49-F238E27FC236}">
                  <a16:creationId xmlns:a16="http://schemas.microsoft.com/office/drawing/2014/main" xmlns="" id="{26DA522C-9D7D-48B4-B82C-B906E2050A7C}"/>
                </a:ext>
              </a:extLst>
            </p:cNvPr>
            <p:cNvSpPr/>
            <p:nvPr/>
          </p:nvSpPr>
          <p:spPr>
            <a:xfrm>
              <a:off x="5413951" y="1466056"/>
              <a:ext cx="2029968" cy="2029968"/>
            </a:xfrm>
            <a:prstGeom prst="ellipse">
              <a:avLst/>
            </a:prstGeom>
            <a:solidFill>
              <a:srgbClr val="FFFFFF"/>
            </a:solidFill>
            <a:ln w="25400" cap="flat" cmpd="sng" algn="ctr">
              <a:noFill/>
              <a:prstDash val="solid"/>
            </a:ln>
            <a:effectLst/>
          </p:spPr>
          <p:txBody>
            <a:bodyPr rtlCol="0" anchor="ctr"/>
            <a:lstStyle/>
            <a:p>
              <a:pPr algn="ctr" defTabSz="896386">
                <a:defRPr/>
              </a:pPr>
              <a:endParaRPr lang="en-US" sz="2000" b="1" kern="0" dirty="0">
                <a:solidFill>
                  <a:srgbClr val="FFFFFF"/>
                </a:solidFill>
              </a:endParaRPr>
            </a:p>
          </p:txBody>
        </p:sp>
        <p:sp>
          <p:nvSpPr>
            <p:cNvPr id="311" name="Ellipse 86">
              <a:extLst>
                <a:ext uri="{FF2B5EF4-FFF2-40B4-BE49-F238E27FC236}">
                  <a16:creationId xmlns:a16="http://schemas.microsoft.com/office/drawing/2014/main" xmlns="" id="{2F29DC42-0051-42BF-9FF7-3D3F58385EB7}"/>
                </a:ext>
              </a:extLst>
            </p:cNvPr>
            <p:cNvSpPr/>
            <p:nvPr/>
          </p:nvSpPr>
          <p:spPr bwMode="gray">
            <a:xfrm>
              <a:off x="5743135" y="1749520"/>
              <a:ext cx="1371600" cy="1463040"/>
            </a:xfrm>
            <a:prstGeom prst="ellipse">
              <a:avLst/>
            </a:prstGeom>
            <a:solidFill>
              <a:srgbClr val="FFFFFF">
                <a:alpha val="57000"/>
              </a:srgbClr>
            </a:solidFill>
            <a:ln w="12700">
              <a:noFill/>
              <a:round/>
              <a:headEnd/>
              <a:tailEnd/>
            </a:ln>
            <a:effectLst>
              <a:outerShdw blurRad="63500" sx="102000" sy="102000" algn="ctr" rotWithShape="0">
                <a:prstClr val="black">
                  <a:alpha val="37000"/>
                </a:prstClr>
              </a:outerShdw>
            </a:effectLst>
            <a:scene3d>
              <a:camera prst="orthographicFront"/>
              <a:lightRig rig="threePt" dir="t">
                <a:rot lat="0" lon="0" rev="3600000"/>
              </a:lightRig>
            </a:scene3d>
            <a:sp3d prstMaterial="matte">
              <a:bevelT w="1016000" h="1016000"/>
            </a:sp3d>
          </p:spPr>
          <p:txBody>
            <a:bodyPr wrap="none" rtlCol="0" anchor="ctr"/>
            <a:lstStyle/>
            <a:p>
              <a:pPr algn="ctr" defTabSz="896386">
                <a:defRPr/>
              </a:pPr>
              <a:r>
                <a:rPr lang="en-US" sz="2000" b="1" kern="0" dirty="0">
                  <a:solidFill>
                    <a:srgbClr val="000000">
                      <a:lumMod val="75000"/>
                      <a:lumOff val="25000"/>
                    </a:srgbClr>
                  </a:solidFill>
                </a:rPr>
                <a:t>Company</a:t>
              </a:r>
            </a:p>
          </p:txBody>
        </p:sp>
        <p:cxnSp>
          <p:nvCxnSpPr>
            <p:cNvPr id="312" name="Straight Connector 311">
              <a:extLst>
                <a:ext uri="{FF2B5EF4-FFF2-40B4-BE49-F238E27FC236}">
                  <a16:creationId xmlns:a16="http://schemas.microsoft.com/office/drawing/2014/main" xmlns="" id="{35A7F371-9748-426B-83A3-11E04E25650D}"/>
                </a:ext>
              </a:extLst>
            </p:cNvPr>
            <p:cNvCxnSpPr/>
            <p:nvPr/>
          </p:nvCxnSpPr>
          <p:spPr>
            <a:xfrm flipH="1">
              <a:off x="6428935" y="1061609"/>
              <a:ext cx="1" cy="485835"/>
            </a:xfrm>
            <a:prstGeom prst="line">
              <a:avLst/>
            </a:prstGeom>
            <a:noFill/>
            <a:ln w="76200" cap="flat" cmpd="sng" algn="ctr">
              <a:solidFill>
                <a:srgbClr val="FFFFFF"/>
              </a:solidFill>
              <a:prstDash val="solid"/>
            </a:ln>
            <a:effectLst/>
          </p:spPr>
        </p:cxnSp>
        <p:cxnSp>
          <p:nvCxnSpPr>
            <p:cNvPr id="313" name="Straight Connector 312">
              <a:extLst>
                <a:ext uri="{FF2B5EF4-FFF2-40B4-BE49-F238E27FC236}">
                  <a16:creationId xmlns:a16="http://schemas.microsoft.com/office/drawing/2014/main" xmlns="" id="{82479C12-21FA-4BBC-B927-16D7E46362EC}"/>
                </a:ext>
              </a:extLst>
            </p:cNvPr>
            <p:cNvCxnSpPr/>
            <p:nvPr/>
          </p:nvCxnSpPr>
          <p:spPr>
            <a:xfrm flipH="1">
              <a:off x="5176915" y="2926080"/>
              <a:ext cx="448056" cy="286480"/>
            </a:xfrm>
            <a:prstGeom prst="line">
              <a:avLst/>
            </a:prstGeom>
            <a:noFill/>
            <a:ln w="76200" cap="flat" cmpd="sng" algn="ctr">
              <a:solidFill>
                <a:srgbClr val="FFFFFF"/>
              </a:solidFill>
              <a:prstDash val="solid"/>
            </a:ln>
            <a:effectLst/>
          </p:spPr>
        </p:cxnSp>
        <p:cxnSp>
          <p:nvCxnSpPr>
            <p:cNvPr id="314" name="Straight Connector 313">
              <a:extLst>
                <a:ext uri="{FF2B5EF4-FFF2-40B4-BE49-F238E27FC236}">
                  <a16:creationId xmlns:a16="http://schemas.microsoft.com/office/drawing/2014/main" xmlns="" id="{208D8912-A4E1-4399-A2F2-B7C846B22F53}"/>
                </a:ext>
              </a:extLst>
            </p:cNvPr>
            <p:cNvCxnSpPr/>
            <p:nvPr/>
          </p:nvCxnSpPr>
          <p:spPr>
            <a:xfrm flipH="1" flipV="1">
              <a:off x="7275103" y="2926080"/>
              <a:ext cx="448056" cy="286480"/>
            </a:xfrm>
            <a:prstGeom prst="line">
              <a:avLst/>
            </a:prstGeom>
            <a:noFill/>
            <a:ln w="76200" cap="flat" cmpd="sng" algn="ctr">
              <a:solidFill>
                <a:srgbClr val="FFFFFF"/>
              </a:solidFill>
              <a:prstDash val="solid"/>
            </a:ln>
            <a:effectLst/>
          </p:spPr>
        </p:cxnSp>
        <p:sp>
          <p:nvSpPr>
            <p:cNvPr id="315" name="Rechteck 85">
              <a:extLst>
                <a:ext uri="{FF2B5EF4-FFF2-40B4-BE49-F238E27FC236}">
                  <a16:creationId xmlns:a16="http://schemas.microsoft.com/office/drawing/2014/main" xmlns="" id="{22BE04E5-859E-4BFC-9FE5-196BDA25932C}"/>
                </a:ext>
              </a:extLst>
            </p:cNvPr>
            <p:cNvSpPr/>
            <p:nvPr/>
          </p:nvSpPr>
          <p:spPr bwMode="gray">
            <a:xfrm rot="17862785">
              <a:off x="5323684" y="1408973"/>
              <a:ext cx="2038582" cy="2075437"/>
            </a:xfrm>
            <a:prstGeom prst="rect">
              <a:avLst/>
            </a:prstGeom>
            <a:noFill/>
            <a:ln w="12700">
              <a:noFill/>
              <a:round/>
              <a:headEnd/>
              <a:tailEnd/>
            </a:ln>
          </p:spPr>
          <p:txBody>
            <a:bodyPr rtlCol="0" anchor="ctr">
              <a:prstTxWarp prst="textArchUp">
                <a:avLst>
                  <a:gd name="adj" fmla="val 12352144"/>
                </a:avLst>
              </a:prstTxWarp>
            </a:bodyPr>
            <a:lstStyle/>
            <a:p>
              <a:pPr algn="ctr" defTabSz="896386">
                <a:defRPr/>
              </a:pPr>
              <a:r>
                <a:rPr lang="en-US" sz="2000" b="1" kern="0" dirty="0">
                  <a:solidFill>
                    <a:srgbClr val="000000">
                      <a:lumMod val="75000"/>
                      <a:lumOff val="25000"/>
                    </a:srgbClr>
                  </a:solidFill>
                </a:rPr>
                <a:t>Performance</a:t>
              </a:r>
            </a:p>
          </p:txBody>
        </p:sp>
        <p:sp>
          <p:nvSpPr>
            <p:cNvPr id="316" name="Rechteck 85">
              <a:extLst>
                <a:ext uri="{FF2B5EF4-FFF2-40B4-BE49-F238E27FC236}">
                  <a16:creationId xmlns:a16="http://schemas.microsoft.com/office/drawing/2014/main" xmlns="" id="{8D2EA0CD-94A5-42E7-87FF-E4C7E139EEEF}"/>
                </a:ext>
              </a:extLst>
            </p:cNvPr>
            <p:cNvSpPr/>
            <p:nvPr/>
          </p:nvSpPr>
          <p:spPr bwMode="gray">
            <a:xfrm rot="3425878">
              <a:off x="5498166" y="1387240"/>
              <a:ext cx="2038582" cy="2075437"/>
            </a:xfrm>
            <a:prstGeom prst="rect">
              <a:avLst/>
            </a:prstGeom>
            <a:noFill/>
            <a:ln w="12700">
              <a:noFill/>
              <a:round/>
              <a:headEnd/>
              <a:tailEnd/>
            </a:ln>
          </p:spPr>
          <p:txBody>
            <a:bodyPr rtlCol="0" anchor="ctr">
              <a:prstTxWarp prst="textArchUp">
                <a:avLst>
                  <a:gd name="adj" fmla="val 13341169"/>
                </a:avLst>
              </a:prstTxWarp>
            </a:bodyPr>
            <a:lstStyle/>
            <a:p>
              <a:pPr algn="ctr" defTabSz="896386">
                <a:defRPr/>
              </a:pPr>
              <a:r>
                <a:rPr lang="en-US" sz="2000" b="1" kern="0" dirty="0">
                  <a:solidFill>
                    <a:srgbClr val="000000">
                      <a:lumMod val="75000"/>
                      <a:lumOff val="25000"/>
                    </a:srgbClr>
                  </a:solidFill>
                </a:rPr>
                <a:t>Quality</a:t>
              </a:r>
            </a:p>
          </p:txBody>
        </p:sp>
        <p:sp>
          <p:nvSpPr>
            <p:cNvPr id="317" name="Rechteck 90">
              <a:extLst>
                <a:ext uri="{FF2B5EF4-FFF2-40B4-BE49-F238E27FC236}">
                  <a16:creationId xmlns:a16="http://schemas.microsoft.com/office/drawing/2014/main" xmlns="" id="{035A0276-A106-4793-8049-160B1A57A4B2}"/>
                </a:ext>
              </a:extLst>
            </p:cNvPr>
            <p:cNvSpPr/>
            <p:nvPr/>
          </p:nvSpPr>
          <p:spPr bwMode="gray">
            <a:xfrm>
              <a:off x="5464780" y="2352453"/>
              <a:ext cx="2042300" cy="1361594"/>
            </a:xfrm>
            <a:prstGeom prst="rect">
              <a:avLst/>
            </a:prstGeom>
            <a:noFill/>
            <a:ln w="12700">
              <a:noFill/>
              <a:round/>
              <a:headEnd/>
              <a:tailEnd/>
            </a:ln>
          </p:spPr>
          <p:txBody>
            <a:bodyPr rtlCol="0" anchor="ctr">
              <a:prstTxWarp prst="textArchDown">
                <a:avLst>
                  <a:gd name="adj" fmla="val 21498301"/>
                </a:avLst>
              </a:prstTxWarp>
            </a:bodyPr>
            <a:lstStyle/>
            <a:p>
              <a:pPr algn="ctr" defTabSz="896386">
                <a:defRPr/>
              </a:pPr>
              <a:r>
                <a:rPr lang="en-US" sz="2000" b="1" kern="0" dirty="0">
                  <a:solidFill>
                    <a:srgbClr val="000000">
                      <a:lumMod val="75000"/>
                      <a:lumOff val="25000"/>
                    </a:srgbClr>
                  </a:solidFill>
                </a:rPr>
                <a:t>Events</a:t>
              </a:r>
            </a:p>
          </p:txBody>
        </p:sp>
      </p:grpSp>
      <p:cxnSp>
        <p:nvCxnSpPr>
          <p:cNvPr id="176" name="Straight Connector 175">
            <a:extLst>
              <a:ext uri="{FF2B5EF4-FFF2-40B4-BE49-F238E27FC236}">
                <a16:creationId xmlns:a16="http://schemas.microsoft.com/office/drawing/2014/main" xmlns="" id="{A80EDFE3-DBB2-4E9D-85F5-AEC28E9E1F74}"/>
              </a:ext>
            </a:extLst>
          </p:cNvPr>
          <p:cNvCxnSpPr>
            <a:cxnSpLocks/>
          </p:cNvCxnSpPr>
          <p:nvPr/>
        </p:nvCxnSpPr>
        <p:spPr>
          <a:xfrm flipV="1">
            <a:off x="233019" y="3893472"/>
            <a:ext cx="4697016" cy="2009927"/>
          </a:xfrm>
          <a:prstGeom prst="line">
            <a:avLst/>
          </a:prstGeom>
          <a:noFill/>
          <a:ln w="9525" cap="flat" cmpd="sng" algn="ctr">
            <a:solidFill>
              <a:srgbClr val="378D76"/>
            </a:solidFill>
            <a:prstDash val="lgDashDotDot"/>
          </a:ln>
          <a:effectLst/>
        </p:spPr>
      </p:cxnSp>
      <p:cxnSp>
        <p:nvCxnSpPr>
          <p:cNvPr id="177" name="Straight Connector 176">
            <a:extLst>
              <a:ext uri="{FF2B5EF4-FFF2-40B4-BE49-F238E27FC236}">
                <a16:creationId xmlns:a16="http://schemas.microsoft.com/office/drawing/2014/main" xmlns="" id="{3AAF6024-3CCD-429F-8D1C-579910E5E958}"/>
              </a:ext>
            </a:extLst>
          </p:cNvPr>
          <p:cNvCxnSpPr>
            <a:cxnSpLocks/>
          </p:cNvCxnSpPr>
          <p:nvPr/>
        </p:nvCxnSpPr>
        <p:spPr>
          <a:xfrm flipH="1" flipV="1">
            <a:off x="7191982" y="3893472"/>
            <a:ext cx="4826852" cy="2009927"/>
          </a:xfrm>
          <a:prstGeom prst="line">
            <a:avLst/>
          </a:prstGeom>
          <a:noFill/>
          <a:ln w="9525" cap="flat" cmpd="sng" algn="ctr">
            <a:solidFill>
              <a:srgbClr val="378D76"/>
            </a:solidFill>
            <a:prstDash val="lgDashDotDot"/>
          </a:ln>
          <a:effectLst/>
        </p:spPr>
      </p:cxnSp>
      <p:cxnSp>
        <p:nvCxnSpPr>
          <p:cNvPr id="180" name="Straight Connector 179">
            <a:extLst>
              <a:ext uri="{FF2B5EF4-FFF2-40B4-BE49-F238E27FC236}">
                <a16:creationId xmlns:a16="http://schemas.microsoft.com/office/drawing/2014/main" xmlns="" id="{85D3BCE2-C70A-4FFC-912D-BCF4B4725213}"/>
              </a:ext>
            </a:extLst>
          </p:cNvPr>
          <p:cNvCxnSpPr>
            <a:cxnSpLocks/>
            <a:stCxn id="309" idx="0"/>
          </p:cNvCxnSpPr>
          <p:nvPr/>
        </p:nvCxnSpPr>
        <p:spPr>
          <a:xfrm flipH="1" flipV="1">
            <a:off x="6042821" y="1170346"/>
            <a:ext cx="1" cy="771659"/>
          </a:xfrm>
          <a:prstGeom prst="line">
            <a:avLst/>
          </a:prstGeom>
          <a:noFill/>
          <a:ln w="9525" cap="flat" cmpd="sng" algn="ctr">
            <a:solidFill>
              <a:srgbClr val="378D76"/>
            </a:solidFill>
            <a:prstDash val="lgDashDotDot"/>
          </a:ln>
          <a:effectLst/>
        </p:spPr>
      </p:cxnSp>
      <p:grpSp>
        <p:nvGrpSpPr>
          <p:cNvPr id="181" name="Group 180">
            <a:extLst>
              <a:ext uri="{FF2B5EF4-FFF2-40B4-BE49-F238E27FC236}">
                <a16:creationId xmlns:a16="http://schemas.microsoft.com/office/drawing/2014/main" xmlns="" id="{72D9E599-51EB-46C6-9B0B-B15B2CECC162}"/>
              </a:ext>
            </a:extLst>
          </p:cNvPr>
          <p:cNvGrpSpPr/>
          <p:nvPr/>
        </p:nvGrpSpPr>
        <p:grpSpPr>
          <a:xfrm>
            <a:off x="3345458" y="4875791"/>
            <a:ext cx="1222811" cy="548960"/>
            <a:chOff x="2841674" y="5334690"/>
            <a:chExt cx="1247331" cy="559968"/>
          </a:xfrm>
        </p:grpSpPr>
        <p:sp>
          <p:nvSpPr>
            <p:cNvPr id="301" name="TextBox 300">
              <a:extLst>
                <a:ext uri="{FF2B5EF4-FFF2-40B4-BE49-F238E27FC236}">
                  <a16:creationId xmlns:a16="http://schemas.microsoft.com/office/drawing/2014/main" xmlns="" id="{7CC4B36F-908F-4BF8-B88E-6A204C7248C8}"/>
                </a:ext>
              </a:extLst>
            </p:cNvPr>
            <p:cNvSpPr txBox="1"/>
            <p:nvPr/>
          </p:nvSpPr>
          <p:spPr>
            <a:xfrm>
              <a:off x="3131655" y="5334690"/>
              <a:ext cx="678980" cy="246221"/>
            </a:xfrm>
            <a:prstGeom prst="rect">
              <a:avLst/>
            </a:prstGeom>
            <a:noFill/>
          </p:spPr>
          <p:txBody>
            <a:bodyPr wrap="square" rtlCol="0">
              <a:spAutoFit/>
            </a:bodyPr>
            <a:lstStyle/>
            <a:p>
              <a:pPr defTabSz="896386">
                <a:defRPr/>
              </a:pPr>
              <a:r>
                <a:rPr lang="en-US" sz="980" kern="0" dirty="0">
                  <a:solidFill>
                    <a:srgbClr val="000000"/>
                  </a:solidFill>
                </a:rPr>
                <a:t>News A</a:t>
              </a:r>
            </a:p>
          </p:txBody>
        </p:sp>
        <p:grpSp>
          <p:nvGrpSpPr>
            <p:cNvPr id="302" name="Group 301">
              <a:extLst>
                <a:ext uri="{FF2B5EF4-FFF2-40B4-BE49-F238E27FC236}">
                  <a16:creationId xmlns:a16="http://schemas.microsoft.com/office/drawing/2014/main" xmlns="" id="{797C445E-48E0-4C3D-BC9A-7A4A05DB5093}"/>
                </a:ext>
              </a:extLst>
            </p:cNvPr>
            <p:cNvGrpSpPr/>
            <p:nvPr/>
          </p:nvGrpSpPr>
          <p:grpSpPr>
            <a:xfrm>
              <a:off x="2841674" y="5385841"/>
              <a:ext cx="1247331" cy="508817"/>
              <a:chOff x="2841674" y="5456181"/>
              <a:chExt cx="1247331" cy="508817"/>
            </a:xfrm>
          </p:grpSpPr>
          <p:grpSp>
            <p:nvGrpSpPr>
              <p:cNvPr id="303" name="Gruppieren 118">
                <a:extLst>
                  <a:ext uri="{FF2B5EF4-FFF2-40B4-BE49-F238E27FC236}">
                    <a16:creationId xmlns:a16="http://schemas.microsoft.com/office/drawing/2014/main" xmlns="" id="{D3517696-5D81-4FA4-8E64-E9613FB1B53E}"/>
                  </a:ext>
                </a:extLst>
              </p:cNvPr>
              <p:cNvGrpSpPr/>
              <p:nvPr/>
            </p:nvGrpSpPr>
            <p:grpSpPr>
              <a:xfrm>
                <a:off x="2841674" y="5456181"/>
                <a:ext cx="526948" cy="459018"/>
                <a:chOff x="849601" y="4037354"/>
                <a:chExt cx="2287250" cy="2119923"/>
              </a:xfrm>
              <a:solidFill>
                <a:srgbClr val="318FDF"/>
              </a:solidFill>
            </p:grpSpPr>
            <p:sp>
              <p:nvSpPr>
                <p:cNvPr id="306" name="Freeform 16">
                  <a:extLst>
                    <a:ext uri="{FF2B5EF4-FFF2-40B4-BE49-F238E27FC236}">
                      <a16:creationId xmlns:a16="http://schemas.microsoft.com/office/drawing/2014/main" xmlns="" id="{8594F55C-D81A-4324-95B2-2C4209BF7CDE}"/>
                    </a:ext>
                  </a:extLst>
                </p:cNvPr>
                <p:cNvSpPr>
                  <a:spLocks/>
                </p:cNvSpPr>
                <p:nvPr/>
              </p:nvSpPr>
              <p:spPr bwMode="gray">
                <a:xfrm>
                  <a:off x="849601" y="5662413"/>
                  <a:ext cx="2287250" cy="494864"/>
                </a:xfrm>
                <a:custGeom>
                  <a:avLst/>
                  <a:gdLst>
                    <a:gd name="T0" fmla="*/ 205 w 1724"/>
                    <a:gd name="T1" fmla="*/ 0 h 373"/>
                    <a:gd name="T2" fmla="*/ 0 w 1724"/>
                    <a:gd name="T3" fmla="*/ 373 h 373"/>
                    <a:gd name="T4" fmla="*/ 1724 w 1724"/>
                    <a:gd name="T5" fmla="*/ 373 h 373"/>
                    <a:gd name="T6" fmla="*/ 1519 w 1724"/>
                    <a:gd name="T7" fmla="*/ 0 h 373"/>
                    <a:gd name="T8" fmla="*/ 205 w 1724"/>
                    <a:gd name="T9" fmla="*/ 0 h 373"/>
                  </a:gdLst>
                  <a:ahLst/>
                  <a:cxnLst>
                    <a:cxn ang="0">
                      <a:pos x="T0" y="T1"/>
                    </a:cxn>
                    <a:cxn ang="0">
                      <a:pos x="T2" y="T3"/>
                    </a:cxn>
                    <a:cxn ang="0">
                      <a:pos x="T4" y="T5"/>
                    </a:cxn>
                    <a:cxn ang="0">
                      <a:pos x="T6" y="T7"/>
                    </a:cxn>
                    <a:cxn ang="0">
                      <a:pos x="T8" y="T9"/>
                    </a:cxn>
                  </a:cxnLst>
                  <a:rect l="0" t="0" r="r" b="b"/>
                  <a:pathLst>
                    <a:path w="1724" h="373">
                      <a:moveTo>
                        <a:pt x="205" y="0"/>
                      </a:moveTo>
                      <a:lnTo>
                        <a:pt x="0" y="373"/>
                      </a:lnTo>
                      <a:lnTo>
                        <a:pt x="1724" y="373"/>
                      </a:lnTo>
                      <a:lnTo>
                        <a:pt x="1519" y="0"/>
                      </a:lnTo>
                      <a:lnTo>
                        <a:pt x="2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ctr" anchorCtr="0" compatLnSpc="1">
                  <a:prstTxWarp prst="textNoShape">
                    <a:avLst/>
                  </a:prstTxWarp>
                </a:bodyPr>
                <a:lstStyle/>
                <a:p>
                  <a:pPr algn="ctr" defTabSz="896386">
                    <a:defRPr/>
                  </a:pPr>
                  <a:endParaRPr lang="de-DE" sz="1176" b="1" kern="0" dirty="0">
                    <a:solidFill>
                      <a:srgbClr val="7C4A0F"/>
                    </a:solidFill>
                  </a:endParaRPr>
                </a:p>
              </p:txBody>
            </p:sp>
            <p:sp>
              <p:nvSpPr>
                <p:cNvPr id="307" name="Freeform 17">
                  <a:extLst>
                    <a:ext uri="{FF2B5EF4-FFF2-40B4-BE49-F238E27FC236}">
                      <a16:creationId xmlns:a16="http://schemas.microsoft.com/office/drawing/2014/main" xmlns="" id="{749B963C-434E-41AE-9D8C-52B1E2DC81C1}"/>
                    </a:ext>
                  </a:extLst>
                </p:cNvPr>
                <p:cNvSpPr>
                  <a:spLocks/>
                </p:cNvSpPr>
                <p:nvPr/>
              </p:nvSpPr>
              <p:spPr bwMode="gray">
                <a:xfrm>
                  <a:off x="1587732" y="4037354"/>
                  <a:ext cx="802660" cy="727038"/>
                </a:xfrm>
                <a:custGeom>
                  <a:avLst/>
                  <a:gdLst>
                    <a:gd name="T0" fmla="*/ 605 w 605"/>
                    <a:gd name="T1" fmla="*/ 548 h 548"/>
                    <a:gd name="T2" fmla="*/ 303 w 605"/>
                    <a:gd name="T3" fmla="*/ 0 h 548"/>
                    <a:gd name="T4" fmla="*/ 0 w 605"/>
                    <a:gd name="T5" fmla="*/ 548 h 548"/>
                    <a:gd name="T6" fmla="*/ 605 w 605"/>
                    <a:gd name="T7" fmla="*/ 548 h 548"/>
                  </a:gdLst>
                  <a:ahLst/>
                  <a:cxnLst>
                    <a:cxn ang="0">
                      <a:pos x="T0" y="T1"/>
                    </a:cxn>
                    <a:cxn ang="0">
                      <a:pos x="T2" y="T3"/>
                    </a:cxn>
                    <a:cxn ang="0">
                      <a:pos x="T4" y="T5"/>
                    </a:cxn>
                    <a:cxn ang="0">
                      <a:pos x="T6" y="T7"/>
                    </a:cxn>
                  </a:cxnLst>
                  <a:rect l="0" t="0" r="r" b="b"/>
                  <a:pathLst>
                    <a:path w="605" h="548">
                      <a:moveTo>
                        <a:pt x="605" y="548"/>
                      </a:moveTo>
                      <a:lnTo>
                        <a:pt x="303" y="0"/>
                      </a:lnTo>
                      <a:lnTo>
                        <a:pt x="0" y="548"/>
                      </a:lnTo>
                      <a:lnTo>
                        <a:pt x="605" y="5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b" anchorCtr="0" compatLnSpc="1">
                  <a:prstTxWarp prst="textNoShape">
                    <a:avLst/>
                  </a:prstTxWarp>
                </a:bodyPr>
                <a:lstStyle/>
                <a:p>
                  <a:pPr algn="ctr" defTabSz="896386">
                    <a:defRPr/>
                  </a:pPr>
                  <a:endParaRPr lang="de-DE" sz="1176" b="1" kern="0" dirty="0">
                    <a:solidFill>
                      <a:srgbClr val="7C4A0F"/>
                    </a:solidFill>
                  </a:endParaRPr>
                </a:p>
              </p:txBody>
            </p:sp>
            <p:sp>
              <p:nvSpPr>
                <p:cNvPr id="308" name="Freeform 18">
                  <a:extLst>
                    <a:ext uri="{FF2B5EF4-FFF2-40B4-BE49-F238E27FC236}">
                      <a16:creationId xmlns:a16="http://schemas.microsoft.com/office/drawing/2014/main" xmlns="" id="{AEA5F11B-842D-4A1A-BE63-C03E7B731BA3}"/>
                    </a:ext>
                  </a:extLst>
                </p:cNvPr>
                <p:cNvSpPr>
                  <a:spLocks/>
                </p:cNvSpPr>
                <p:nvPr/>
              </p:nvSpPr>
              <p:spPr bwMode="gray">
                <a:xfrm>
                  <a:off x="1213901" y="4944247"/>
                  <a:ext cx="1573480" cy="542625"/>
                </a:xfrm>
                <a:custGeom>
                  <a:avLst/>
                  <a:gdLst>
                    <a:gd name="T0" fmla="*/ 1186 w 1186"/>
                    <a:gd name="T1" fmla="*/ 409 h 409"/>
                    <a:gd name="T2" fmla="*/ 959 w 1186"/>
                    <a:gd name="T3" fmla="*/ 0 h 409"/>
                    <a:gd name="T4" fmla="*/ 227 w 1186"/>
                    <a:gd name="T5" fmla="*/ 0 h 409"/>
                    <a:gd name="T6" fmla="*/ 0 w 1186"/>
                    <a:gd name="T7" fmla="*/ 409 h 409"/>
                    <a:gd name="T8" fmla="*/ 1186 w 1186"/>
                    <a:gd name="T9" fmla="*/ 409 h 409"/>
                  </a:gdLst>
                  <a:ahLst/>
                  <a:cxnLst>
                    <a:cxn ang="0">
                      <a:pos x="T0" y="T1"/>
                    </a:cxn>
                    <a:cxn ang="0">
                      <a:pos x="T2" y="T3"/>
                    </a:cxn>
                    <a:cxn ang="0">
                      <a:pos x="T4" y="T5"/>
                    </a:cxn>
                    <a:cxn ang="0">
                      <a:pos x="T6" y="T7"/>
                    </a:cxn>
                    <a:cxn ang="0">
                      <a:pos x="T8" y="T9"/>
                    </a:cxn>
                  </a:cxnLst>
                  <a:rect l="0" t="0" r="r" b="b"/>
                  <a:pathLst>
                    <a:path w="1186" h="409">
                      <a:moveTo>
                        <a:pt x="1186" y="409"/>
                      </a:moveTo>
                      <a:lnTo>
                        <a:pt x="959" y="0"/>
                      </a:lnTo>
                      <a:lnTo>
                        <a:pt x="227" y="0"/>
                      </a:lnTo>
                      <a:lnTo>
                        <a:pt x="0" y="409"/>
                      </a:lnTo>
                      <a:lnTo>
                        <a:pt x="1186" y="409"/>
                      </a:lnTo>
                      <a:close/>
                    </a:path>
                  </a:pathLst>
                </a:custGeom>
                <a:solidFill>
                  <a:srgbClr val="266F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ctr" anchorCtr="0" compatLnSpc="1">
                  <a:prstTxWarp prst="textNoShape">
                    <a:avLst/>
                  </a:prstTxWarp>
                </a:bodyPr>
                <a:lstStyle/>
                <a:p>
                  <a:pPr algn="ctr" defTabSz="896386">
                    <a:defRPr/>
                  </a:pPr>
                  <a:endParaRPr lang="de-DE" sz="1176" b="1" kern="0" dirty="0">
                    <a:solidFill>
                      <a:srgbClr val="7C4A0F"/>
                    </a:solidFill>
                  </a:endParaRPr>
                </a:p>
              </p:txBody>
            </p:sp>
          </p:grpSp>
          <p:sp>
            <p:nvSpPr>
              <p:cNvPr id="304" name="TextBox 303">
                <a:extLst>
                  <a:ext uri="{FF2B5EF4-FFF2-40B4-BE49-F238E27FC236}">
                    <a16:creationId xmlns:a16="http://schemas.microsoft.com/office/drawing/2014/main" xmlns="" id="{4A625740-1676-4DFF-878F-F497337BE8E4}"/>
                  </a:ext>
                </a:extLst>
              </p:cNvPr>
              <p:cNvSpPr txBox="1"/>
              <p:nvPr/>
            </p:nvSpPr>
            <p:spPr>
              <a:xfrm>
                <a:off x="3257625" y="5566377"/>
                <a:ext cx="678980" cy="246221"/>
              </a:xfrm>
              <a:prstGeom prst="rect">
                <a:avLst/>
              </a:prstGeom>
              <a:noFill/>
            </p:spPr>
            <p:txBody>
              <a:bodyPr wrap="square" rtlCol="0">
                <a:spAutoFit/>
              </a:bodyPr>
              <a:lstStyle/>
              <a:p>
                <a:pPr defTabSz="896386">
                  <a:defRPr/>
                </a:pPr>
                <a:r>
                  <a:rPr lang="en-US" sz="980" kern="0" dirty="0">
                    <a:solidFill>
                      <a:srgbClr val="000000"/>
                    </a:solidFill>
                  </a:rPr>
                  <a:t>News B</a:t>
                </a:r>
              </a:p>
            </p:txBody>
          </p:sp>
          <p:sp>
            <p:nvSpPr>
              <p:cNvPr id="305" name="TextBox 304">
                <a:extLst>
                  <a:ext uri="{FF2B5EF4-FFF2-40B4-BE49-F238E27FC236}">
                    <a16:creationId xmlns:a16="http://schemas.microsoft.com/office/drawing/2014/main" xmlns="" id="{4D7AF292-54FE-41FA-BB4C-D5957DA3658C}"/>
                  </a:ext>
                </a:extLst>
              </p:cNvPr>
              <p:cNvSpPr txBox="1"/>
              <p:nvPr/>
            </p:nvSpPr>
            <p:spPr>
              <a:xfrm>
                <a:off x="3410025" y="5718777"/>
                <a:ext cx="678980" cy="246221"/>
              </a:xfrm>
              <a:prstGeom prst="rect">
                <a:avLst/>
              </a:prstGeom>
              <a:noFill/>
            </p:spPr>
            <p:txBody>
              <a:bodyPr wrap="square" rtlCol="0">
                <a:spAutoFit/>
              </a:bodyPr>
              <a:lstStyle/>
              <a:p>
                <a:pPr defTabSz="896386">
                  <a:defRPr/>
                </a:pPr>
                <a:r>
                  <a:rPr lang="en-US" sz="980" kern="0" dirty="0">
                    <a:solidFill>
                      <a:srgbClr val="000000"/>
                    </a:solidFill>
                  </a:rPr>
                  <a:t>News C</a:t>
                </a:r>
              </a:p>
            </p:txBody>
          </p:sp>
        </p:grpSp>
      </p:grpSp>
      <p:sp>
        <p:nvSpPr>
          <p:cNvPr id="183" name="TextBox 182">
            <a:extLst>
              <a:ext uri="{FF2B5EF4-FFF2-40B4-BE49-F238E27FC236}">
                <a16:creationId xmlns:a16="http://schemas.microsoft.com/office/drawing/2014/main" xmlns="" id="{6D727F47-C668-44AB-98BB-A6B591FA6B88}"/>
              </a:ext>
            </a:extLst>
          </p:cNvPr>
          <p:cNvSpPr txBox="1"/>
          <p:nvPr/>
        </p:nvSpPr>
        <p:spPr>
          <a:xfrm>
            <a:off x="1212025" y="5566888"/>
            <a:ext cx="3844418"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Political &amp; Social environment</a:t>
            </a:r>
          </a:p>
        </p:txBody>
      </p:sp>
      <p:sp>
        <p:nvSpPr>
          <p:cNvPr id="215" name="TextBox 214">
            <a:extLst>
              <a:ext uri="{FF2B5EF4-FFF2-40B4-BE49-F238E27FC236}">
                <a16:creationId xmlns:a16="http://schemas.microsoft.com/office/drawing/2014/main" xmlns="" id="{77435649-22D2-4B64-8F1E-14ACBB0674DC}"/>
              </a:ext>
            </a:extLst>
          </p:cNvPr>
          <p:cNvSpPr txBox="1"/>
          <p:nvPr/>
        </p:nvSpPr>
        <p:spPr>
          <a:xfrm>
            <a:off x="7438466" y="5566888"/>
            <a:ext cx="3111618"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Economic &amp; Legal environment</a:t>
            </a:r>
          </a:p>
        </p:txBody>
      </p:sp>
      <p:grpSp>
        <p:nvGrpSpPr>
          <p:cNvPr id="216" name="Group 215">
            <a:extLst>
              <a:ext uri="{FF2B5EF4-FFF2-40B4-BE49-F238E27FC236}">
                <a16:creationId xmlns:a16="http://schemas.microsoft.com/office/drawing/2014/main" xmlns="" id="{CAB32FD7-7E1C-4809-B8AA-D526E699C523}"/>
              </a:ext>
            </a:extLst>
          </p:cNvPr>
          <p:cNvGrpSpPr/>
          <p:nvPr/>
        </p:nvGrpSpPr>
        <p:grpSpPr>
          <a:xfrm>
            <a:off x="6986680" y="5832090"/>
            <a:ext cx="466343" cy="595638"/>
            <a:chOff x="269072" y="5727995"/>
            <a:chExt cx="475694" cy="607582"/>
          </a:xfrm>
        </p:grpSpPr>
        <p:sp>
          <p:nvSpPr>
            <p:cNvPr id="300" name="Freeform 382" descr="© INSCALE GmbH, 21.06.2010">
              <a:extLst>
                <a:ext uri="{FF2B5EF4-FFF2-40B4-BE49-F238E27FC236}">
                  <a16:creationId xmlns:a16="http://schemas.microsoft.com/office/drawing/2014/main" xmlns="" id="{297BBAEE-F9CC-418F-BE79-5101B683A4B1}"/>
                </a:ext>
              </a:extLst>
            </p:cNvPr>
            <p:cNvSpPr>
              <a:spLocks noEditPoints="1"/>
            </p:cNvSpPr>
            <p:nvPr/>
          </p:nvSpPr>
          <p:spPr bwMode="gray">
            <a:xfrm>
              <a:off x="269072" y="5727995"/>
              <a:ext cx="475694" cy="586555"/>
            </a:xfrm>
            <a:custGeom>
              <a:avLst/>
              <a:gdLst>
                <a:gd name="T0" fmla="*/ 163 w 245"/>
                <a:gd name="T1" fmla="*/ 0 h 301"/>
                <a:gd name="T2" fmla="*/ 18 w 245"/>
                <a:gd name="T3" fmla="*/ 0 h 301"/>
                <a:gd name="T4" fmla="*/ 0 w 245"/>
                <a:gd name="T5" fmla="*/ 20 h 301"/>
                <a:gd name="T6" fmla="*/ 0 w 245"/>
                <a:gd name="T7" fmla="*/ 281 h 301"/>
                <a:gd name="T8" fmla="*/ 18 w 245"/>
                <a:gd name="T9" fmla="*/ 301 h 301"/>
                <a:gd name="T10" fmla="*/ 227 w 245"/>
                <a:gd name="T11" fmla="*/ 301 h 301"/>
                <a:gd name="T12" fmla="*/ 245 w 245"/>
                <a:gd name="T13" fmla="*/ 281 h 301"/>
                <a:gd name="T14" fmla="*/ 245 w 245"/>
                <a:gd name="T15" fmla="*/ 82 h 301"/>
                <a:gd name="T16" fmla="*/ 163 w 245"/>
                <a:gd name="T17" fmla="*/ 0 h 301"/>
                <a:gd name="T18" fmla="*/ 232 w 245"/>
                <a:gd name="T19" fmla="*/ 78 h 301"/>
                <a:gd name="T20" fmla="*/ 178 w 245"/>
                <a:gd name="T21" fmla="*/ 78 h 301"/>
                <a:gd name="T22" fmla="*/ 167 w 245"/>
                <a:gd name="T23" fmla="*/ 64 h 301"/>
                <a:gd name="T24" fmla="*/ 167 w 245"/>
                <a:gd name="T25" fmla="*/ 13 h 301"/>
                <a:gd name="T26" fmla="*/ 232 w 245"/>
                <a:gd name="T27" fmla="*/ 78 h 301"/>
                <a:gd name="T28" fmla="*/ 240 w 245"/>
                <a:gd name="T29" fmla="*/ 281 h 301"/>
                <a:gd name="T30" fmla="*/ 227 w 245"/>
                <a:gd name="T31" fmla="*/ 297 h 301"/>
                <a:gd name="T32" fmla="*/ 18 w 245"/>
                <a:gd name="T33" fmla="*/ 297 h 301"/>
                <a:gd name="T34" fmla="*/ 5 w 245"/>
                <a:gd name="T35" fmla="*/ 281 h 301"/>
                <a:gd name="T36" fmla="*/ 5 w 245"/>
                <a:gd name="T37" fmla="*/ 20 h 301"/>
                <a:gd name="T38" fmla="*/ 18 w 245"/>
                <a:gd name="T39" fmla="*/ 4 h 301"/>
                <a:gd name="T40" fmla="*/ 158 w 245"/>
                <a:gd name="T41" fmla="*/ 4 h 301"/>
                <a:gd name="T42" fmla="*/ 158 w 245"/>
                <a:gd name="T43" fmla="*/ 64 h 301"/>
                <a:gd name="T44" fmla="*/ 178 w 245"/>
                <a:gd name="T45" fmla="*/ 87 h 301"/>
                <a:gd name="T46" fmla="*/ 240 w 245"/>
                <a:gd name="T47" fmla="*/ 87 h 301"/>
                <a:gd name="T48" fmla="*/ 240 w 245"/>
                <a:gd name="T49" fmla="*/ 2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301">
                  <a:moveTo>
                    <a:pt x="163" y="0"/>
                  </a:moveTo>
                  <a:cubicBezTo>
                    <a:pt x="18" y="0"/>
                    <a:pt x="18" y="0"/>
                    <a:pt x="18" y="0"/>
                  </a:cubicBezTo>
                  <a:cubicBezTo>
                    <a:pt x="8" y="0"/>
                    <a:pt x="0" y="9"/>
                    <a:pt x="0" y="20"/>
                  </a:cubicBezTo>
                  <a:cubicBezTo>
                    <a:pt x="0" y="281"/>
                    <a:pt x="0" y="281"/>
                    <a:pt x="0" y="281"/>
                  </a:cubicBezTo>
                  <a:cubicBezTo>
                    <a:pt x="0" y="292"/>
                    <a:pt x="8" y="301"/>
                    <a:pt x="18" y="301"/>
                  </a:cubicBezTo>
                  <a:cubicBezTo>
                    <a:pt x="227" y="301"/>
                    <a:pt x="227" y="301"/>
                    <a:pt x="227" y="301"/>
                  </a:cubicBezTo>
                  <a:cubicBezTo>
                    <a:pt x="237" y="301"/>
                    <a:pt x="245" y="292"/>
                    <a:pt x="245" y="281"/>
                  </a:cubicBezTo>
                  <a:cubicBezTo>
                    <a:pt x="245" y="82"/>
                    <a:pt x="245" y="82"/>
                    <a:pt x="245" y="82"/>
                  </a:cubicBezTo>
                  <a:lnTo>
                    <a:pt x="163" y="0"/>
                  </a:lnTo>
                  <a:close/>
                  <a:moveTo>
                    <a:pt x="232" y="78"/>
                  </a:moveTo>
                  <a:cubicBezTo>
                    <a:pt x="223" y="78"/>
                    <a:pt x="178" y="78"/>
                    <a:pt x="178" y="78"/>
                  </a:cubicBezTo>
                  <a:cubicBezTo>
                    <a:pt x="172" y="78"/>
                    <a:pt x="167" y="72"/>
                    <a:pt x="167" y="64"/>
                  </a:cubicBezTo>
                  <a:cubicBezTo>
                    <a:pt x="167" y="64"/>
                    <a:pt x="167" y="22"/>
                    <a:pt x="167" y="13"/>
                  </a:cubicBezTo>
                  <a:lnTo>
                    <a:pt x="232" y="78"/>
                  </a:lnTo>
                  <a:close/>
                  <a:moveTo>
                    <a:pt x="240" y="281"/>
                  </a:moveTo>
                  <a:cubicBezTo>
                    <a:pt x="240" y="290"/>
                    <a:pt x="234" y="297"/>
                    <a:pt x="227" y="297"/>
                  </a:cubicBezTo>
                  <a:cubicBezTo>
                    <a:pt x="18" y="297"/>
                    <a:pt x="18" y="297"/>
                    <a:pt x="18" y="297"/>
                  </a:cubicBezTo>
                  <a:cubicBezTo>
                    <a:pt x="10" y="297"/>
                    <a:pt x="5" y="290"/>
                    <a:pt x="5" y="281"/>
                  </a:cubicBezTo>
                  <a:cubicBezTo>
                    <a:pt x="5" y="20"/>
                    <a:pt x="5" y="20"/>
                    <a:pt x="5" y="20"/>
                  </a:cubicBezTo>
                  <a:cubicBezTo>
                    <a:pt x="5" y="11"/>
                    <a:pt x="10" y="4"/>
                    <a:pt x="18" y="4"/>
                  </a:cubicBezTo>
                  <a:cubicBezTo>
                    <a:pt x="18" y="4"/>
                    <a:pt x="154" y="4"/>
                    <a:pt x="158" y="4"/>
                  </a:cubicBezTo>
                  <a:cubicBezTo>
                    <a:pt x="158" y="9"/>
                    <a:pt x="158" y="64"/>
                    <a:pt x="158" y="64"/>
                  </a:cubicBezTo>
                  <a:cubicBezTo>
                    <a:pt x="158" y="77"/>
                    <a:pt x="167" y="87"/>
                    <a:pt x="178" y="87"/>
                  </a:cubicBezTo>
                  <a:cubicBezTo>
                    <a:pt x="178" y="87"/>
                    <a:pt x="236" y="87"/>
                    <a:pt x="240" y="87"/>
                  </a:cubicBezTo>
                  <a:cubicBezTo>
                    <a:pt x="240" y="91"/>
                    <a:pt x="240" y="281"/>
                    <a:pt x="240" y="281"/>
                  </a:cubicBezTo>
                  <a:close/>
                </a:path>
              </a:pathLst>
            </a:custGeom>
            <a:solidFill>
              <a:srgbClr val="006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896386">
                <a:defRPr/>
              </a:pPr>
              <a:endParaRPr lang="de-DE" sz="1765" kern="0" dirty="0">
                <a:solidFill>
                  <a:srgbClr val="000000"/>
                </a:solidFill>
              </a:endParaRPr>
            </a:p>
          </p:txBody>
        </p:sp>
        <p:grpSp>
          <p:nvGrpSpPr>
            <p:cNvPr id="295" name="Gruppieren 28">
              <a:extLst>
                <a:ext uri="{FF2B5EF4-FFF2-40B4-BE49-F238E27FC236}">
                  <a16:creationId xmlns:a16="http://schemas.microsoft.com/office/drawing/2014/main" xmlns="" id="{1371D06C-A1D7-4127-9BB1-9680CCDAC5DD}"/>
                </a:ext>
              </a:extLst>
            </p:cNvPr>
            <p:cNvGrpSpPr>
              <a:grpSpLocks noChangeAspect="1"/>
            </p:cNvGrpSpPr>
            <p:nvPr/>
          </p:nvGrpSpPr>
          <p:grpSpPr bwMode="gray">
            <a:xfrm>
              <a:off x="430319" y="6039940"/>
              <a:ext cx="282359" cy="295637"/>
              <a:chOff x="-1514579" y="605028"/>
              <a:chExt cx="1012817" cy="1060446"/>
            </a:xfrm>
            <a:solidFill>
              <a:srgbClr val="266FC0"/>
            </a:solidFill>
            <a:effectLst/>
          </p:grpSpPr>
          <p:sp>
            <p:nvSpPr>
              <p:cNvPr id="297" name="Freeform 16">
                <a:extLst>
                  <a:ext uri="{FF2B5EF4-FFF2-40B4-BE49-F238E27FC236}">
                    <a16:creationId xmlns:a16="http://schemas.microsoft.com/office/drawing/2014/main" xmlns="" id="{87D47762-7233-4D9F-BD67-A3B0F3CB327A}"/>
                  </a:ext>
                </a:extLst>
              </p:cNvPr>
              <p:cNvSpPr>
                <a:spLocks/>
              </p:cNvSpPr>
              <p:nvPr/>
            </p:nvSpPr>
            <p:spPr bwMode="gray">
              <a:xfrm>
                <a:off x="-855773" y="1309875"/>
                <a:ext cx="354011" cy="355599"/>
              </a:xfrm>
              <a:custGeom>
                <a:avLst/>
                <a:gdLst/>
                <a:ahLst/>
                <a:cxnLst>
                  <a:cxn ang="0">
                    <a:pos x="171" y="166"/>
                  </a:cxn>
                  <a:cxn ang="0">
                    <a:pos x="162" y="175"/>
                  </a:cxn>
                  <a:cxn ang="0">
                    <a:pos x="150" y="179"/>
                  </a:cxn>
                  <a:cxn ang="0">
                    <a:pos x="137" y="174"/>
                  </a:cxn>
                  <a:cxn ang="0">
                    <a:pos x="0" y="34"/>
                  </a:cxn>
                  <a:cxn ang="0">
                    <a:pos x="34" y="0"/>
                  </a:cxn>
                  <a:cxn ang="0">
                    <a:pos x="171" y="140"/>
                  </a:cxn>
                  <a:cxn ang="0">
                    <a:pos x="171" y="166"/>
                  </a:cxn>
                </a:cxnLst>
                <a:rect l="0" t="0" r="r" b="b"/>
                <a:pathLst>
                  <a:path w="178" h="179">
                    <a:moveTo>
                      <a:pt x="171" y="166"/>
                    </a:moveTo>
                    <a:cubicBezTo>
                      <a:pt x="162" y="175"/>
                      <a:pt x="162" y="175"/>
                      <a:pt x="162" y="175"/>
                    </a:cubicBezTo>
                    <a:cubicBezTo>
                      <a:pt x="159" y="178"/>
                      <a:pt x="154" y="179"/>
                      <a:pt x="150" y="179"/>
                    </a:cubicBezTo>
                    <a:cubicBezTo>
                      <a:pt x="145" y="179"/>
                      <a:pt x="140" y="177"/>
                      <a:pt x="137" y="174"/>
                    </a:cubicBezTo>
                    <a:cubicBezTo>
                      <a:pt x="0" y="34"/>
                      <a:pt x="0" y="34"/>
                      <a:pt x="0" y="34"/>
                    </a:cubicBezTo>
                    <a:cubicBezTo>
                      <a:pt x="34" y="0"/>
                      <a:pt x="34" y="0"/>
                      <a:pt x="34" y="0"/>
                    </a:cubicBezTo>
                    <a:cubicBezTo>
                      <a:pt x="171" y="140"/>
                      <a:pt x="171" y="140"/>
                      <a:pt x="171" y="140"/>
                    </a:cubicBezTo>
                    <a:cubicBezTo>
                      <a:pt x="178" y="147"/>
                      <a:pt x="178" y="158"/>
                      <a:pt x="171" y="166"/>
                    </a:cubicBez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de-DE" sz="1765" kern="0">
                  <a:solidFill>
                    <a:srgbClr val="000000"/>
                  </a:solidFill>
                </a:endParaRPr>
              </a:p>
            </p:txBody>
          </p:sp>
          <p:sp>
            <p:nvSpPr>
              <p:cNvPr id="298" name="Freeform 17">
                <a:extLst>
                  <a:ext uri="{FF2B5EF4-FFF2-40B4-BE49-F238E27FC236}">
                    <a16:creationId xmlns:a16="http://schemas.microsoft.com/office/drawing/2014/main" xmlns="" id="{2322135A-D177-421A-9630-6F739639AB59}"/>
                  </a:ext>
                </a:extLst>
              </p:cNvPr>
              <p:cNvSpPr>
                <a:spLocks noEditPoints="1"/>
              </p:cNvSpPr>
              <p:nvPr/>
            </p:nvSpPr>
            <p:spPr bwMode="gray">
              <a:xfrm>
                <a:off x="-1514579" y="605028"/>
                <a:ext cx="812802" cy="808040"/>
              </a:xfrm>
              <a:custGeom>
                <a:avLst/>
                <a:gdLst/>
                <a:ahLst/>
                <a:cxnLst>
                  <a:cxn ang="0">
                    <a:pos x="341" y="74"/>
                  </a:cxn>
                  <a:cxn ang="0">
                    <a:pos x="74" y="74"/>
                  </a:cxn>
                  <a:cxn ang="0">
                    <a:pos x="74" y="341"/>
                  </a:cxn>
                  <a:cxn ang="0">
                    <a:pos x="258" y="389"/>
                  </a:cxn>
                  <a:cxn ang="0">
                    <a:pos x="287" y="379"/>
                  </a:cxn>
                  <a:cxn ang="0">
                    <a:pos x="313" y="364"/>
                  </a:cxn>
                  <a:cxn ang="0">
                    <a:pos x="341" y="341"/>
                  </a:cxn>
                  <a:cxn ang="0">
                    <a:pos x="357" y="323"/>
                  </a:cxn>
                  <a:cxn ang="0">
                    <a:pos x="374" y="297"/>
                  </a:cxn>
                  <a:cxn ang="0">
                    <a:pos x="386" y="269"/>
                  </a:cxn>
                  <a:cxn ang="0">
                    <a:pos x="341" y="74"/>
                  </a:cxn>
                  <a:cxn ang="0">
                    <a:pos x="351" y="257"/>
                  </a:cxn>
                  <a:cxn ang="0">
                    <a:pos x="337" y="287"/>
                  </a:cxn>
                  <a:cxn ang="0">
                    <a:pos x="315" y="315"/>
                  </a:cxn>
                  <a:cxn ang="0">
                    <a:pos x="279" y="342"/>
                  </a:cxn>
                  <a:cxn ang="0">
                    <a:pos x="248" y="354"/>
                  </a:cxn>
                  <a:cxn ang="0">
                    <a:pos x="100" y="315"/>
                  </a:cxn>
                  <a:cxn ang="0">
                    <a:pos x="100" y="100"/>
                  </a:cxn>
                  <a:cxn ang="0">
                    <a:pos x="315" y="100"/>
                  </a:cxn>
                  <a:cxn ang="0">
                    <a:pos x="351" y="257"/>
                  </a:cxn>
                </a:cxnLst>
                <a:rect l="0" t="0" r="r" b="b"/>
                <a:pathLst>
                  <a:path w="409" h="407">
                    <a:moveTo>
                      <a:pt x="341" y="74"/>
                    </a:moveTo>
                    <a:cubicBezTo>
                      <a:pt x="267" y="0"/>
                      <a:pt x="148" y="0"/>
                      <a:pt x="74" y="74"/>
                    </a:cubicBezTo>
                    <a:cubicBezTo>
                      <a:pt x="0" y="147"/>
                      <a:pt x="0" y="267"/>
                      <a:pt x="74" y="341"/>
                    </a:cubicBezTo>
                    <a:cubicBezTo>
                      <a:pt x="124" y="391"/>
                      <a:pt x="195" y="407"/>
                      <a:pt x="258" y="389"/>
                    </a:cubicBezTo>
                    <a:cubicBezTo>
                      <a:pt x="268" y="387"/>
                      <a:pt x="278" y="383"/>
                      <a:pt x="287" y="379"/>
                    </a:cubicBezTo>
                    <a:cubicBezTo>
                      <a:pt x="296" y="374"/>
                      <a:pt x="305" y="369"/>
                      <a:pt x="313" y="364"/>
                    </a:cubicBezTo>
                    <a:cubicBezTo>
                      <a:pt x="323" y="357"/>
                      <a:pt x="332" y="349"/>
                      <a:pt x="341" y="341"/>
                    </a:cubicBezTo>
                    <a:cubicBezTo>
                      <a:pt x="347" y="335"/>
                      <a:pt x="352" y="329"/>
                      <a:pt x="357" y="323"/>
                    </a:cubicBezTo>
                    <a:cubicBezTo>
                      <a:pt x="363" y="315"/>
                      <a:pt x="369" y="306"/>
                      <a:pt x="374" y="297"/>
                    </a:cubicBezTo>
                    <a:cubicBezTo>
                      <a:pt x="378" y="288"/>
                      <a:pt x="383" y="279"/>
                      <a:pt x="386" y="269"/>
                    </a:cubicBezTo>
                    <a:cubicBezTo>
                      <a:pt x="409" y="203"/>
                      <a:pt x="394" y="127"/>
                      <a:pt x="341" y="74"/>
                    </a:cubicBezTo>
                    <a:close/>
                    <a:moveTo>
                      <a:pt x="351" y="257"/>
                    </a:moveTo>
                    <a:cubicBezTo>
                      <a:pt x="348" y="267"/>
                      <a:pt x="343" y="277"/>
                      <a:pt x="337" y="287"/>
                    </a:cubicBezTo>
                    <a:cubicBezTo>
                      <a:pt x="331" y="297"/>
                      <a:pt x="324" y="306"/>
                      <a:pt x="315" y="315"/>
                    </a:cubicBezTo>
                    <a:cubicBezTo>
                      <a:pt x="304" y="326"/>
                      <a:pt x="292" y="335"/>
                      <a:pt x="279" y="342"/>
                    </a:cubicBezTo>
                    <a:cubicBezTo>
                      <a:pt x="269" y="347"/>
                      <a:pt x="259" y="351"/>
                      <a:pt x="248" y="354"/>
                    </a:cubicBezTo>
                    <a:cubicBezTo>
                      <a:pt x="197" y="368"/>
                      <a:pt x="140" y="355"/>
                      <a:pt x="100" y="315"/>
                    </a:cubicBezTo>
                    <a:cubicBezTo>
                      <a:pt x="41" y="255"/>
                      <a:pt x="41" y="159"/>
                      <a:pt x="100" y="100"/>
                    </a:cubicBezTo>
                    <a:cubicBezTo>
                      <a:pt x="159" y="40"/>
                      <a:pt x="256" y="40"/>
                      <a:pt x="315" y="100"/>
                    </a:cubicBezTo>
                    <a:cubicBezTo>
                      <a:pt x="358" y="142"/>
                      <a:pt x="370" y="204"/>
                      <a:pt x="351" y="257"/>
                    </a:cubicBez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de-DE" sz="1765" kern="0" dirty="0">
                  <a:solidFill>
                    <a:srgbClr val="000000"/>
                  </a:solidFill>
                </a:endParaRPr>
              </a:p>
            </p:txBody>
          </p:sp>
        </p:grpSp>
      </p:grpSp>
      <p:grpSp>
        <p:nvGrpSpPr>
          <p:cNvPr id="217" name="Group 216">
            <a:extLst>
              <a:ext uri="{FF2B5EF4-FFF2-40B4-BE49-F238E27FC236}">
                <a16:creationId xmlns:a16="http://schemas.microsoft.com/office/drawing/2014/main" xmlns="" id="{68DE1503-5214-45FF-9B9D-396D5D77BE9A}"/>
              </a:ext>
            </a:extLst>
          </p:cNvPr>
          <p:cNvGrpSpPr/>
          <p:nvPr/>
        </p:nvGrpSpPr>
        <p:grpSpPr>
          <a:xfrm>
            <a:off x="1110776" y="1029634"/>
            <a:ext cx="4697013" cy="1007442"/>
            <a:chOff x="573386" y="1063398"/>
            <a:chExt cx="4312025" cy="1007442"/>
          </a:xfrm>
        </p:grpSpPr>
        <p:sp>
          <p:nvSpPr>
            <p:cNvPr id="286" name="TextBox 285">
              <a:extLst>
                <a:ext uri="{FF2B5EF4-FFF2-40B4-BE49-F238E27FC236}">
                  <a16:creationId xmlns:a16="http://schemas.microsoft.com/office/drawing/2014/main" xmlns="" id="{FF058FED-2B4C-40A4-AECC-130E154BE17B}"/>
                </a:ext>
              </a:extLst>
            </p:cNvPr>
            <p:cNvSpPr txBox="1"/>
            <p:nvPr/>
          </p:nvSpPr>
          <p:spPr>
            <a:xfrm>
              <a:off x="623907" y="1063398"/>
              <a:ext cx="2937515"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Analyst Reports</a:t>
              </a:r>
            </a:p>
          </p:txBody>
        </p:sp>
        <p:sp>
          <p:nvSpPr>
            <p:cNvPr id="287" name="TextBox 286">
              <a:extLst>
                <a:ext uri="{FF2B5EF4-FFF2-40B4-BE49-F238E27FC236}">
                  <a16:creationId xmlns:a16="http://schemas.microsoft.com/office/drawing/2014/main" xmlns="" id="{F036CFAD-21AD-41B8-91C1-94C42FF28F1F}"/>
                </a:ext>
              </a:extLst>
            </p:cNvPr>
            <p:cNvSpPr txBox="1"/>
            <p:nvPr/>
          </p:nvSpPr>
          <p:spPr>
            <a:xfrm>
              <a:off x="573386" y="1345064"/>
              <a:ext cx="4312025"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To evaluate the consensus  of  investment analyst on  recommendation on the stock like to buy / sell / hold stock etc.  e.g. :Financial Times , Morning star, </a:t>
              </a:r>
            </a:p>
          </p:txBody>
        </p:sp>
      </p:grpSp>
      <p:grpSp>
        <p:nvGrpSpPr>
          <p:cNvPr id="218" name="Group 217">
            <a:extLst>
              <a:ext uri="{FF2B5EF4-FFF2-40B4-BE49-F238E27FC236}">
                <a16:creationId xmlns:a16="http://schemas.microsoft.com/office/drawing/2014/main" xmlns="" id="{9DD66627-19F1-4444-9D1F-54886ADA7E7F}"/>
              </a:ext>
            </a:extLst>
          </p:cNvPr>
          <p:cNvGrpSpPr/>
          <p:nvPr/>
        </p:nvGrpSpPr>
        <p:grpSpPr>
          <a:xfrm>
            <a:off x="1067945" y="2056594"/>
            <a:ext cx="3635499" cy="996138"/>
            <a:chOff x="936938" y="2587880"/>
            <a:chExt cx="3635499" cy="996138"/>
          </a:xfrm>
        </p:grpSpPr>
        <p:sp>
          <p:nvSpPr>
            <p:cNvPr id="266" name="TextBox 265">
              <a:extLst>
                <a:ext uri="{FF2B5EF4-FFF2-40B4-BE49-F238E27FC236}">
                  <a16:creationId xmlns:a16="http://schemas.microsoft.com/office/drawing/2014/main" xmlns="" id="{B84C2047-7500-40AF-B55B-53C20C593507}"/>
                </a:ext>
              </a:extLst>
            </p:cNvPr>
            <p:cNvSpPr txBox="1"/>
            <p:nvPr/>
          </p:nvSpPr>
          <p:spPr>
            <a:xfrm>
              <a:off x="967963" y="2587880"/>
              <a:ext cx="2835033"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Revenue &amp; Cost Drivers</a:t>
              </a:r>
            </a:p>
          </p:txBody>
        </p:sp>
        <p:sp>
          <p:nvSpPr>
            <p:cNvPr id="267" name="TextBox 266">
              <a:extLst>
                <a:ext uri="{FF2B5EF4-FFF2-40B4-BE49-F238E27FC236}">
                  <a16:creationId xmlns:a16="http://schemas.microsoft.com/office/drawing/2014/main" xmlns="" id="{9716DCC8-C762-42D7-AF5D-54C18A9B0A5D}"/>
                </a:ext>
              </a:extLst>
            </p:cNvPr>
            <p:cNvSpPr txBox="1"/>
            <p:nvPr/>
          </p:nvSpPr>
          <p:spPr>
            <a:xfrm>
              <a:off x="936938" y="2858242"/>
              <a:ext cx="3635499"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Measure the effect of external perception on company’s revenue</a:t>
              </a:r>
            </a:p>
            <a:p>
              <a:r>
                <a:rPr lang="en-US" sz="1372" dirty="0">
                  <a:solidFill>
                    <a:srgbClr val="000000"/>
                  </a:solidFill>
                  <a:latin typeface="Calibri" panose="020F0502020204030204" pitchFamily="34" charset="0"/>
                  <a:cs typeface="Calibri" panose="020F0502020204030204" pitchFamily="34" charset="0"/>
                </a:rPr>
                <a:t>e.g. : Google Analytics, Omniture, </a:t>
              </a:r>
              <a:r>
                <a:rPr lang="en-US" sz="1372" dirty="0" err="1">
                  <a:solidFill>
                    <a:srgbClr val="000000"/>
                  </a:solidFill>
                  <a:latin typeface="Calibri" panose="020F0502020204030204" pitchFamily="34" charset="0"/>
                  <a:cs typeface="Calibri" panose="020F0502020204030204" pitchFamily="34" charset="0"/>
                </a:rPr>
                <a:t>Statistica</a:t>
              </a:r>
              <a:endParaRPr lang="en-US" sz="1372" dirty="0">
                <a:solidFill>
                  <a:srgbClr val="000000"/>
                </a:solidFill>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xmlns="" id="{16B109B6-A975-408D-A9C7-D52F72B25CB0}"/>
              </a:ext>
            </a:extLst>
          </p:cNvPr>
          <p:cNvGrpSpPr/>
          <p:nvPr/>
        </p:nvGrpSpPr>
        <p:grpSpPr>
          <a:xfrm>
            <a:off x="4531432" y="4582515"/>
            <a:ext cx="4390937" cy="986510"/>
            <a:chOff x="4531432" y="4582515"/>
            <a:chExt cx="4390937" cy="986510"/>
          </a:xfrm>
        </p:grpSpPr>
        <p:sp>
          <p:nvSpPr>
            <p:cNvPr id="182" name="TextBox 181">
              <a:extLst>
                <a:ext uri="{FF2B5EF4-FFF2-40B4-BE49-F238E27FC236}">
                  <a16:creationId xmlns:a16="http://schemas.microsoft.com/office/drawing/2014/main" xmlns="" id="{44F0D8D9-7DF9-46E0-847B-338F079E9A83}"/>
                </a:ext>
              </a:extLst>
            </p:cNvPr>
            <p:cNvSpPr txBox="1"/>
            <p:nvPr/>
          </p:nvSpPr>
          <p:spPr>
            <a:xfrm>
              <a:off x="4531432" y="4582515"/>
              <a:ext cx="2020637" cy="331899"/>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Company Events</a:t>
              </a:r>
            </a:p>
          </p:txBody>
        </p:sp>
        <p:sp>
          <p:nvSpPr>
            <p:cNvPr id="219" name="TextBox 218">
              <a:extLst>
                <a:ext uri="{FF2B5EF4-FFF2-40B4-BE49-F238E27FC236}">
                  <a16:creationId xmlns:a16="http://schemas.microsoft.com/office/drawing/2014/main" xmlns="" id="{AB31CF55-A92A-4BB1-80F2-902D551225C4}"/>
                </a:ext>
              </a:extLst>
            </p:cNvPr>
            <p:cNvSpPr txBox="1"/>
            <p:nvPr/>
          </p:nvSpPr>
          <p:spPr>
            <a:xfrm>
              <a:off x="4563536" y="4843249"/>
              <a:ext cx="4358833"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Focus on detecting business critical events within News text &amp; classify them into pre-defined categories </a:t>
              </a:r>
            </a:p>
            <a:p>
              <a:r>
                <a:rPr lang="en-US" sz="1372" dirty="0">
                  <a:solidFill>
                    <a:srgbClr val="000000"/>
                  </a:solidFill>
                  <a:latin typeface="Calibri" panose="020F0502020204030204" pitchFamily="34" charset="0"/>
                  <a:cs typeface="Calibri" panose="020F0502020204030204" pitchFamily="34" charset="0"/>
                </a:rPr>
                <a:t>E.g. : M&amp;A’s, New Product Launch , Layoff</a:t>
              </a:r>
            </a:p>
          </p:txBody>
        </p:sp>
      </p:grpSp>
      <p:sp>
        <p:nvSpPr>
          <p:cNvPr id="220" name="TextBox 219">
            <a:extLst>
              <a:ext uri="{FF2B5EF4-FFF2-40B4-BE49-F238E27FC236}">
                <a16:creationId xmlns:a16="http://schemas.microsoft.com/office/drawing/2014/main" xmlns="" id="{037D37C6-154F-4691-A694-8471C21659E1}"/>
              </a:ext>
            </a:extLst>
          </p:cNvPr>
          <p:cNvSpPr txBox="1"/>
          <p:nvPr/>
        </p:nvSpPr>
        <p:spPr>
          <a:xfrm>
            <a:off x="1205434" y="5835283"/>
            <a:ext cx="4358833"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Evaluate political &amp; sociological factors situation within country that can affect the trends of the Industry/market</a:t>
            </a:r>
          </a:p>
          <a:p>
            <a:r>
              <a:rPr lang="en-US" sz="1372" dirty="0">
                <a:solidFill>
                  <a:srgbClr val="000000"/>
                </a:solidFill>
                <a:latin typeface="Calibri" panose="020F0502020204030204" pitchFamily="34" charset="0"/>
                <a:cs typeface="Calibri" panose="020F0502020204030204" pitchFamily="34" charset="0"/>
              </a:rPr>
              <a:t>e.g.: Brexit, Trade relations</a:t>
            </a:r>
          </a:p>
        </p:txBody>
      </p:sp>
      <p:sp>
        <p:nvSpPr>
          <p:cNvPr id="221" name="TextBox 220">
            <a:extLst>
              <a:ext uri="{FF2B5EF4-FFF2-40B4-BE49-F238E27FC236}">
                <a16:creationId xmlns:a16="http://schemas.microsoft.com/office/drawing/2014/main" xmlns="" id="{71CC629E-E1B9-4B03-A24C-252392224D43}"/>
              </a:ext>
            </a:extLst>
          </p:cNvPr>
          <p:cNvSpPr txBox="1"/>
          <p:nvPr/>
        </p:nvSpPr>
        <p:spPr>
          <a:xfrm>
            <a:off x="7469080" y="5809581"/>
            <a:ext cx="3973944" cy="725776"/>
          </a:xfrm>
          <a:prstGeom prst="rect">
            <a:avLst/>
          </a:prstGeom>
          <a:noFill/>
        </p:spPr>
        <p:txBody>
          <a:bodyPr wrap="square" rtlCol="0">
            <a:spAutoFit/>
          </a:bodyPr>
          <a:lstStyle>
            <a:defPPr>
              <a:defRPr lang="en-US"/>
            </a:defPPr>
            <a:lvl1pPr>
              <a:defRPr sz="1400">
                <a:latin typeface="Segoe UI Light" panose="020B0502040204020203" pitchFamily="34" charset="0"/>
              </a:defRPr>
            </a:lvl1pPr>
          </a:lstStyle>
          <a:p>
            <a:r>
              <a:rPr lang="en-US" sz="1372" dirty="0">
                <a:solidFill>
                  <a:srgbClr val="000000"/>
                </a:solidFill>
                <a:latin typeface="Calibri" panose="020F0502020204030204" pitchFamily="34" charset="0"/>
                <a:cs typeface="Calibri" panose="020F0502020204030204" pitchFamily="34" charset="0"/>
              </a:rPr>
              <a:t>Evaluate Economic &amp; legal policies of the across industry, country etc. which can change </a:t>
            </a:r>
          </a:p>
          <a:p>
            <a:r>
              <a:rPr lang="en-US" sz="1372" dirty="0">
                <a:solidFill>
                  <a:srgbClr val="000000"/>
                </a:solidFill>
                <a:latin typeface="Calibri" panose="020F0502020204030204" pitchFamily="34" charset="0"/>
                <a:cs typeface="Calibri" panose="020F0502020204030204" pitchFamily="34" charset="0"/>
              </a:rPr>
              <a:t>e.g.: GDPR guidelines, IMF forecast, </a:t>
            </a:r>
          </a:p>
        </p:txBody>
      </p:sp>
      <p:grpSp>
        <p:nvGrpSpPr>
          <p:cNvPr id="226" name="Group 225">
            <a:extLst>
              <a:ext uri="{FF2B5EF4-FFF2-40B4-BE49-F238E27FC236}">
                <a16:creationId xmlns:a16="http://schemas.microsoft.com/office/drawing/2014/main" xmlns="" id="{5B1822D3-A40B-40C1-BF5B-A2F6F036FDC7}"/>
              </a:ext>
            </a:extLst>
          </p:cNvPr>
          <p:cNvGrpSpPr/>
          <p:nvPr/>
        </p:nvGrpSpPr>
        <p:grpSpPr>
          <a:xfrm>
            <a:off x="7463208" y="1057068"/>
            <a:ext cx="4408999" cy="992476"/>
            <a:chOff x="7684808" y="1306818"/>
            <a:chExt cx="4408999" cy="992476"/>
          </a:xfrm>
        </p:grpSpPr>
        <p:sp>
          <p:nvSpPr>
            <p:cNvPr id="232" name="TextBox 231">
              <a:extLst>
                <a:ext uri="{FF2B5EF4-FFF2-40B4-BE49-F238E27FC236}">
                  <a16:creationId xmlns:a16="http://schemas.microsoft.com/office/drawing/2014/main" xmlns="" id="{250552B1-BDD3-41E7-B89F-F3C167314305}"/>
                </a:ext>
              </a:extLst>
            </p:cNvPr>
            <p:cNvSpPr txBox="1"/>
            <p:nvPr/>
          </p:nvSpPr>
          <p:spPr>
            <a:xfrm>
              <a:off x="7690227" y="1306818"/>
              <a:ext cx="3855701" cy="331899"/>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Internal Assessment </a:t>
              </a:r>
            </a:p>
          </p:txBody>
        </p:sp>
        <p:sp>
          <p:nvSpPr>
            <p:cNvPr id="233" name="TextBox 232">
              <a:extLst>
                <a:ext uri="{FF2B5EF4-FFF2-40B4-BE49-F238E27FC236}">
                  <a16:creationId xmlns:a16="http://schemas.microsoft.com/office/drawing/2014/main" xmlns="" id="{8324A853-33F7-43E4-95C4-28AA4D6475A0}"/>
                </a:ext>
              </a:extLst>
            </p:cNvPr>
            <p:cNvSpPr txBox="1"/>
            <p:nvPr/>
          </p:nvSpPr>
          <p:spPr>
            <a:xfrm>
              <a:off x="7684808" y="1573518"/>
              <a:ext cx="3951594"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Measure employees review about the company &amp; their management. E.g. : Glassdoor, Indeed, Comparably</a:t>
              </a:r>
            </a:p>
          </p:txBody>
        </p:sp>
        <p:pic>
          <p:nvPicPr>
            <p:cNvPr id="234" name="Graphic 233" descr="Checklist">
              <a:extLst>
                <a:ext uri="{FF2B5EF4-FFF2-40B4-BE49-F238E27FC236}">
                  <a16:creationId xmlns:a16="http://schemas.microsoft.com/office/drawing/2014/main" xmlns="" id="{3A8E5ACB-7F2F-4C86-95AE-D2400C6A21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356259" y="1419828"/>
              <a:ext cx="737548" cy="737548"/>
            </a:xfrm>
            <a:prstGeom prst="rect">
              <a:avLst/>
            </a:prstGeom>
          </p:spPr>
        </p:pic>
      </p:grpSp>
      <p:grpSp>
        <p:nvGrpSpPr>
          <p:cNvPr id="227" name="Group 226">
            <a:extLst>
              <a:ext uri="{FF2B5EF4-FFF2-40B4-BE49-F238E27FC236}">
                <a16:creationId xmlns:a16="http://schemas.microsoft.com/office/drawing/2014/main" xmlns="" id="{D779161C-A415-401C-8199-6B59402960B8}"/>
              </a:ext>
            </a:extLst>
          </p:cNvPr>
          <p:cNvGrpSpPr/>
          <p:nvPr/>
        </p:nvGrpSpPr>
        <p:grpSpPr>
          <a:xfrm>
            <a:off x="7525115" y="2137866"/>
            <a:ext cx="4469369" cy="930924"/>
            <a:chOff x="7514527" y="2491109"/>
            <a:chExt cx="4469369" cy="930924"/>
          </a:xfrm>
        </p:grpSpPr>
        <p:sp>
          <p:nvSpPr>
            <p:cNvPr id="229" name="TextBox 228">
              <a:extLst>
                <a:ext uri="{FF2B5EF4-FFF2-40B4-BE49-F238E27FC236}">
                  <a16:creationId xmlns:a16="http://schemas.microsoft.com/office/drawing/2014/main" xmlns="" id="{5114725F-A9DA-48B1-82F5-414F76C51F14}"/>
                </a:ext>
              </a:extLst>
            </p:cNvPr>
            <p:cNvSpPr txBox="1"/>
            <p:nvPr/>
          </p:nvSpPr>
          <p:spPr>
            <a:xfrm>
              <a:off x="7514527" y="2491109"/>
              <a:ext cx="3196261"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Company Characteristics </a:t>
              </a:r>
            </a:p>
          </p:txBody>
        </p:sp>
        <p:sp>
          <p:nvSpPr>
            <p:cNvPr id="230" name="TextBox 229">
              <a:extLst>
                <a:ext uri="{FF2B5EF4-FFF2-40B4-BE49-F238E27FC236}">
                  <a16:creationId xmlns:a16="http://schemas.microsoft.com/office/drawing/2014/main" xmlns="" id="{33BBAB56-624E-46EA-AA91-D5753A9B4438}"/>
                </a:ext>
              </a:extLst>
            </p:cNvPr>
            <p:cNvSpPr txBox="1"/>
            <p:nvPr/>
          </p:nvSpPr>
          <p:spPr>
            <a:xfrm>
              <a:off x="7534868" y="2807663"/>
              <a:ext cx="3474779" cy="514628"/>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Analyze characteristics of organization like size etc. </a:t>
              </a:r>
              <a:r>
                <a:rPr lang="en-US" sz="1372" dirty="0" err="1">
                  <a:solidFill>
                    <a:srgbClr val="000000"/>
                  </a:solidFill>
                  <a:latin typeface="Calibri" panose="020F0502020204030204" pitchFamily="34" charset="0"/>
                  <a:cs typeface="Calibri" panose="020F0502020204030204" pitchFamily="34" charset="0"/>
                </a:rPr>
                <a:t>Eg</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Linkedin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Crunchbase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Owler</a:t>
              </a:r>
              <a:endParaRPr lang="en-US" sz="1372" dirty="0">
                <a:solidFill>
                  <a:srgbClr val="000000"/>
                </a:solidFill>
                <a:latin typeface="Calibri" panose="020F0502020204030204" pitchFamily="34" charset="0"/>
                <a:cs typeface="Calibri" panose="020F0502020204030204" pitchFamily="34" charset="0"/>
              </a:endParaRPr>
            </a:p>
          </p:txBody>
        </p:sp>
        <p:pic>
          <p:nvPicPr>
            <p:cNvPr id="231" name="Graphic 230" descr="Hierarchy">
              <a:extLst>
                <a:ext uri="{FF2B5EF4-FFF2-40B4-BE49-F238E27FC236}">
                  <a16:creationId xmlns:a16="http://schemas.microsoft.com/office/drawing/2014/main" xmlns="" id="{4B6E1E3A-5237-444E-9A29-0D1252C1FC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069496" y="2507633"/>
              <a:ext cx="914400" cy="914400"/>
            </a:xfrm>
            <a:prstGeom prst="rect">
              <a:avLst/>
            </a:prstGeom>
          </p:spPr>
        </p:pic>
      </p:grpSp>
      <p:sp>
        <p:nvSpPr>
          <p:cNvPr id="225" name="Freeform 5">
            <a:extLst>
              <a:ext uri="{FF2B5EF4-FFF2-40B4-BE49-F238E27FC236}">
                <a16:creationId xmlns:a16="http://schemas.microsoft.com/office/drawing/2014/main" xmlns="" id="{E29842E5-B429-4CEA-9A17-E1B8AB3913B7}"/>
              </a:ext>
            </a:extLst>
          </p:cNvPr>
          <p:cNvSpPr>
            <a:spLocks noEditPoints="1"/>
          </p:cNvSpPr>
          <p:nvPr/>
        </p:nvSpPr>
        <p:spPr bwMode="gray">
          <a:xfrm>
            <a:off x="476109" y="5951253"/>
            <a:ext cx="684495" cy="449995"/>
          </a:xfrm>
          <a:custGeom>
            <a:avLst/>
            <a:gdLst/>
            <a:ahLst/>
            <a:cxnLst>
              <a:cxn ang="0">
                <a:pos x="321" y="0"/>
              </a:cxn>
              <a:cxn ang="0">
                <a:pos x="101" y="110"/>
              </a:cxn>
              <a:cxn ang="0">
                <a:pos x="0" y="110"/>
              </a:cxn>
              <a:cxn ang="0">
                <a:pos x="110" y="365"/>
              </a:cxn>
              <a:cxn ang="0">
                <a:pos x="255" y="420"/>
              </a:cxn>
              <a:cxn ang="0">
                <a:pos x="380" y="420"/>
              </a:cxn>
              <a:cxn ang="0">
                <a:pos x="555" y="427"/>
              </a:cxn>
              <a:cxn ang="0">
                <a:pos x="733" y="327"/>
              </a:cxn>
              <a:cxn ang="0">
                <a:pos x="176" y="333"/>
              </a:cxn>
              <a:cxn ang="0">
                <a:pos x="136" y="359"/>
              </a:cxn>
              <a:cxn ang="0">
                <a:pos x="172" y="311"/>
              </a:cxn>
              <a:cxn ang="0">
                <a:pos x="248" y="331"/>
              </a:cxn>
              <a:cxn ang="0">
                <a:pos x="203" y="380"/>
              </a:cxn>
              <a:cxn ang="0">
                <a:pos x="208" y="344"/>
              </a:cxn>
              <a:cxn ang="0">
                <a:pos x="209" y="342"/>
              </a:cxn>
              <a:cxn ang="0">
                <a:pos x="212" y="336"/>
              </a:cxn>
              <a:cxn ang="0">
                <a:pos x="221" y="321"/>
              </a:cxn>
              <a:cxn ang="0">
                <a:pos x="233" y="299"/>
              </a:cxn>
              <a:cxn ang="0">
                <a:pos x="241" y="284"/>
              </a:cxn>
              <a:cxn ang="0">
                <a:pos x="247" y="275"/>
              </a:cxn>
              <a:cxn ang="0">
                <a:pos x="248" y="272"/>
              </a:cxn>
              <a:cxn ang="0">
                <a:pos x="273" y="277"/>
              </a:cxn>
              <a:cxn ang="0">
                <a:pos x="271" y="290"/>
              </a:cxn>
              <a:cxn ang="0">
                <a:pos x="262" y="305"/>
              </a:cxn>
              <a:cxn ang="0">
                <a:pos x="279" y="397"/>
              </a:cxn>
              <a:cxn ang="0">
                <a:pos x="279" y="350"/>
              </a:cxn>
              <a:cxn ang="0">
                <a:pos x="279" y="350"/>
              </a:cxn>
              <a:cxn ang="0">
                <a:pos x="283" y="343"/>
              </a:cxn>
              <a:cxn ang="0">
                <a:pos x="290" y="331"/>
              </a:cxn>
              <a:cxn ang="0">
                <a:pos x="296" y="320"/>
              </a:cxn>
              <a:cxn ang="0">
                <a:pos x="299" y="315"/>
              </a:cxn>
              <a:cxn ang="0">
                <a:pos x="300" y="312"/>
              </a:cxn>
              <a:cxn ang="0">
                <a:pos x="301" y="312"/>
              </a:cxn>
              <a:cxn ang="0">
                <a:pos x="361" y="398"/>
              </a:cxn>
              <a:cxn ang="0">
                <a:pos x="335" y="386"/>
              </a:cxn>
              <a:cxn ang="0">
                <a:pos x="373" y="376"/>
              </a:cxn>
              <a:cxn ang="0">
                <a:pos x="525" y="268"/>
              </a:cxn>
              <a:cxn ang="0">
                <a:pos x="584" y="369"/>
              </a:cxn>
              <a:cxn ang="0">
                <a:pos x="485" y="312"/>
              </a:cxn>
              <a:cxn ang="0">
                <a:pos x="531" y="412"/>
              </a:cxn>
              <a:cxn ang="0">
                <a:pos x="447" y="362"/>
              </a:cxn>
              <a:cxn ang="0">
                <a:pos x="461" y="449"/>
              </a:cxn>
              <a:cxn ang="0">
                <a:pos x="354" y="323"/>
              </a:cxn>
              <a:cxn ang="0">
                <a:pos x="282" y="242"/>
              </a:cxn>
              <a:cxn ang="0">
                <a:pos x="186" y="286"/>
              </a:cxn>
              <a:cxn ang="0">
                <a:pos x="26" y="258"/>
              </a:cxn>
              <a:cxn ang="0">
                <a:pos x="174" y="136"/>
              </a:cxn>
              <a:cxn ang="0">
                <a:pos x="469" y="158"/>
              </a:cxn>
              <a:cxn ang="0">
                <a:pos x="707" y="297"/>
              </a:cxn>
              <a:cxn ang="0">
                <a:pos x="490" y="134"/>
              </a:cxn>
              <a:cxn ang="0">
                <a:pos x="326" y="90"/>
              </a:cxn>
              <a:cxn ang="0">
                <a:pos x="202" y="141"/>
              </a:cxn>
              <a:cxn ang="0">
                <a:pos x="620" y="93"/>
              </a:cxn>
            </a:cxnLst>
            <a:rect l="0" t="0" r="r" b="b"/>
            <a:pathLst>
              <a:path w="733" h="478">
                <a:moveTo>
                  <a:pt x="728" y="64"/>
                </a:moveTo>
                <a:cubicBezTo>
                  <a:pt x="627" y="64"/>
                  <a:pt x="627" y="64"/>
                  <a:pt x="627" y="64"/>
                </a:cubicBezTo>
                <a:cubicBezTo>
                  <a:pt x="553" y="18"/>
                  <a:pt x="489" y="0"/>
                  <a:pt x="486" y="0"/>
                </a:cubicBezTo>
                <a:cubicBezTo>
                  <a:pt x="485" y="0"/>
                  <a:pt x="485" y="0"/>
                  <a:pt x="485" y="0"/>
                </a:cubicBezTo>
                <a:cubicBezTo>
                  <a:pt x="484" y="0"/>
                  <a:pt x="484" y="0"/>
                  <a:pt x="484" y="0"/>
                </a:cubicBezTo>
                <a:cubicBezTo>
                  <a:pt x="321" y="0"/>
                  <a:pt x="321" y="0"/>
                  <a:pt x="321" y="0"/>
                </a:cubicBezTo>
                <a:cubicBezTo>
                  <a:pt x="320" y="0"/>
                  <a:pt x="320" y="0"/>
                  <a:pt x="320" y="0"/>
                </a:cubicBezTo>
                <a:cubicBezTo>
                  <a:pt x="319" y="0"/>
                  <a:pt x="319" y="0"/>
                  <a:pt x="319" y="0"/>
                </a:cubicBezTo>
                <a:cubicBezTo>
                  <a:pt x="316" y="3"/>
                  <a:pt x="316" y="3"/>
                  <a:pt x="316" y="3"/>
                </a:cubicBezTo>
                <a:cubicBezTo>
                  <a:pt x="316" y="3"/>
                  <a:pt x="247" y="63"/>
                  <a:pt x="238" y="70"/>
                </a:cubicBezTo>
                <a:cubicBezTo>
                  <a:pt x="219" y="72"/>
                  <a:pt x="179" y="85"/>
                  <a:pt x="133" y="100"/>
                </a:cubicBezTo>
                <a:cubicBezTo>
                  <a:pt x="121" y="104"/>
                  <a:pt x="104" y="110"/>
                  <a:pt x="101" y="110"/>
                </a:cubicBezTo>
                <a:cubicBezTo>
                  <a:pt x="100" y="110"/>
                  <a:pt x="99" y="110"/>
                  <a:pt x="97" y="110"/>
                </a:cubicBezTo>
                <a:cubicBezTo>
                  <a:pt x="88" y="110"/>
                  <a:pt x="88" y="110"/>
                  <a:pt x="88" y="110"/>
                </a:cubicBezTo>
                <a:cubicBezTo>
                  <a:pt x="57" y="110"/>
                  <a:pt x="57" y="110"/>
                  <a:pt x="57" y="110"/>
                </a:cubicBezTo>
                <a:cubicBezTo>
                  <a:pt x="13" y="110"/>
                  <a:pt x="13" y="110"/>
                  <a:pt x="13" y="110"/>
                </a:cubicBezTo>
                <a:cubicBezTo>
                  <a:pt x="4" y="110"/>
                  <a:pt x="4" y="110"/>
                  <a:pt x="4" y="110"/>
                </a:cubicBezTo>
                <a:cubicBezTo>
                  <a:pt x="0" y="110"/>
                  <a:pt x="0" y="110"/>
                  <a:pt x="0" y="110"/>
                </a:cubicBezTo>
                <a:cubicBezTo>
                  <a:pt x="0" y="115"/>
                  <a:pt x="0" y="115"/>
                  <a:pt x="0" y="115"/>
                </a:cubicBezTo>
                <a:cubicBezTo>
                  <a:pt x="0" y="249"/>
                  <a:pt x="0" y="249"/>
                  <a:pt x="0" y="249"/>
                </a:cubicBezTo>
                <a:cubicBezTo>
                  <a:pt x="0" y="361"/>
                  <a:pt x="0" y="361"/>
                  <a:pt x="0" y="361"/>
                </a:cubicBezTo>
                <a:cubicBezTo>
                  <a:pt x="0" y="365"/>
                  <a:pt x="0" y="365"/>
                  <a:pt x="0" y="365"/>
                </a:cubicBezTo>
                <a:cubicBezTo>
                  <a:pt x="4" y="365"/>
                  <a:pt x="4" y="365"/>
                  <a:pt x="4" y="365"/>
                </a:cubicBezTo>
                <a:cubicBezTo>
                  <a:pt x="110" y="365"/>
                  <a:pt x="110" y="365"/>
                  <a:pt x="110" y="365"/>
                </a:cubicBezTo>
                <a:cubicBezTo>
                  <a:pt x="113" y="376"/>
                  <a:pt x="119" y="385"/>
                  <a:pt x="127" y="391"/>
                </a:cubicBezTo>
                <a:cubicBezTo>
                  <a:pt x="142" y="402"/>
                  <a:pt x="162" y="400"/>
                  <a:pt x="175" y="387"/>
                </a:cubicBezTo>
                <a:cubicBezTo>
                  <a:pt x="178" y="394"/>
                  <a:pt x="183" y="401"/>
                  <a:pt x="189" y="405"/>
                </a:cubicBezTo>
                <a:cubicBezTo>
                  <a:pt x="198" y="412"/>
                  <a:pt x="209" y="413"/>
                  <a:pt x="219" y="411"/>
                </a:cubicBezTo>
                <a:cubicBezTo>
                  <a:pt x="227" y="409"/>
                  <a:pt x="235" y="405"/>
                  <a:pt x="240" y="398"/>
                </a:cubicBezTo>
                <a:cubicBezTo>
                  <a:pt x="242" y="406"/>
                  <a:pt x="248" y="414"/>
                  <a:pt x="255" y="420"/>
                </a:cubicBezTo>
                <a:cubicBezTo>
                  <a:pt x="264" y="426"/>
                  <a:pt x="275" y="428"/>
                  <a:pt x="285" y="426"/>
                </a:cubicBezTo>
                <a:cubicBezTo>
                  <a:pt x="294" y="424"/>
                  <a:pt x="302" y="418"/>
                  <a:pt x="308" y="410"/>
                </a:cubicBezTo>
                <a:cubicBezTo>
                  <a:pt x="310" y="420"/>
                  <a:pt x="316" y="429"/>
                  <a:pt x="324" y="435"/>
                </a:cubicBezTo>
                <a:cubicBezTo>
                  <a:pt x="333" y="441"/>
                  <a:pt x="343" y="443"/>
                  <a:pt x="354" y="441"/>
                </a:cubicBezTo>
                <a:cubicBezTo>
                  <a:pt x="364" y="439"/>
                  <a:pt x="373" y="431"/>
                  <a:pt x="379" y="421"/>
                </a:cubicBezTo>
                <a:cubicBezTo>
                  <a:pt x="380" y="420"/>
                  <a:pt x="380" y="420"/>
                  <a:pt x="380" y="420"/>
                </a:cubicBezTo>
                <a:cubicBezTo>
                  <a:pt x="391" y="428"/>
                  <a:pt x="406" y="441"/>
                  <a:pt x="422" y="459"/>
                </a:cubicBezTo>
                <a:cubicBezTo>
                  <a:pt x="433" y="472"/>
                  <a:pt x="447" y="478"/>
                  <a:pt x="461" y="478"/>
                </a:cubicBezTo>
                <a:cubicBezTo>
                  <a:pt x="473" y="478"/>
                  <a:pt x="484" y="473"/>
                  <a:pt x="491" y="465"/>
                </a:cubicBezTo>
                <a:cubicBezTo>
                  <a:pt x="495" y="461"/>
                  <a:pt x="498" y="455"/>
                  <a:pt x="499" y="449"/>
                </a:cubicBezTo>
                <a:cubicBezTo>
                  <a:pt x="516" y="456"/>
                  <a:pt x="536" y="452"/>
                  <a:pt x="547" y="439"/>
                </a:cubicBezTo>
                <a:cubicBezTo>
                  <a:pt x="551" y="435"/>
                  <a:pt x="553" y="431"/>
                  <a:pt x="555" y="427"/>
                </a:cubicBezTo>
                <a:cubicBezTo>
                  <a:pt x="574" y="436"/>
                  <a:pt x="592" y="428"/>
                  <a:pt x="602" y="416"/>
                </a:cubicBezTo>
                <a:cubicBezTo>
                  <a:pt x="613" y="404"/>
                  <a:pt x="619" y="382"/>
                  <a:pt x="610" y="361"/>
                </a:cubicBezTo>
                <a:cubicBezTo>
                  <a:pt x="612" y="359"/>
                  <a:pt x="614" y="357"/>
                  <a:pt x="617" y="354"/>
                </a:cubicBezTo>
                <a:cubicBezTo>
                  <a:pt x="624" y="347"/>
                  <a:pt x="629" y="337"/>
                  <a:pt x="631" y="327"/>
                </a:cubicBezTo>
                <a:cubicBezTo>
                  <a:pt x="728" y="327"/>
                  <a:pt x="728" y="327"/>
                  <a:pt x="728" y="327"/>
                </a:cubicBezTo>
                <a:cubicBezTo>
                  <a:pt x="733" y="327"/>
                  <a:pt x="733" y="327"/>
                  <a:pt x="733" y="327"/>
                </a:cubicBezTo>
                <a:cubicBezTo>
                  <a:pt x="733" y="321"/>
                  <a:pt x="733" y="321"/>
                  <a:pt x="733" y="321"/>
                </a:cubicBezTo>
                <a:cubicBezTo>
                  <a:pt x="733" y="175"/>
                  <a:pt x="733" y="175"/>
                  <a:pt x="733" y="175"/>
                </a:cubicBezTo>
                <a:cubicBezTo>
                  <a:pt x="733" y="69"/>
                  <a:pt x="733" y="69"/>
                  <a:pt x="733" y="69"/>
                </a:cubicBezTo>
                <a:cubicBezTo>
                  <a:pt x="733" y="64"/>
                  <a:pt x="733" y="64"/>
                  <a:pt x="733" y="64"/>
                </a:cubicBezTo>
                <a:cubicBezTo>
                  <a:pt x="728" y="64"/>
                  <a:pt x="728" y="64"/>
                  <a:pt x="728" y="64"/>
                </a:cubicBezTo>
                <a:close/>
                <a:moveTo>
                  <a:pt x="176" y="333"/>
                </a:moveTo>
                <a:cubicBezTo>
                  <a:pt x="176" y="333"/>
                  <a:pt x="176" y="333"/>
                  <a:pt x="173" y="338"/>
                </a:cubicBezTo>
                <a:cubicBezTo>
                  <a:pt x="173" y="338"/>
                  <a:pt x="173" y="338"/>
                  <a:pt x="162" y="358"/>
                </a:cubicBezTo>
                <a:cubicBezTo>
                  <a:pt x="162" y="358"/>
                  <a:pt x="162" y="358"/>
                  <a:pt x="160" y="362"/>
                </a:cubicBezTo>
                <a:cubicBezTo>
                  <a:pt x="158" y="365"/>
                  <a:pt x="155" y="368"/>
                  <a:pt x="151" y="368"/>
                </a:cubicBezTo>
                <a:cubicBezTo>
                  <a:pt x="148" y="369"/>
                  <a:pt x="144" y="368"/>
                  <a:pt x="141" y="366"/>
                </a:cubicBezTo>
                <a:cubicBezTo>
                  <a:pt x="138" y="364"/>
                  <a:pt x="137" y="362"/>
                  <a:pt x="136" y="359"/>
                </a:cubicBezTo>
                <a:cubicBezTo>
                  <a:pt x="135" y="358"/>
                  <a:pt x="135" y="357"/>
                  <a:pt x="135" y="357"/>
                </a:cubicBezTo>
                <a:cubicBezTo>
                  <a:pt x="134" y="353"/>
                  <a:pt x="135" y="349"/>
                  <a:pt x="137" y="345"/>
                </a:cubicBezTo>
                <a:cubicBezTo>
                  <a:pt x="137" y="345"/>
                  <a:pt x="137" y="345"/>
                  <a:pt x="138" y="344"/>
                </a:cubicBezTo>
                <a:cubicBezTo>
                  <a:pt x="153" y="316"/>
                  <a:pt x="153" y="316"/>
                  <a:pt x="153" y="316"/>
                </a:cubicBezTo>
                <a:cubicBezTo>
                  <a:pt x="156" y="312"/>
                  <a:pt x="158" y="310"/>
                  <a:pt x="162" y="309"/>
                </a:cubicBezTo>
                <a:cubicBezTo>
                  <a:pt x="165" y="309"/>
                  <a:pt x="169" y="309"/>
                  <a:pt x="172" y="311"/>
                </a:cubicBezTo>
                <a:cubicBezTo>
                  <a:pt x="175" y="313"/>
                  <a:pt x="178" y="317"/>
                  <a:pt x="179" y="321"/>
                </a:cubicBezTo>
                <a:cubicBezTo>
                  <a:pt x="179" y="325"/>
                  <a:pt x="179" y="329"/>
                  <a:pt x="176" y="333"/>
                </a:cubicBezTo>
                <a:close/>
                <a:moveTo>
                  <a:pt x="259" y="310"/>
                </a:moveTo>
                <a:cubicBezTo>
                  <a:pt x="258" y="312"/>
                  <a:pt x="257" y="314"/>
                  <a:pt x="256" y="316"/>
                </a:cubicBezTo>
                <a:cubicBezTo>
                  <a:pt x="252" y="323"/>
                  <a:pt x="252" y="323"/>
                  <a:pt x="252" y="323"/>
                </a:cubicBezTo>
                <a:cubicBezTo>
                  <a:pt x="248" y="331"/>
                  <a:pt x="248" y="331"/>
                  <a:pt x="248" y="331"/>
                </a:cubicBezTo>
                <a:cubicBezTo>
                  <a:pt x="242" y="340"/>
                  <a:pt x="242" y="340"/>
                  <a:pt x="242" y="340"/>
                </a:cubicBezTo>
                <a:cubicBezTo>
                  <a:pt x="242" y="340"/>
                  <a:pt x="242" y="340"/>
                  <a:pt x="238" y="348"/>
                </a:cubicBezTo>
                <a:cubicBezTo>
                  <a:pt x="238" y="348"/>
                  <a:pt x="238" y="348"/>
                  <a:pt x="232" y="358"/>
                </a:cubicBezTo>
                <a:cubicBezTo>
                  <a:pt x="232" y="358"/>
                  <a:pt x="232" y="358"/>
                  <a:pt x="222" y="376"/>
                </a:cubicBezTo>
                <a:cubicBezTo>
                  <a:pt x="220" y="379"/>
                  <a:pt x="217" y="381"/>
                  <a:pt x="213" y="383"/>
                </a:cubicBezTo>
                <a:cubicBezTo>
                  <a:pt x="210" y="383"/>
                  <a:pt x="206" y="383"/>
                  <a:pt x="203" y="380"/>
                </a:cubicBezTo>
                <a:cubicBezTo>
                  <a:pt x="200" y="378"/>
                  <a:pt x="198" y="374"/>
                  <a:pt x="197" y="370"/>
                </a:cubicBezTo>
                <a:cubicBezTo>
                  <a:pt x="197" y="368"/>
                  <a:pt x="197" y="365"/>
                  <a:pt x="197" y="362"/>
                </a:cubicBezTo>
                <a:cubicBezTo>
                  <a:pt x="198" y="361"/>
                  <a:pt x="198" y="360"/>
                  <a:pt x="199" y="358"/>
                </a:cubicBezTo>
                <a:cubicBezTo>
                  <a:pt x="208" y="344"/>
                  <a:pt x="208" y="344"/>
                  <a:pt x="208" y="344"/>
                </a:cubicBezTo>
                <a:cubicBezTo>
                  <a:pt x="208" y="344"/>
                  <a:pt x="208" y="344"/>
                  <a:pt x="208" y="344"/>
                </a:cubicBezTo>
                <a:cubicBezTo>
                  <a:pt x="208" y="344"/>
                  <a:pt x="208" y="344"/>
                  <a:pt x="208" y="344"/>
                </a:cubicBezTo>
                <a:cubicBezTo>
                  <a:pt x="208" y="344"/>
                  <a:pt x="208" y="344"/>
                  <a:pt x="208" y="344"/>
                </a:cubicBezTo>
                <a:cubicBezTo>
                  <a:pt x="208" y="344"/>
                  <a:pt x="208" y="344"/>
                  <a:pt x="208" y="344"/>
                </a:cubicBezTo>
                <a:cubicBezTo>
                  <a:pt x="208" y="344"/>
                  <a:pt x="208" y="344"/>
                  <a:pt x="208" y="343"/>
                </a:cubicBezTo>
                <a:cubicBezTo>
                  <a:pt x="208" y="343"/>
                  <a:pt x="208" y="343"/>
                  <a:pt x="208" y="343"/>
                </a:cubicBezTo>
                <a:cubicBezTo>
                  <a:pt x="208" y="343"/>
                  <a:pt x="208" y="343"/>
                  <a:pt x="208" y="343"/>
                </a:cubicBezTo>
                <a:cubicBezTo>
                  <a:pt x="209" y="343"/>
                  <a:pt x="209" y="342"/>
                  <a:pt x="209" y="342"/>
                </a:cubicBezTo>
                <a:cubicBezTo>
                  <a:pt x="209" y="342"/>
                  <a:pt x="209" y="342"/>
                  <a:pt x="209" y="341"/>
                </a:cubicBezTo>
                <a:cubicBezTo>
                  <a:pt x="209" y="341"/>
                  <a:pt x="209" y="341"/>
                  <a:pt x="210" y="341"/>
                </a:cubicBezTo>
                <a:cubicBezTo>
                  <a:pt x="210" y="340"/>
                  <a:pt x="210" y="340"/>
                  <a:pt x="210" y="339"/>
                </a:cubicBezTo>
                <a:cubicBezTo>
                  <a:pt x="210" y="339"/>
                  <a:pt x="211" y="339"/>
                  <a:pt x="211" y="339"/>
                </a:cubicBezTo>
                <a:cubicBezTo>
                  <a:pt x="211" y="338"/>
                  <a:pt x="211" y="337"/>
                  <a:pt x="212" y="337"/>
                </a:cubicBezTo>
                <a:cubicBezTo>
                  <a:pt x="212" y="337"/>
                  <a:pt x="212" y="336"/>
                  <a:pt x="212" y="336"/>
                </a:cubicBezTo>
                <a:cubicBezTo>
                  <a:pt x="212" y="336"/>
                  <a:pt x="213" y="335"/>
                  <a:pt x="213" y="334"/>
                </a:cubicBezTo>
                <a:cubicBezTo>
                  <a:pt x="214" y="333"/>
                  <a:pt x="214" y="332"/>
                  <a:pt x="215" y="331"/>
                </a:cubicBezTo>
                <a:cubicBezTo>
                  <a:pt x="215" y="331"/>
                  <a:pt x="215" y="331"/>
                  <a:pt x="215" y="331"/>
                </a:cubicBezTo>
                <a:cubicBezTo>
                  <a:pt x="216" y="330"/>
                  <a:pt x="216" y="329"/>
                  <a:pt x="217" y="328"/>
                </a:cubicBezTo>
                <a:cubicBezTo>
                  <a:pt x="218" y="327"/>
                  <a:pt x="218" y="325"/>
                  <a:pt x="219" y="324"/>
                </a:cubicBezTo>
                <a:cubicBezTo>
                  <a:pt x="220" y="323"/>
                  <a:pt x="220" y="322"/>
                  <a:pt x="221" y="321"/>
                </a:cubicBezTo>
                <a:cubicBezTo>
                  <a:pt x="221" y="321"/>
                  <a:pt x="221" y="320"/>
                  <a:pt x="221" y="320"/>
                </a:cubicBezTo>
                <a:cubicBezTo>
                  <a:pt x="222" y="319"/>
                  <a:pt x="223" y="318"/>
                  <a:pt x="223" y="316"/>
                </a:cubicBezTo>
                <a:cubicBezTo>
                  <a:pt x="224" y="315"/>
                  <a:pt x="225" y="313"/>
                  <a:pt x="226" y="312"/>
                </a:cubicBezTo>
                <a:cubicBezTo>
                  <a:pt x="227" y="311"/>
                  <a:pt x="227" y="309"/>
                  <a:pt x="228" y="308"/>
                </a:cubicBezTo>
                <a:cubicBezTo>
                  <a:pt x="229" y="306"/>
                  <a:pt x="230" y="305"/>
                  <a:pt x="231" y="303"/>
                </a:cubicBezTo>
                <a:cubicBezTo>
                  <a:pt x="231" y="302"/>
                  <a:pt x="232" y="301"/>
                  <a:pt x="233" y="299"/>
                </a:cubicBezTo>
                <a:cubicBezTo>
                  <a:pt x="234" y="298"/>
                  <a:pt x="235" y="297"/>
                  <a:pt x="235" y="295"/>
                </a:cubicBezTo>
                <a:cubicBezTo>
                  <a:pt x="235" y="295"/>
                  <a:pt x="236" y="295"/>
                  <a:pt x="236" y="295"/>
                </a:cubicBezTo>
                <a:cubicBezTo>
                  <a:pt x="236" y="293"/>
                  <a:pt x="237" y="292"/>
                  <a:pt x="238" y="291"/>
                </a:cubicBezTo>
                <a:cubicBezTo>
                  <a:pt x="238" y="290"/>
                  <a:pt x="239" y="289"/>
                  <a:pt x="240" y="288"/>
                </a:cubicBezTo>
                <a:cubicBezTo>
                  <a:pt x="240" y="287"/>
                  <a:pt x="241" y="286"/>
                  <a:pt x="241" y="284"/>
                </a:cubicBezTo>
                <a:cubicBezTo>
                  <a:pt x="241" y="284"/>
                  <a:pt x="241" y="284"/>
                  <a:pt x="241" y="284"/>
                </a:cubicBezTo>
                <a:cubicBezTo>
                  <a:pt x="242" y="283"/>
                  <a:pt x="243" y="282"/>
                  <a:pt x="243" y="281"/>
                </a:cubicBezTo>
                <a:cubicBezTo>
                  <a:pt x="244" y="281"/>
                  <a:pt x="244" y="280"/>
                  <a:pt x="244" y="279"/>
                </a:cubicBezTo>
                <a:cubicBezTo>
                  <a:pt x="244" y="279"/>
                  <a:pt x="244" y="279"/>
                  <a:pt x="245" y="279"/>
                </a:cubicBezTo>
                <a:cubicBezTo>
                  <a:pt x="245" y="278"/>
                  <a:pt x="245" y="277"/>
                  <a:pt x="246" y="277"/>
                </a:cubicBezTo>
                <a:cubicBezTo>
                  <a:pt x="246" y="276"/>
                  <a:pt x="246" y="276"/>
                  <a:pt x="246" y="276"/>
                </a:cubicBezTo>
                <a:cubicBezTo>
                  <a:pt x="246" y="276"/>
                  <a:pt x="247" y="275"/>
                  <a:pt x="247" y="275"/>
                </a:cubicBezTo>
                <a:cubicBezTo>
                  <a:pt x="247" y="275"/>
                  <a:pt x="247" y="274"/>
                  <a:pt x="247" y="274"/>
                </a:cubicBezTo>
                <a:cubicBezTo>
                  <a:pt x="247" y="274"/>
                  <a:pt x="247" y="274"/>
                  <a:pt x="248" y="274"/>
                </a:cubicBezTo>
                <a:cubicBezTo>
                  <a:pt x="248" y="273"/>
                  <a:pt x="248" y="273"/>
                  <a:pt x="248" y="273"/>
                </a:cubicBezTo>
                <a:cubicBezTo>
                  <a:pt x="248" y="273"/>
                  <a:pt x="248" y="273"/>
                  <a:pt x="248" y="273"/>
                </a:cubicBezTo>
                <a:cubicBezTo>
                  <a:pt x="248" y="272"/>
                  <a:pt x="248" y="272"/>
                  <a:pt x="248" y="272"/>
                </a:cubicBezTo>
                <a:cubicBezTo>
                  <a:pt x="248" y="272"/>
                  <a:pt x="248" y="272"/>
                  <a:pt x="248" y="272"/>
                </a:cubicBezTo>
                <a:cubicBezTo>
                  <a:pt x="249" y="272"/>
                  <a:pt x="249" y="272"/>
                  <a:pt x="249" y="272"/>
                </a:cubicBezTo>
                <a:cubicBezTo>
                  <a:pt x="249" y="272"/>
                  <a:pt x="249" y="272"/>
                  <a:pt x="249" y="272"/>
                </a:cubicBezTo>
                <a:cubicBezTo>
                  <a:pt x="249" y="272"/>
                  <a:pt x="249" y="272"/>
                  <a:pt x="249" y="271"/>
                </a:cubicBezTo>
                <a:cubicBezTo>
                  <a:pt x="249" y="271"/>
                  <a:pt x="249" y="271"/>
                  <a:pt x="249" y="271"/>
                </a:cubicBezTo>
                <a:cubicBezTo>
                  <a:pt x="253" y="264"/>
                  <a:pt x="261" y="263"/>
                  <a:pt x="268" y="267"/>
                </a:cubicBezTo>
                <a:cubicBezTo>
                  <a:pt x="271" y="269"/>
                  <a:pt x="272" y="273"/>
                  <a:pt x="273" y="277"/>
                </a:cubicBezTo>
                <a:cubicBezTo>
                  <a:pt x="274" y="281"/>
                  <a:pt x="274" y="285"/>
                  <a:pt x="272" y="289"/>
                </a:cubicBezTo>
                <a:cubicBezTo>
                  <a:pt x="272" y="289"/>
                  <a:pt x="272" y="289"/>
                  <a:pt x="272" y="289"/>
                </a:cubicBezTo>
                <a:cubicBezTo>
                  <a:pt x="272" y="289"/>
                  <a:pt x="272" y="289"/>
                  <a:pt x="272" y="289"/>
                </a:cubicBezTo>
                <a:cubicBezTo>
                  <a:pt x="271" y="289"/>
                  <a:pt x="271" y="289"/>
                  <a:pt x="271" y="289"/>
                </a:cubicBezTo>
                <a:cubicBezTo>
                  <a:pt x="271" y="289"/>
                  <a:pt x="271" y="289"/>
                  <a:pt x="271" y="290"/>
                </a:cubicBezTo>
                <a:cubicBezTo>
                  <a:pt x="271" y="290"/>
                  <a:pt x="271" y="290"/>
                  <a:pt x="271" y="290"/>
                </a:cubicBezTo>
                <a:cubicBezTo>
                  <a:pt x="270" y="291"/>
                  <a:pt x="270" y="291"/>
                  <a:pt x="270" y="292"/>
                </a:cubicBezTo>
                <a:cubicBezTo>
                  <a:pt x="270" y="292"/>
                  <a:pt x="269" y="292"/>
                  <a:pt x="269" y="293"/>
                </a:cubicBezTo>
                <a:cubicBezTo>
                  <a:pt x="269" y="294"/>
                  <a:pt x="268" y="294"/>
                  <a:pt x="268" y="295"/>
                </a:cubicBezTo>
                <a:cubicBezTo>
                  <a:pt x="267" y="296"/>
                  <a:pt x="267" y="297"/>
                  <a:pt x="266" y="298"/>
                </a:cubicBezTo>
                <a:cubicBezTo>
                  <a:pt x="266" y="299"/>
                  <a:pt x="265" y="300"/>
                  <a:pt x="264" y="301"/>
                </a:cubicBezTo>
                <a:cubicBezTo>
                  <a:pt x="264" y="303"/>
                  <a:pt x="263" y="304"/>
                  <a:pt x="262" y="305"/>
                </a:cubicBezTo>
                <a:cubicBezTo>
                  <a:pt x="261" y="307"/>
                  <a:pt x="260" y="309"/>
                  <a:pt x="259" y="310"/>
                </a:cubicBezTo>
                <a:close/>
                <a:moveTo>
                  <a:pt x="324" y="328"/>
                </a:moveTo>
                <a:cubicBezTo>
                  <a:pt x="309" y="354"/>
                  <a:pt x="309" y="354"/>
                  <a:pt x="309" y="354"/>
                </a:cubicBezTo>
                <a:cubicBezTo>
                  <a:pt x="309" y="354"/>
                  <a:pt x="309" y="354"/>
                  <a:pt x="299" y="372"/>
                </a:cubicBezTo>
                <a:cubicBezTo>
                  <a:pt x="299" y="372"/>
                  <a:pt x="299" y="372"/>
                  <a:pt x="288" y="390"/>
                </a:cubicBezTo>
                <a:cubicBezTo>
                  <a:pt x="287" y="394"/>
                  <a:pt x="283" y="396"/>
                  <a:pt x="279" y="397"/>
                </a:cubicBezTo>
                <a:cubicBezTo>
                  <a:pt x="276" y="398"/>
                  <a:pt x="272" y="398"/>
                  <a:pt x="269" y="395"/>
                </a:cubicBezTo>
                <a:cubicBezTo>
                  <a:pt x="266" y="393"/>
                  <a:pt x="264" y="389"/>
                  <a:pt x="264" y="385"/>
                </a:cubicBezTo>
                <a:cubicBezTo>
                  <a:pt x="263" y="381"/>
                  <a:pt x="264" y="377"/>
                  <a:pt x="265" y="373"/>
                </a:cubicBezTo>
                <a:cubicBezTo>
                  <a:pt x="265" y="373"/>
                  <a:pt x="265" y="373"/>
                  <a:pt x="268" y="368"/>
                </a:cubicBezTo>
                <a:cubicBezTo>
                  <a:pt x="268" y="368"/>
                  <a:pt x="268" y="368"/>
                  <a:pt x="274" y="358"/>
                </a:cubicBezTo>
                <a:cubicBezTo>
                  <a:pt x="274" y="358"/>
                  <a:pt x="274" y="358"/>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49"/>
                  <a:pt x="279" y="349"/>
                </a:cubicBezTo>
                <a:cubicBezTo>
                  <a:pt x="279" y="349"/>
                  <a:pt x="279" y="349"/>
                  <a:pt x="279" y="349"/>
                </a:cubicBezTo>
                <a:cubicBezTo>
                  <a:pt x="279" y="349"/>
                  <a:pt x="280" y="349"/>
                  <a:pt x="280" y="348"/>
                </a:cubicBezTo>
                <a:cubicBezTo>
                  <a:pt x="280" y="347"/>
                  <a:pt x="281" y="346"/>
                  <a:pt x="282" y="345"/>
                </a:cubicBezTo>
                <a:cubicBezTo>
                  <a:pt x="282" y="345"/>
                  <a:pt x="282" y="344"/>
                  <a:pt x="283" y="343"/>
                </a:cubicBezTo>
                <a:cubicBezTo>
                  <a:pt x="283" y="343"/>
                  <a:pt x="283" y="343"/>
                  <a:pt x="283" y="343"/>
                </a:cubicBezTo>
                <a:cubicBezTo>
                  <a:pt x="283" y="343"/>
                  <a:pt x="283" y="342"/>
                  <a:pt x="284" y="342"/>
                </a:cubicBezTo>
                <a:cubicBezTo>
                  <a:pt x="284" y="340"/>
                  <a:pt x="285" y="339"/>
                  <a:pt x="286" y="338"/>
                </a:cubicBezTo>
                <a:cubicBezTo>
                  <a:pt x="286" y="337"/>
                  <a:pt x="287" y="336"/>
                  <a:pt x="287" y="335"/>
                </a:cubicBezTo>
                <a:cubicBezTo>
                  <a:pt x="288" y="335"/>
                  <a:pt x="288" y="334"/>
                  <a:pt x="288" y="334"/>
                </a:cubicBezTo>
                <a:cubicBezTo>
                  <a:pt x="289" y="333"/>
                  <a:pt x="289" y="332"/>
                  <a:pt x="290" y="331"/>
                </a:cubicBezTo>
                <a:cubicBezTo>
                  <a:pt x="290" y="330"/>
                  <a:pt x="291" y="330"/>
                  <a:pt x="291" y="329"/>
                </a:cubicBezTo>
                <a:cubicBezTo>
                  <a:pt x="291" y="328"/>
                  <a:pt x="292" y="327"/>
                  <a:pt x="292" y="326"/>
                </a:cubicBezTo>
                <a:cubicBezTo>
                  <a:pt x="293" y="326"/>
                  <a:pt x="293" y="325"/>
                  <a:pt x="294" y="324"/>
                </a:cubicBezTo>
                <a:cubicBezTo>
                  <a:pt x="294" y="324"/>
                  <a:pt x="294" y="324"/>
                  <a:pt x="294" y="324"/>
                </a:cubicBezTo>
                <a:cubicBezTo>
                  <a:pt x="294" y="323"/>
                  <a:pt x="295" y="323"/>
                  <a:pt x="295" y="322"/>
                </a:cubicBezTo>
                <a:cubicBezTo>
                  <a:pt x="295" y="321"/>
                  <a:pt x="296" y="321"/>
                  <a:pt x="296" y="320"/>
                </a:cubicBezTo>
                <a:cubicBezTo>
                  <a:pt x="296" y="320"/>
                  <a:pt x="296" y="319"/>
                  <a:pt x="297" y="319"/>
                </a:cubicBezTo>
                <a:cubicBezTo>
                  <a:pt x="297" y="319"/>
                  <a:pt x="297" y="319"/>
                  <a:pt x="297" y="319"/>
                </a:cubicBezTo>
                <a:cubicBezTo>
                  <a:pt x="297" y="318"/>
                  <a:pt x="297" y="317"/>
                  <a:pt x="298" y="317"/>
                </a:cubicBezTo>
                <a:cubicBezTo>
                  <a:pt x="298" y="317"/>
                  <a:pt x="298" y="316"/>
                  <a:pt x="298" y="316"/>
                </a:cubicBezTo>
                <a:cubicBezTo>
                  <a:pt x="298" y="316"/>
                  <a:pt x="298" y="316"/>
                  <a:pt x="299" y="315"/>
                </a:cubicBezTo>
                <a:cubicBezTo>
                  <a:pt x="299" y="315"/>
                  <a:pt x="299" y="315"/>
                  <a:pt x="299" y="315"/>
                </a:cubicBezTo>
                <a:cubicBezTo>
                  <a:pt x="299" y="314"/>
                  <a:pt x="299" y="314"/>
                  <a:pt x="299" y="314"/>
                </a:cubicBezTo>
                <a:cubicBezTo>
                  <a:pt x="300" y="314"/>
                  <a:pt x="300" y="314"/>
                  <a:pt x="300" y="313"/>
                </a:cubicBezTo>
                <a:cubicBezTo>
                  <a:pt x="300" y="313"/>
                  <a:pt x="300" y="313"/>
                  <a:pt x="300" y="313"/>
                </a:cubicBezTo>
                <a:cubicBezTo>
                  <a:pt x="300" y="313"/>
                  <a:pt x="300" y="313"/>
                  <a:pt x="300" y="313"/>
                </a:cubicBezTo>
                <a:cubicBezTo>
                  <a:pt x="300" y="313"/>
                  <a:pt x="300" y="312"/>
                  <a:pt x="300" y="312"/>
                </a:cubicBezTo>
                <a:cubicBezTo>
                  <a:pt x="300" y="312"/>
                  <a:pt x="300" y="312"/>
                  <a:pt x="300" y="312"/>
                </a:cubicBezTo>
                <a:cubicBezTo>
                  <a:pt x="300" y="312"/>
                  <a:pt x="301" y="312"/>
                  <a:pt x="301" y="312"/>
                </a:cubicBezTo>
                <a:cubicBezTo>
                  <a:pt x="301" y="312"/>
                  <a:pt x="301" y="312"/>
                  <a:pt x="301" y="312"/>
                </a:cubicBezTo>
                <a:cubicBezTo>
                  <a:pt x="301" y="312"/>
                  <a:pt x="301" y="312"/>
                  <a:pt x="301" y="312"/>
                </a:cubicBezTo>
                <a:cubicBezTo>
                  <a:pt x="301" y="312"/>
                  <a:pt x="301" y="312"/>
                  <a:pt x="301" y="312"/>
                </a:cubicBezTo>
                <a:cubicBezTo>
                  <a:pt x="301" y="312"/>
                  <a:pt x="301" y="312"/>
                  <a:pt x="301" y="312"/>
                </a:cubicBezTo>
                <a:cubicBezTo>
                  <a:pt x="301" y="312"/>
                  <a:pt x="301" y="312"/>
                  <a:pt x="301" y="312"/>
                </a:cubicBezTo>
                <a:cubicBezTo>
                  <a:pt x="305" y="305"/>
                  <a:pt x="313" y="302"/>
                  <a:pt x="320" y="307"/>
                </a:cubicBezTo>
                <a:cubicBezTo>
                  <a:pt x="326" y="312"/>
                  <a:pt x="328" y="321"/>
                  <a:pt x="324" y="328"/>
                </a:cubicBezTo>
                <a:close/>
                <a:moveTo>
                  <a:pt x="373" y="376"/>
                </a:moveTo>
                <a:cubicBezTo>
                  <a:pt x="373" y="376"/>
                  <a:pt x="373" y="376"/>
                  <a:pt x="370" y="382"/>
                </a:cubicBezTo>
                <a:cubicBezTo>
                  <a:pt x="370" y="382"/>
                  <a:pt x="370" y="382"/>
                  <a:pt x="362" y="397"/>
                </a:cubicBezTo>
                <a:cubicBezTo>
                  <a:pt x="362" y="397"/>
                  <a:pt x="362" y="397"/>
                  <a:pt x="361" y="398"/>
                </a:cubicBezTo>
                <a:cubicBezTo>
                  <a:pt x="357" y="405"/>
                  <a:pt x="357" y="405"/>
                  <a:pt x="357" y="405"/>
                </a:cubicBezTo>
                <a:cubicBezTo>
                  <a:pt x="355" y="409"/>
                  <a:pt x="352" y="411"/>
                  <a:pt x="348" y="412"/>
                </a:cubicBezTo>
                <a:cubicBezTo>
                  <a:pt x="345" y="413"/>
                  <a:pt x="341" y="413"/>
                  <a:pt x="338" y="410"/>
                </a:cubicBezTo>
                <a:cubicBezTo>
                  <a:pt x="335" y="408"/>
                  <a:pt x="333" y="404"/>
                  <a:pt x="332" y="400"/>
                </a:cubicBezTo>
                <a:cubicBezTo>
                  <a:pt x="331" y="396"/>
                  <a:pt x="331" y="392"/>
                  <a:pt x="334" y="388"/>
                </a:cubicBezTo>
                <a:cubicBezTo>
                  <a:pt x="334" y="388"/>
                  <a:pt x="334" y="388"/>
                  <a:pt x="335" y="386"/>
                </a:cubicBezTo>
                <a:cubicBezTo>
                  <a:pt x="335" y="386"/>
                  <a:pt x="335" y="386"/>
                  <a:pt x="345" y="369"/>
                </a:cubicBezTo>
                <a:cubicBezTo>
                  <a:pt x="345" y="369"/>
                  <a:pt x="345" y="369"/>
                  <a:pt x="350" y="360"/>
                </a:cubicBezTo>
                <a:cubicBezTo>
                  <a:pt x="352" y="356"/>
                  <a:pt x="355" y="353"/>
                  <a:pt x="359" y="353"/>
                </a:cubicBezTo>
                <a:cubicBezTo>
                  <a:pt x="362" y="352"/>
                  <a:pt x="366" y="353"/>
                  <a:pt x="369" y="355"/>
                </a:cubicBezTo>
                <a:cubicBezTo>
                  <a:pt x="372" y="357"/>
                  <a:pt x="375" y="361"/>
                  <a:pt x="376" y="364"/>
                </a:cubicBezTo>
                <a:cubicBezTo>
                  <a:pt x="376" y="368"/>
                  <a:pt x="376" y="373"/>
                  <a:pt x="373" y="376"/>
                </a:cubicBezTo>
                <a:close/>
                <a:moveTo>
                  <a:pt x="599" y="334"/>
                </a:moveTo>
                <a:cubicBezTo>
                  <a:pt x="596" y="336"/>
                  <a:pt x="594" y="337"/>
                  <a:pt x="593" y="338"/>
                </a:cubicBezTo>
                <a:cubicBezTo>
                  <a:pt x="593" y="338"/>
                  <a:pt x="592" y="338"/>
                  <a:pt x="592" y="336"/>
                </a:cubicBezTo>
                <a:cubicBezTo>
                  <a:pt x="531" y="268"/>
                  <a:pt x="531" y="268"/>
                  <a:pt x="531" y="268"/>
                </a:cubicBezTo>
                <a:cubicBezTo>
                  <a:pt x="528" y="264"/>
                  <a:pt x="528" y="264"/>
                  <a:pt x="528" y="264"/>
                </a:cubicBezTo>
                <a:cubicBezTo>
                  <a:pt x="525" y="268"/>
                  <a:pt x="525" y="268"/>
                  <a:pt x="525" y="268"/>
                </a:cubicBezTo>
                <a:cubicBezTo>
                  <a:pt x="512" y="281"/>
                  <a:pt x="512" y="281"/>
                  <a:pt x="512" y="281"/>
                </a:cubicBezTo>
                <a:cubicBezTo>
                  <a:pt x="510" y="285"/>
                  <a:pt x="510" y="285"/>
                  <a:pt x="510" y="285"/>
                </a:cubicBezTo>
                <a:cubicBezTo>
                  <a:pt x="512" y="288"/>
                  <a:pt x="512" y="288"/>
                  <a:pt x="512" y="288"/>
                </a:cubicBezTo>
                <a:cubicBezTo>
                  <a:pt x="573" y="357"/>
                  <a:pt x="573" y="357"/>
                  <a:pt x="573" y="357"/>
                </a:cubicBezTo>
                <a:cubicBezTo>
                  <a:pt x="573" y="357"/>
                  <a:pt x="573" y="357"/>
                  <a:pt x="573" y="357"/>
                </a:cubicBezTo>
                <a:cubicBezTo>
                  <a:pt x="584" y="369"/>
                  <a:pt x="584" y="369"/>
                  <a:pt x="584" y="369"/>
                </a:cubicBezTo>
                <a:cubicBezTo>
                  <a:pt x="587" y="373"/>
                  <a:pt x="588" y="377"/>
                  <a:pt x="588" y="382"/>
                </a:cubicBezTo>
                <a:cubicBezTo>
                  <a:pt x="588" y="387"/>
                  <a:pt x="587" y="392"/>
                  <a:pt x="584" y="396"/>
                </a:cubicBezTo>
                <a:cubicBezTo>
                  <a:pt x="581" y="398"/>
                  <a:pt x="577" y="402"/>
                  <a:pt x="572" y="402"/>
                </a:cubicBezTo>
                <a:cubicBezTo>
                  <a:pt x="566" y="402"/>
                  <a:pt x="561" y="398"/>
                  <a:pt x="555" y="392"/>
                </a:cubicBezTo>
                <a:cubicBezTo>
                  <a:pt x="488" y="316"/>
                  <a:pt x="488" y="316"/>
                  <a:pt x="488" y="316"/>
                </a:cubicBezTo>
                <a:cubicBezTo>
                  <a:pt x="485" y="312"/>
                  <a:pt x="485" y="312"/>
                  <a:pt x="485" y="312"/>
                </a:cubicBezTo>
                <a:cubicBezTo>
                  <a:pt x="483" y="316"/>
                  <a:pt x="483" y="316"/>
                  <a:pt x="483" y="316"/>
                </a:cubicBezTo>
                <a:cubicBezTo>
                  <a:pt x="470" y="330"/>
                  <a:pt x="470" y="330"/>
                  <a:pt x="470" y="330"/>
                </a:cubicBezTo>
                <a:cubicBezTo>
                  <a:pt x="467" y="334"/>
                  <a:pt x="467" y="334"/>
                  <a:pt x="467" y="334"/>
                </a:cubicBezTo>
                <a:cubicBezTo>
                  <a:pt x="470" y="337"/>
                  <a:pt x="470" y="337"/>
                  <a:pt x="470" y="337"/>
                </a:cubicBezTo>
                <a:cubicBezTo>
                  <a:pt x="526" y="402"/>
                  <a:pt x="526" y="402"/>
                  <a:pt x="526" y="402"/>
                </a:cubicBezTo>
                <a:cubicBezTo>
                  <a:pt x="529" y="405"/>
                  <a:pt x="531" y="409"/>
                  <a:pt x="531" y="412"/>
                </a:cubicBezTo>
                <a:cubicBezTo>
                  <a:pt x="531" y="414"/>
                  <a:pt x="530" y="416"/>
                  <a:pt x="529" y="418"/>
                </a:cubicBezTo>
                <a:cubicBezTo>
                  <a:pt x="523" y="424"/>
                  <a:pt x="510" y="427"/>
                  <a:pt x="499" y="414"/>
                </a:cubicBezTo>
                <a:cubicBezTo>
                  <a:pt x="454" y="364"/>
                  <a:pt x="454" y="364"/>
                  <a:pt x="454" y="364"/>
                </a:cubicBezTo>
                <a:cubicBezTo>
                  <a:pt x="452" y="362"/>
                  <a:pt x="452" y="362"/>
                  <a:pt x="452" y="362"/>
                </a:cubicBezTo>
                <a:cubicBezTo>
                  <a:pt x="449" y="358"/>
                  <a:pt x="449" y="358"/>
                  <a:pt x="449" y="358"/>
                </a:cubicBezTo>
                <a:cubicBezTo>
                  <a:pt x="447" y="362"/>
                  <a:pt x="447" y="362"/>
                  <a:pt x="447" y="362"/>
                </a:cubicBezTo>
                <a:cubicBezTo>
                  <a:pt x="434" y="376"/>
                  <a:pt x="434" y="376"/>
                  <a:pt x="434" y="376"/>
                </a:cubicBezTo>
                <a:cubicBezTo>
                  <a:pt x="432" y="378"/>
                  <a:pt x="432" y="378"/>
                  <a:pt x="432" y="378"/>
                </a:cubicBezTo>
                <a:cubicBezTo>
                  <a:pt x="433" y="382"/>
                  <a:pt x="433" y="382"/>
                  <a:pt x="433" y="382"/>
                </a:cubicBezTo>
                <a:cubicBezTo>
                  <a:pt x="436" y="387"/>
                  <a:pt x="444" y="396"/>
                  <a:pt x="467" y="423"/>
                </a:cubicBezTo>
                <a:cubicBezTo>
                  <a:pt x="471" y="427"/>
                  <a:pt x="479" y="437"/>
                  <a:pt x="473" y="444"/>
                </a:cubicBezTo>
                <a:cubicBezTo>
                  <a:pt x="470" y="447"/>
                  <a:pt x="465" y="449"/>
                  <a:pt x="461" y="449"/>
                </a:cubicBezTo>
                <a:cubicBezTo>
                  <a:pt x="454" y="449"/>
                  <a:pt x="447" y="445"/>
                  <a:pt x="440" y="438"/>
                </a:cubicBezTo>
                <a:cubicBezTo>
                  <a:pt x="423" y="418"/>
                  <a:pt x="406" y="404"/>
                  <a:pt x="394" y="394"/>
                </a:cubicBezTo>
                <a:cubicBezTo>
                  <a:pt x="395" y="392"/>
                  <a:pt x="395" y="392"/>
                  <a:pt x="395" y="392"/>
                </a:cubicBezTo>
                <a:cubicBezTo>
                  <a:pt x="401" y="383"/>
                  <a:pt x="403" y="370"/>
                  <a:pt x="401" y="358"/>
                </a:cubicBezTo>
                <a:cubicBezTo>
                  <a:pt x="398" y="346"/>
                  <a:pt x="392" y="337"/>
                  <a:pt x="383" y="330"/>
                </a:cubicBezTo>
                <a:cubicBezTo>
                  <a:pt x="375" y="323"/>
                  <a:pt x="364" y="321"/>
                  <a:pt x="354" y="323"/>
                </a:cubicBezTo>
                <a:cubicBezTo>
                  <a:pt x="353" y="324"/>
                  <a:pt x="352" y="324"/>
                  <a:pt x="351" y="324"/>
                </a:cubicBezTo>
                <a:cubicBezTo>
                  <a:pt x="353" y="308"/>
                  <a:pt x="346" y="291"/>
                  <a:pt x="334" y="282"/>
                </a:cubicBezTo>
                <a:cubicBezTo>
                  <a:pt x="324" y="275"/>
                  <a:pt x="311" y="273"/>
                  <a:pt x="300" y="278"/>
                </a:cubicBezTo>
                <a:cubicBezTo>
                  <a:pt x="299" y="275"/>
                  <a:pt x="299" y="273"/>
                  <a:pt x="299" y="271"/>
                </a:cubicBezTo>
                <a:cubicBezTo>
                  <a:pt x="298" y="263"/>
                  <a:pt x="294" y="256"/>
                  <a:pt x="289" y="249"/>
                </a:cubicBezTo>
                <a:cubicBezTo>
                  <a:pt x="287" y="247"/>
                  <a:pt x="284" y="245"/>
                  <a:pt x="282" y="242"/>
                </a:cubicBezTo>
                <a:cubicBezTo>
                  <a:pt x="263" y="229"/>
                  <a:pt x="238" y="235"/>
                  <a:pt x="227" y="256"/>
                </a:cubicBezTo>
                <a:cubicBezTo>
                  <a:pt x="227" y="255"/>
                  <a:pt x="227" y="255"/>
                  <a:pt x="227" y="255"/>
                </a:cubicBezTo>
                <a:cubicBezTo>
                  <a:pt x="226" y="257"/>
                  <a:pt x="224" y="260"/>
                  <a:pt x="220" y="267"/>
                </a:cubicBezTo>
                <a:cubicBezTo>
                  <a:pt x="219" y="269"/>
                  <a:pt x="218" y="271"/>
                  <a:pt x="216" y="274"/>
                </a:cubicBezTo>
                <a:cubicBezTo>
                  <a:pt x="200" y="303"/>
                  <a:pt x="200" y="303"/>
                  <a:pt x="200" y="303"/>
                </a:cubicBezTo>
                <a:cubicBezTo>
                  <a:pt x="197" y="297"/>
                  <a:pt x="192" y="290"/>
                  <a:pt x="186" y="286"/>
                </a:cubicBezTo>
                <a:cubicBezTo>
                  <a:pt x="178" y="280"/>
                  <a:pt x="167" y="278"/>
                  <a:pt x="156" y="280"/>
                </a:cubicBezTo>
                <a:cubicBezTo>
                  <a:pt x="146" y="283"/>
                  <a:pt x="138" y="290"/>
                  <a:pt x="131" y="300"/>
                </a:cubicBezTo>
                <a:cubicBezTo>
                  <a:pt x="115" y="329"/>
                  <a:pt x="115" y="329"/>
                  <a:pt x="115" y="329"/>
                </a:cubicBezTo>
                <a:cubicBezTo>
                  <a:pt x="114" y="331"/>
                  <a:pt x="113" y="334"/>
                  <a:pt x="112" y="336"/>
                </a:cubicBezTo>
                <a:cubicBezTo>
                  <a:pt x="26" y="336"/>
                  <a:pt x="26" y="336"/>
                  <a:pt x="26" y="336"/>
                </a:cubicBezTo>
                <a:cubicBezTo>
                  <a:pt x="26" y="258"/>
                  <a:pt x="26" y="258"/>
                  <a:pt x="26" y="258"/>
                </a:cubicBezTo>
                <a:cubicBezTo>
                  <a:pt x="26" y="139"/>
                  <a:pt x="26" y="139"/>
                  <a:pt x="26" y="139"/>
                </a:cubicBezTo>
                <a:cubicBezTo>
                  <a:pt x="102" y="139"/>
                  <a:pt x="102" y="139"/>
                  <a:pt x="102" y="139"/>
                </a:cubicBezTo>
                <a:cubicBezTo>
                  <a:pt x="106" y="139"/>
                  <a:pt x="112" y="137"/>
                  <a:pt x="140" y="128"/>
                </a:cubicBezTo>
                <a:cubicBezTo>
                  <a:pt x="155" y="123"/>
                  <a:pt x="175" y="117"/>
                  <a:pt x="193" y="111"/>
                </a:cubicBezTo>
                <a:cubicBezTo>
                  <a:pt x="176" y="128"/>
                  <a:pt x="175" y="130"/>
                  <a:pt x="175" y="134"/>
                </a:cubicBezTo>
                <a:cubicBezTo>
                  <a:pt x="174" y="136"/>
                  <a:pt x="174" y="136"/>
                  <a:pt x="174" y="136"/>
                </a:cubicBezTo>
                <a:cubicBezTo>
                  <a:pt x="173" y="137"/>
                  <a:pt x="173" y="137"/>
                  <a:pt x="173" y="137"/>
                </a:cubicBezTo>
                <a:cubicBezTo>
                  <a:pt x="174" y="139"/>
                  <a:pt x="174" y="139"/>
                  <a:pt x="174" y="139"/>
                </a:cubicBezTo>
                <a:cubicBezTo>
                  <a:pt x="175" y="141"/>
                  <a:pt x="175" y="141"/>
                  <a:pt x="175" y="141"/>
                </a:cubicBezTo>
                <a:cubicBezTo>
                  <a:pt x="183" y="178"/>
                  <a:pt x="212" y="193"/>
                  <a:pt x="256" y="182"/>
                </a:cubicBezTo>
                <a:cubicBezTo>
                  <a:pt x="277" y="178"/>
                  <a:pt x="315" y="140"/>
                  <a:pt x="331" y="122"/>
                </a:cubicBezTo>
                <a:cubicBezTo>
                  <a:pt x="469" y="158"/>
                  <a:pt x="469" y="158"/>
                  <a:pt x="469" y="158"/>
                </a:cubicBezTo>
                <a:cubicBezTo>
                  <a:pt x="470" y="159"/>
                  <a:pt x="473" y="161"/>
                  <a:pt x="476" y="166"/>
                </a:cubicBezTo>
                <a:cubicBezTo>
                  <a:pt x="491" y="181"/>
                  <a:pt x="523" y="217"/>
                  <a:pt x="596" y="299"/>
                </a:cubicBezTo>
                <a:cubicBezTo>
                  <a:pt x="605" y="309"/>
                  <a:pt x="605" y="309"/>
                  <a:pt x="605" y="309"/>
                </a:cubicBezTo>
                <a:cubicBezTo>
                  <a:pt x="608" y="313"/>
                  <a:pt x="605" y="326"/>
                  <a:pt x="599" y="334"/>
                </a:cubicBezTo>
                <a:close/>
                <a:moveTo>
                  <a:pt x="707" y="167"/>
                </a:moveTo>
                <a:cubicBezTo>
                  <a:pt x="707" y="297"/>
                  <a:pt x="707" y="297"/>
                  <a:pt x="707" y="297"/>
                </a:cubicBezTo>
                <a:cubicBezTo>
                  <a:pt x="629" y="297"/>
                  <a:pt x="629" y="297"/>
                  <a:pt x="629" y="297"/>
                </a:cubicBezTo>
                <a:cubicBezTo>
                  <a:pt x="624" y="290"/>
                  <a:pt x="624" y="290"/>
                  <a:pt x="624" y="290"/>
                </a:cubicBezTo>
                <a:cubicBezTo>
                  <a:pt x="621" y="286"/>
                  <a:pt x="543" y="196"/>
                  <a:pt x="510" y="159"/>
                </a:cubicBezTo>
                <a:cubicBezTo>
                  <a:pt x="503" y="150"/>
                  <a:pt x="498" y="145"/>
                  <a:pt x="497" y="143"/>
                </a:cubicBezTo>
                <a:cubicBezTo>
                  <a:pt x="495" y="141"/>
                  <a:pt x="494" y="139"/>
                  <a:pt x="491" y="136"/>
                </a:cubicBezTo>
                <a:cubicBezTo>
                  <a:pt x="490" y="134"/>
                  <a:pt x="490" y="134"/>
                  <a:pt x="490" y="134"/>
                </a:cubicBezTo>
                <a:cubicBezTo>
                  <a:pt x="489" y="133"/>
                  <a:pt x="489" y="133"/>
                  <a:pt x="489" y="133"/>
                </a:cubicBezTo>
                <a:cubicBezTo>
                  <a:pt x="488" y="133"/>
                  <a:pt x="488" y="133"/>
                  <a:pt x="488" y="133"/>
                </a:cubicBezTo>
                <a:cubicBezTo>
                  <a:pt x="484" y="132"/>
                  <a:pt x="484" y="132"/>
                  <a:pt x="484" y="132"/>
                </a:cubicBezTo>
                <a:cubicBezTo>
                  <a:pt x="476" y="130"/>
                  <a:pt x="476" y="130"/>
                  <a:pt x="476" y="130"/>
                </a:cubicBezTo>
                <a:cubicBezTo>
                  <a:pt x="331" y="92"/>
                  <a:pt x="331" y="92"/>
                  <a:pt x="331" y="92"/>
                </a:cubicBezTo>
                <a:cubicBezTo>
                  <a:pt x="326" y="90"/>
                  <a:pt x="326" y="90"/>
                  <a:pt x="326" y="90"/>
                </a:cubicBezTo>
                <a:cubicBezTo>
                  <a:pt x="324" y="89"/>
                  <a:pt x="324" y="89"/>
                  <a:pt x="324" y="89"/>
                </a:cubicBezTo>
                <a:cubicBezTo>
                  <a:pt x="322" y="92"/>
                  <a:pt x="322" y="92"/>
                  <a:pt x="322" y="92"/>
                </a:cubicBezTo>
                <a:cubicBezTo>
                  <a:pt x="319" y="95"/>
                  <a:pt x="319" y="95"/>
                  <a:pt x="319" y="95"/>
                </a:cubicBezTo>
                <a:cubicBezTo>
                  <a:pt x="316" y="99"/>
                  <a:pt x="313" y="102"/>
                  <a:pt x="309" y="106"/>
                </a:cubicBezTo>
                <a:cubicBezTo>
                  <a:pt x="283" y="133"/>
                  <a:pt x="260" y="152"/>
                  <a:pt x="251" y="154"/>
                </a:cubicBezTo>
                <a:cubicBezTo>
                  <a:pt x="225" y="160"/>
                  <a:pt x="209" y="155"/>
                  <a:pt x="202" y="141"/>
                </a:cubicBezTo>
                <a:cubicBezTo>
                  <a:pt x="210" y="134"/>
                  <a:pt x="226" y="119"/>
                  <a:pt x="248" y="99"/>
                </a:cubicBezTo>
                <a:cubicBezTo>
                  <a:pt x="266" y="83"/>
                  <a:pt x="266" y="83"/>
                  <a:pt x="266" y="83"/>
                </a:cubicBezTo>
                <a:cubicBezTo>
                  <a:pt x="266" y="83"/>
                  <a:pt x="320" y="36"/>
                  <a:pt x="328" y="29"/>
                </a:cubicBezTo>
                <a:cubicBezTo>
                  <a:pt x="481" y="29"/>
                  <a:pt x="481" y="29"/>
                  <a:pt x="481" y="29"/>
                </a:cubicBezTo>
                <a:cubicBezTo>
                  <a:pt x="490" y="31"/>
                  <a:pt x="551" y="50"/>
                  <a:pt x="618" y="92"/>
                </a:cubicBezTo>
                <a:cubicBezTo>
                  <a:pt x="620" y="93"/>
                  <a:pt x="620" y="93"/>
                  <a:pt x="620" y="93"/>
                </a:cubicBezTo>
                <a:cubicBezTo>
                  <a:pt x="621" y="93"/>
                  <a:pt x="621" y="93"/>
                  <a:pt x="621" y="93"/>
                </a:cubicBezTo>
                <a:cubicBezTo>
                  <a:pt x="622" y="93"/>
                  <a:pt x="622" y="93"/>
                  <a:pt x="622" y="93"/>
                </a:cubicBezTo>
                <a:cubicBezTo>
                  <a:pt x="707" y="93"/>
                  <a:pt x="707" y="93"/>
                  <a:pt x="707" y="93"/>
                </a:cubicBezTo>
                <a:cubicBezTo>
                  <a:pt x="707" y="167"/>
                  <a:pt x="707" y="167"/>
                  <a:pt x="707" y="167"/>
                </a:cubicBezTo>
                <a:close/>
              </a:path>
            </a:pathLst>
          </a:custGeom>
          <a:solidFill>
            <a:srgbClr val="266FC0"/>
          </a:solidFill>
          <a:ln w="9525">
            <a:noFill/>
            <a:round/>
            <a:headEnd/>
            <a:tailEnd/>
          </a:ln>
          <a:effectLst/>
        </p:spPr>
        <p:txBody>
          <a:bodyPr vert="horz" wrap="square" lIns="89642" tIns="44821" rIns="89642" bIns="44821" numCol="1" anchor="t" anchorCtr="0" compatLnSpc="1">
            <a:prstTxWarp prst="textNoShape">
              <a:avLst/>
            </a:prstTxWarp>
          </a:bodyPr>
          <a:lstStyle/>
          <a:p>
            <a:pPr defTabSz="896386">
              <a:defRPr/>
            </a:pPr>
            <a:endParaRPr lang="de-DE" sz="1765" kern="0" dirty="0">
              <a:solidFill>
                <a:srgbClr val="000000"/>
              </a:solidFill>
            </a:endParaRPr>
          </a:p>
        </p:txBody>
      </p:sp>
      <p:pic>
        <p:nvPicPr>
          <p:cNvPr id="3" name="Picture 2">
            <a:extLst>
              <a:ext uri="{FF2B5EF4-FFF2-40B4-BE49-F238E27FC236}">
                <a16:creationId xmlns:a16="http://schemas.microsoft.com/office/drawing/2014/main" xmlns="" id="{D80666FF-A95C-415C-85DA-B3443A57A7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824" y="2299215"/>
            <a:ext cx="924054" cy="857370"/>
          </a:xfrm>
          <a:prstGeom prst="rect">
            <a:avLst/>
          </a:prstGeom>
        </p:spPr>
      </p:pic>
      <p:pic>
        <p:nvPicPr>
          <p:cNvPr id="6" name="Picture 5">
            <a:extLst>
              <a:ext uri="{FF2B5EF4-FFF2-40B4-BE49-F238E27FC236}">
                <a16:creationId xmlns:a16="http://schemas.microsoft.com/office/drawing/2014/main" xmlns="" id="{60DB5D43-CAC7-4DEE-87DA-3A0029005D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652" y="1099250"/>
            <a:ext cx="989894" cy="786728"/>
          </a:xfrm>
          <a:prstGeom prst="rect">
            <a:avLst/>
          </a:prstGeom>
        </p:spPr>
      </p:pic>
      <p:sp>
        <p:nvSpPr>
          <p:cNvPr id="9" name="Rectangle: Rounded Corners 8">
            <a:extLst>
              <a:ext uri="{FF2B5EF4-FFF2-40B4-BE49-F238E27FC236}">
                <a16:creationId xmlns:a16="http://schemas.microsoft.com/office/drawing/2014/main" xmlns="" id="{A3CE5024-297B-4816-AC52-2101B74370D0}"/>
              </a:ext>
            </a:extLst>
          </p:cNvPr>
          <p:cNvSpPr/>
          <p:nvPr/>
        </p:nvSpPr>
        <p:spPr>
          <a:xfrm>
            <a:off x="173166" y="1001801"/>
            <a:ext cx="11866650" cy="5718916"/>
          </a:xfrm>
          <a:prstGeom prst="roundRect">
            <a:avLst>
              <a:gd name="adj" fmla="val 315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5" name="Group 54">
            <a:extLst>
              <a:ext uri="{FF2B5EF4-FFF2-40B4-BE49-F238E27FC236}">
                <a16:creationId xmlns:a16="http://schemas.microsoft.com/office/drawing/2014/main" xmlns="" id="{39F0CA3D-9626-4684-A9AB-19AED2FE45E3}"/>
              </a:ext>
            </a:extLst>
          </p:cNvPr>
          <p:cNvGrpSpPr/>
          <p:nvPr/>
        </p:nvGrpSpPr>
        <p:grpSpPr>
          <a:xfrm>
            <a:off x="1104878" y="3314760"/>
            <a:ext cx="3456769" cy="979078"/>
            <a:chOff x="1174708" y="2647849"/>
            <a:chExt cx="3456769" cy="979078"/>
          </a:xfrm>
        </p:grpSpPr>
        <p:sp>
          <p:nvSpPr>
            <p:cNvPr id="56" name="TextBox 55">
              <a:extLst>
                <a:ext uri="{FF2B5EF4-FFF2-40B4-BE49-F238E27FC236}">
                  <a16:creationId xmlns:a16="http://schemas.microsoft.com/office/drawing/2014/main" xmlns="" id="{73BCD316-3C25-450B-8278-99A67AB90BC7}"/>
                </a:ext>
              </a:extLst>
            </p:cNvPr>
            <p:cNvSpPr txBox="1"/>
            <p:nvPr/>
          </p:nvSpPr>
          <p:spPr>
            <a:xfrm>
              <a:off x="1174708" y="2647849"/>
              <a:ext cx="2835033"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Industry Outlook</a:t>
              </a:r>
            </a:p>
          </p:txBody>
        </p:sp>
        <p:sp>
          <p:nvSpPr>
            <p:cNvPr id="57" name="TextBox 56">
              <a:extLst>
                <a:ext uri="{FF2B5EF4-FFF2-40B4-BE49-F238E27FC236}">
                  <a16:creationId xmlns:a16="http://schemas.microsoft.com/office/drawing/2014/main" xmlns="" id="{D09FF2B4-6A3E-4F8A-BE1F-2283B64A70A7}"/>
                </a:ext>
              </a:extLst>
            </p:cNvPr>
            <p:cNvSpPr txBox="1"/>
            <p:nvPr/>
          </p:nvSpPr>
          <p:spPr>
            <a:xfrm>
              <a:off x="1186158" y="2901151"/>
              <a:ext cx="3445319"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Understand the Industry forecasts by  market research firms &amp; industry bodies</a:t>
              </a:r>
            </a:p>
            <a:p>
              <a:r>
                <a:rPr lang="en-US" sz="1372" dirty="0">
                  <a:solidFill>
                    <a:srgbClr val="000000"/>
                  </a:solidFill>
                  <a:latin typeface="Calibri" panose="020F0502020204030204" pitchFamily="34" charset="0"/>
                  <a:cs typeface="Calibri" panose="020F0502020204030204" pitchFamily="34" charset="0"/>
                </a:rPr>
                <a:t>e.g. : </a:t>
              </a:r>
              <a:r>
                <a:rPr lang="en-US" sz="1372" dirty="0" err="1">
                  <a:solidFill>
                    <a:srgbClr val="000000"/>
                  </a:solidFill>
                  <a:latin typeface="Calibri" panose="020F0502020204030204" pitchFamily="34" charset="0"/>
                  <a:cs typeface="Calibri" panose="020F0502020204030204" pitchFamily="34" charset="0"/>
                </a:rPr>
                <a:t>Mckenize</a:t>
              </a:r>
              <a:r>
                <a:rPr lang="en-US" sz="1372" dirty="0">
                  <a:solidFill>
                    <a:srgbClr val="000000"/>
                  </a:solidFill>
                  <a:latin typeface="Calibri" panose="020F0502020204030204" pitchFamily="34" charset="0"/>
                  <a:cs typeface="Calibri" panose="020F0502020204030204" pitchFamily="34" charset="0"/>
                </a:rPr>
                <a:t> , </a:t>
              </a:r>
              <a:r>
                <a:rPr lang="en-US" sz="1372" dirty="0" err="1">
                  <a:solidFill>
                    <a:srgbClr val="000000"/>
                  </a:solidFill>
                  <a:latin typeface="Calibri" panose="020F0502020204030204" pitchFamily="34" charset="0"/>
                  <a:cs typeface="Calibri" panose="020F0502020204030204" pitchFamily="34" charset="0"/>
                </a:rPr>
                <a:t>Deloitte,BCG</a:t>
              </a:r>
              <a:endParaRPr lang="en-US" sz="1372" dirty="0">
                <a:solidFill>
                  <a:srgbClr val="000000"/>
                </a:solidFill>
                <a:latin typeface="Calibri" panose="020F0502020204030204" pitchFamily="34" charset="0"/>
                <a:cs typeface="Calibri" panose="020F0502020204030204" pitchFamily="34" charset="0"/>
              </a:endParaRPr>
            </a:p>
          </p:txBody>
        </p:sp>
      </p:grpSp>
      <p:grpSp>
        <p:nvGrpSpPr>
          <p:cNvPr id="59" name="Group 58">
            <a:extLst>
              <a:ext uri="{FF2B5EF4-FFF2-40B4-BE49-F238E27FC236}">
                <a16:creationId xmlns:a16="http://schemas.microsoft.com/office/drawing/2014/main" xmlns="" id="{ABD7AAEC-A4C1-4E7B-A6CF-4BEC11FC6621}"/>
              </a:ext>
            </a:extLst>
          </p:cNvPr>
          <p:cNvGrpSpPr/>
          <p:nvPr/>
        </p:nvGrpSpPr>
        <p:grpSpPr>
          <a:xfrm>
            <a:off x="6815837" y="3088329"/>
            <a:ext cx="4088419" cy="1001456"/>
            <a:chOff x="7204886" y="2482371"/>
            <a:chExt cx="4088419" cy="1001456"/>
          </a:xfrm>
        </p:grpSpPr>
        <p:sp>
          <p:nvSpPr>
            <p:cNvPr id="60" name="TextBox 59">
              <a:extLst>
                <a:ext uri="{FF2B5EF4-FFF2-40B4-BE49-F238E27FC236}">
                  <a16:creationId xmlns:a16="http://schemas.microsoft.com/office/drawing/2014/main" xmlns="" id="{3547F957-7E36-4852-8C76-ED6FACE3497C}"/>
                </a:ext>
              </a:extLst>
            </p:cNvPr>
            <p:cNvSpPr txBox="1"/>
            <p:nvPr/>
          </p:nvSpPr>
          <p:spPr>
            <a:xfrm>
              <a:off x="7204886" y="2482371"/>
              <a:ext cx="3196261" cy="333617"/>
            </a:xfrm>
            <a:prstGeom prst="rect">
              <a:avLst/>
            </a:prstGeom>
            <a:noFill/>
          </p:spPr>
          <p:txBody>
            <a:bodyPr wrap="square" rtlCol="0">
              <a:spAutoFit/>
            </a:bodyPr>
            <a:lstStyle/>
            <a:p>
              <a:pPr algn="ctr"/>
              <a:r>
                <a:rPr lang="en-US" sz="1568" b="1" dirty="0">
                  <a:latin typeface="Calibri" panose="020F0502020204030204" pitchFamily="34" charset="0"/>
                  <a:cs typeface="Calibri" panose="020F0502020204030204" pitchFamily="34" charset="0"/>
                </a:rPr>
                <a:t>External Perception</a:t>
              </a:r>
            </a:p>
          </p:txBody>
        </p:sp>
        <p:sp>
          <p:nvSpPr>
            <p:cNvPr id="61" name="TextBox 60">
              <a:extLst>
                <a:ext uri="{FF2B5EF4-FFF2-40B4-BE49-F238E27FC236}">
                  <a16:creationId xmlns:a16="http://schemas.microsoft.com/office/drawing/2014/main" xmlns="" id="{C2278753-0392-4428-B5CD-E4415BD3CAAC}"/>
                </a:ext>
              </a:extLst>
            </p:cNvPr>
            <p:cNvSpPr txBox="1"/>
            <p:nvPr/>
          </p:nvSpPr>
          <p:spPr>
            <a:xfrm>
              <a:off x="7885766" y="2758051"/>
              <a:ext cx="3407539"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Understand the quality of the company using external social data e.g., Yelp, Twitter, Facebook</a:t>
              </a:r>
            </a:p>
          </p:txBody>
        </p:sp>
      </p:grpSp>
      <p:pic>
        <p:nvPicPr>
          <p:cNvPr id="5" name="Graphic 4" descr="Newspaper">
            <a:extLst>
              <a:ext uri="{FF2B5EF4-FFF2-40B4-BE49-F238E27FC236}">
                <a16:creationId xmlns:a16="http://schemas.microsoft.com/office/drawing/2014/main" xmlns="" id="{D00A7E88-1CAC-4A48-A783-5D8CEE65BE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1080084" y="3282557"/>
            <a:ext cx="914400" cy="914400"/>
          </a:xfrm>
          <a:prstGeom prst="rect">
            <a:avLst/>
          </a:prstGeom>
        </p:spPr>
      </p:pic>
      <p:pic>
        <p:nvPicPr>
          <p:cNvPr id="8" name="Graphic 7" descr="Briefcase">
            <a:extLst>
              <a:ext uri="{FF2B5EF4-FFF2-40B4-BE49-F238E27FC236}">
                <a16:creationId xmlns:a16="http://schemas.microsoft.com/office/drawing/2014/main" xmlns="" id="{68FDD841-F153-4837-AD00-87F93DACB86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82764" y="3371981"/>
            <a:ext cx="914400" cy="914400"/>
          </a:xfrm>
          <a:prstGeom prst="rect">
            <a:avLst/>
          </a:prstGeom>
        </p:spPr>
      </p:pic>
    </p:spTree>
    <p:extLst>
      <p:ext uri="{BB962C8B-B14F-4D97-AF65-F5344CB8AC3E}">
        <p14:creationId xmlns:p14="http://schemas.microsoft.com/office/powerpoint/2010/main" val="302676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p:cNvSpPr/>
          <p:nvPr/>
        </p:nvSpPr>
        <p:spPr>
          <a:xfrm>
            <a:off x="2455101" y="1061672"/>
            <a:ext cx="6757416" cy="2966928"/>
          </a:xfrm>
          <a:prstGeom prst="round2Diag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grpSp>
        <p:nvGrpSpPr>
          <p:cNvPr id="4" name="Group 3">
            <a:extLst>
              <a:ext uri="{FF2B5EF4-FFF2-40B4-BE49-F238E27FC236}">
                <a16:creationId xmlns:a16="http://schemas.microsoft.com/office/drawing/2014/main" xmlns="" id="{68DE1503-5214-45FF-9B9D-396D5D77BE9A}"/>
              </a:ext>
            </a:extLst>
          </p:cNvPr>
          <p:cNvGrpSpPr/>
          <p:nvPr/>
        </p:nvGrpSpPr>
        <p:grpSpPr>
          <a:xfrm>
            <a:off x="3628480" y="1217532"/>
            <a:ext cx="5122021" cy="768448"/>
            <a:chOff x="632788" y="1063398"/>
            <a:chExt cx="3777205" cy="705533"/>
          </a:xfrm>
        </p:grpSpPr>
        <p:sp>
          <p:nvSpPr>
            <p:cNvPr id="5" name="TextBox 4">
              <a:extLst>
                <a:ext uri="{FF2B5EF4-FFF2-40B4-BE49-F238E27FC236}">
                  <a16:creationId xmlns:a16="http://schemas.microsoft.com/office/drawing/2014/main" xmlns="" id="{FF058FED-2B4C-40A4-AECC-130E154BE17B}"/>
                </a:ext>
              </a:extLst>
            </p:cNvPr>
            <p:cNvSpPr txBox="1"/>
            <p:nvPr/>
          </p:nvSpPr>
          <p:spPr>
            <a:xfrm>
              <a:off x="632788" y="1063398"/>
              <a:ext cx="2937515" cy="282578"/>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Analyst Reports</a:t>
              </a:r>
            </a:p>
          </p:txBody>
        </p:sp>
        <p:sp>
          <p:nvSpPr>
            <p:cNvPr id="6" name="TextBox 5">
              <a:extLst>
                <a:ext uri="{FF2B5EF4-FFF2-40B4-BE49-F238E27FC236}">
                  <a16:creationId xmlns:a16="http://schemas.microsoft.com/office/drawing/2014/main" xmlns="" id="{F036CFAD-21AD-41B8-91C1-94C42FF28F1F}"/>
                </a:ext>
              </a:extLst>
            </p:cNvPr>
            <p:cNvSpPr txBox="1"/>
            <p:nvPr/>
          </p:nvSpPr>
          <p:spPr>
            <a:xfrm>
              <a:off x="632788" y="1345064"/>
              <a:ext cx="3777205" cy="423867"/>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To evaluate the consensus  of  investment analyst on  recommendation on the stock like to buy / sell / hold stock etc.  e.g. :Financial Times , Morning star, </a:t>
              </a:r>
            </a:p>
          </p:txBody>
        </p:sp>
      </p:grpSp>
      <p:grpSp>
        <p:nvGrpSpPr>
          <p:cNvPr id="7" name="Group 6">
            <a:extLst>
              <a:ext uri="{FF2B5EF4-FFF2-40B4-BE49-F238E27FC236}">
                <a16:creationId xmlns:a16="http://schemas.microsoft.com/office/drawing/2014/main" xmlns="" id="{9DD66627-19F1-4444-9D1F-54886ADA7E7F}"/>
              </a:ext>
            </a:extLst>
          </p:cNvPr>
          <p:cNvGrpSpPr/>
          <p:nvPr/>
        </p:nvGrpSpPr>
        <p:grpSpPr>
          <a:xfrm>
            <a:off x="3628473" y="2086953"/>
            <a:ext cx="5879443" cy="759478"/>
            <a:chOff x="1006643" y="2587880"/>
            <a:chExt cx="3635499" cy="689473"/>
          </a:xfrm>
        </p:grpSpPr>
        <p:sp>
          <p:nvSpPr>
            <p:cNvPr id="8" name="TextBox 7">
              <a:extLst>
                <a:ext uri="{FF2B5EF4-FFF2-40B4-BE49-F238E27FC236}">
                  <a16:creationId xmlns:a16="http://schemas.microsoft.com/office/drawing/2014/main" xmlns="" id="{B84C2047-7500-40AF-B55B-53C20C593507}"/>
                </a:ext>
              </a:extLst>
            </p:cNvPr>
            <p:cNvSpPr txBox="1"/>
            <p:nvPr/>
          </p:nvSpPr>
          <p:spPr>
            <a:xfrm>
              <a:off x="1006643" y="2587880"/>
              <a:ext cx="2835033" cy="279408"/>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Revenue &amp; Cost Drivers</a:t>
              </a:r>
            </a:p>
          </p:txBody>
        </p:sp>
        <p:sp>
          <p:nvSpPr>
            <p:cNvPr id="9" name="TextBox 8">
              <a:extLst>
                <a:ext uri="{FF2B5EF4-FFF2-40B4-BE49-F238E27FC236}">
                  <a16:creationId xmlns:a16="http://schemas.microsoft.com/office/drawing/2014/main" xmlns="" id="{9716DCC8-C762-42D7-AF5D-54C18A9B0A5D}"/>
                </a:ext>
              </a:extLst>
            </p:cNvPr>
            <p:cNvSpPr txBox="1"/>
            <p:nvPr/>
          </p:nvSpPr>
          <p:spPr>
            <a:xfrm>
              <a:off x="1006643" y="2858242"/>
              <a:ext cx="3635499" cy="419111"/>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Measure the effect of external perception on company’s revenue</a:t>
              </a:r>
            </a:p>
            <a:p>
              <a:r>
                <a:rPr lang="en-US" sz="1200" dirty="0">
                  <a:solidFill>
                    <a:srgbClr val="000000"/>
                  </a:solidFill>
                  <a:latin typeface="Calibri" panose="020F0502020204030204" pitchFamily="34" charset="0"/>
                  <a:cs typeface="Calibri" panose="020F0502020204030204" pitchFamily="34" charset="0"/>
                </a:rPr>
                <a:t>e.g. : Google Analytics, Omniture, </a:t>
              </a:r>
              <a:r>
                <a:rPr lang="en-US" sz="1200" dirty="0" err="1">
                  <a:solidFill>
                    <a:srgbClr val="000000"/>
                  </a:solidFill>
                  <a:latin typeface="Calibri" panose="020F0502020204030204" pitchFamily="34" charset="0"/>
                  <a:cs typeface="Calibri" panose="020F0502020204030204" pitchFamily="34" charset="0"/>
                </a:rPr>
                <a:t>Statistica</a:t>
              </a:r>
              <a:endParaRPr lang="en-US" sz="1200" dirty="0">
                <a:solidFill>
                  <a:srgbClr val="000000"/>
                </a:solidFill>
                <a:latin typeface="Calibri" panose="020F0502020204030204" pitchFamily="34" charset="0"/>
                <a:cs typeface="Calibri" panose="020F0502020204030204" pitchFamily="34" charset="0"/>
              </a:endParaRPr>
            </a:p>
          </p:txBody>
        </p:sp>
      </p:grpSp>
      <p:pic>
        <p:nvPicPr>
          <p:cNvPr id="10" name="Picture 9">
            <a:extLst>
              <a:ext uri="{FF2B5EF4-FFF2-40B4-BE49-F238E27FC236}">
                <a16:creationId xmlns:a16="http://schemas.microsoft.com/office/drawing/2014/main" xmlns="" id="{D80666FF-A95C-415C-85DA-B3443A57A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136" y="2156453"/>
            <a:ext cx="694255" cy="857370"/>
          </a:xfrm>
          <a:prstGeom prst="rect">
            <a:avLst/>
          </a:prstGeom>
        </p:spPr>
      </p:pic>
      <p:pic>
        <p:nvPicPr>
          <p:cNvPr id="11" name="Picture 10">
            <a:extLst>
              <a:ext uri="{FF2B5EF4-FFF2-40B4-BE49-F238E27FC236}">
                <a16:creationId xmlns:a16="http://schemas.microsoft.com/office/drawing/2014/main" xmlns="" id="{60DB5D43-CAC7-4DEE-87DA-3A0029005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446" y="1211984"/>
            <a:ext cx="743722" cy="786728"/>
          </a:xfrm>
          <a:prstGeom prst="rect">
            <a:avLst/>
          </a:prstGeom>
        </p:spPr>
      </p:pic>
      <p:grpSp>
        <p:nvGrpSpPr>
          <p:cNvPr id="12" name="Group 11">
            <a:extLst>
              <a:ext uri="{FF2B5EF4-FFF2-40B4-BE49-F238E27FC236}">
                <a16:creationId xmlns:a16="http://schemas.microsoft.com/office/drawing/2014/main" xmlns="" id="{39F0CA3D-9626-4684-A9AB-19AED2FE45E3}"/>
              </a:ext>
            </a:extLst>
          </p:cNvPr>
          <p:cNvGrpSpPr/>
          <p:nvPr/>
        </p:nvGrpSpPr>
        <p:grpSpPr>
          <a:xfrm>
            <a:off x="3628473" y="3081630"/>
            <a:ext cx="5832312" cy="745547"/>
            <a:chOff x="1224907" y="2647849"/>
            <a:chExt cx="3445319" cy="665235"/>
          </a:xfrm>
        </p:grpSpPr>
        <p:sp>
          <p:nvSpPr>
            <p:cNvPr id="13" name="TextBox 12">
              <a:extLst>
                <a:ext uri="{FF2B5EF4-FFF2-40B4-BE49-F238E27FC236}">
                  <a16:creationId xmlns:a16="http://schemas.microsoft.com/office/drawing/2014/main" xmlns="" id="{73BCD316-3C25-450B-8278-99A67AB90BC7}"/>
                </a:ext>
              </a:extLst>
            </p:cNvPr>
            <p:cNvSpPr txBox="1"/>
            <p:nvPr/>
          </p:nvSpPr>
          <p:spPr>
            <a:xfrm>
              <a:off x="1224907" y="2647849"/>
              <a:ext cx="2835033" cy="274622"/>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Industry Outlook</a:t>
              </a:r>
            </a:p>
          </p:txBody>
        </p:sp>
        <p:sp>
          <p:nvSpPr>
            <p:cNvPr id="14" name="TextBox 13">
              <a:extLst>
                <a:ext uri="{FF2B5EF4-FFF2-40B4-BE49-F238E27FC236}">
                  <a16:creationId xmlns:a16="http://schemas.microsoft.com/office/drawing/2014/main" xmlns="" id="{D09FF2B4-6A3E-4F8A-BE1F-2283B64A70A7}"/>
                </a:ext>
              </a:extLst>
            </p:cNvPr>
            <p:cNvSpPr txBox="1"/>
            <p:nvPr/>
          </p:nvSpPr>
          <p:spPr>
            <a:xfrm>
              <a:off x="1224907" y="2901151"/>
              <a:ext cx="3445319" cy="411933"/>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Understand the Industry forecasts by  market research firms &amp; industry bodies</a:t>
              </a:r>
            </a:p>
            <a:p>
              <a:r>
                <a:rPr lang="en-US" sz="1200" dirty="0">
                  <a:solidFill>
                    <a:srgbClr val="000000"/>
                  </a:solidFill>
                  <a:latin typeface="Calibri" panose="020F0502020204030204" pitchFamily="34" charset="0"/>
                  <a:cs typeface="Calibri" panose="020F0502020204030204" pitchFamily="34" charset="0"/>
                </a:rPr>
                <a:t>e.g. : </a:t>
              </a:r>
              <a:r>
                <a:rPr lang="en-US" sz="1200" dirty="0" err="1">
                  <a:solidFill>
                    <a:srgbClr val="000000"/>
                  </a:solidFill>
                  <a:latin typeface="Calibri" panose="020F0502020204030204" pitchFamily="34" charset="0"/>
                  <a:cs typeface="Calibri" panose="020F0502020204030204" pitchFamily="34" charset="0"/>
                </a:rPr>
                <a:t>Mckenize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Deloitte,BCG</a:t>
              </a:r>
              <a:endParaRPr lang="en-US" sz="1200" dirty="0">
                <a:solidFill>
                  <a:srgbClr val="000000"/>
                </a:solidFill>
                <a:latin typeface="Calibri" panose="020F0502020204030204" pitchFamily="34" charset="0"/>
                <a:cs typeface="Calibri" panose="020F0502020204030204" pitchFamily="34" charset="0"/>
              </a:endParaRPr>
            </a:p>
          </p:txBody>
        </p:sp>
      </p:grpSp>
      <p:pic>
        <p:nvPicPr>
          <p:cNvPr id="15" name="Graphic 7" descr="Briefcase">
            <a:extLst>
              <a:ext uri="{FF2B5EF4-FFF2-40B4-BE49-F238E27FC236}">
                <a16:creationId xmlns:a16="http://schemas.microsoft.com/office/drawing/2014/main" xmlns="" id="{68FDD841-F153-4837-AD00-87F93DACB8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800593" y="3108935"/>
            <a:ext cx="687002" cy="914400"/>
          </a:xfrm>
          <a:prstGeom prst="rect">
            <a:avLst/>
          </a:prstGeom>
        </p:spPr>
      </p:pic>
    </p:spTree>
    <p:extLst>
      <p:ext uri="{BB962C8B-B14F-4D97-AF65-F5344CB8AC3E}">
        <p14:creationId xmlns:p14="http://schemas.microsoft.com/office/powerpoint/2010/main" val="161130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p:cNvSpPr/>
          <p:nvPr/>
        </p:nvSpPr>
        <p:spPr>
          <a:xfrm>
            <a:off x="2571320" y="1061672"/>
            <a:ext cx="6757091" cy="2966928"/>
          </a:xfrm>
          <a:prstGeom prst="round2Diag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grpSp>
        <p:nvGrpSpPr>
          <p:cNvPr id="3" name="Group 2"/>
          <p:cNvGrpSpPr/>
          <p:nvPr/>
        </p:nvGrpSpPr>
        <p:grpSpPr>
          <a:xfrm>
            <a:off x="3721915" y="1157276"/>
            <a:ext cx="6858000" cy="728365"/>
            <a:chOff x="4448423" y="1232432"/>
            <a:chExt cx="3951594" cy="728365"/>
          </a:xfrm>
        </p:grpSpPr>
        <p:sp>
          <p:nvSpPr>
            <p:cNvPr id="19" name="TextBox 18">
              <a:extLst>
                <a:ext uri="{FF2B5EF4-FFF2-40B4-BE49-F238E27FC236}">
                  <a16:creationId xmlns:a16="http://schemas.microsoft.com/office/drawing/2014/main" xmlns="" id="{250552B1-BDD3-41E7-B89F-F3C167314305}"/>
                </a:ext>
              </a:extLst>
            </p:cNvPr>
            <p:cNvSpPr txBox="1"/>
            <p:nvPr/>
          </p:nvSpPr>
          <p:spPr>
            <a:xfrm>
              <a:off x="4448423" y="1232432"/>
              <a:ext cx="3855701"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Internal Assessment </a:t>
              </a:r>
            </a:p>
          </p:txBody>
        </p:sp>
        <p:sp>
          <p:nvSpPr>
            <p:cNvPr id="20" name="TextBox 19">
              <a:extLst>
                <a:ext uri="{FF2B5EF4-FFF2-40B4-BE49-F238E27FC236}">
                  <a16:creationId xmlns:a16="http://schemas.microsoft.com/office/drawing/2014/main" xmlns="" id="{8324A853-33F7-43E4-95C4-28AA4D6475A0}"/>
                </a:ext>
              </a:extLst>
            </p:cNvPr>
            <p:cNvSpPr txBox="1"/>
            <p:nvPr/>
          </p:nvSpPr>
          <p:spPr>
            <a:xfrm>
              <a:off x="4448423" y="1499132"/>
              <a:ext cx="3951594" cy="461665"/>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Measure employees review about the company &amp; their management. </a:t>
              </a:r>
              <a:endParaRPr lang="en-US" sz="1200" dirty="0" smtClean="0">
                <a:solidFill>
                  <a:srgbClr val="000000"/>
                </a:solidFill>
                <a:latin typeface="Calibri" panose="020F0502020204030204" pitchFamily="34" charset="0"/>
                <a:cs typeface="Calibri" panose="020F0502020204030204" pitchFamily="34" charset="0"/>
              </a:endParaRPr>
            </a:p>
            <a:p>
              <a:r>
                <a:rPr lang="en-US" sz="1200" dirty="0" smtClean="0">
                  <a:solidFill>
                    <a:srgbClr val="000000"/>
                  </a:solidFill>
                  <a:latin typeface="Calibri" panose="020F0502020204030204" pitchFamily="34" charset="0"/>
                  <a:cs typeface="Calibri" panose="020F0502020204030204" pitchFamily="34" charset="0"/>
                </a:rPr>
                <a:t>E.g</a:t>
              </a:r>
              <a:r>
                <a:rPr lang="en-US" sz="1200" dirty="0">
                  <a:solidFill>
                    <a:srgbClr val="000000"/>
                  </a:solidFill>
                  <a:latin typeface="Calibri" panose="020F0502020204030204" pitchFamily="34" charset="0"/>
                  <a:cs typeface="Calibri" panose="020F0502020204030204" pitchFamily="34" charset="0"/>
                </a:rPr>
                <a:t>. : Glassdoor, Indeed, Comparably</a:t>
              </a:r>
            </a:p>
          </p:txBody>
        </p:sp>
      </p:grpSp>
      <p:grpSp>
        <p:nvGrpSpPr>
          <p:cNvPr id="33" name="Group 32"/>
          <p:cNvGrpSpPr/>
          <p:nvPr/>
        </p:nvGrpSpPr>
        <p:grpSpPr>
          <a:xfrm>
            <a:off x="3721915" y="2112814"/>
            <a:ext cx="6858000" cy="778219"/>
            <a:chOff x="4448423" y="2313230"/>
            <a:chExt cx="3474779" cy="778219"/>
          </a:xfrm>
        </p:grpSpPr>
        <p:sp>
          <p:nvSpPr>
            <p:cNvPr id="23" name="TextBox 22">
              <a:extLst>
                <a:ext uri="{FF2B5EF4-FFF2-40B4-BE49-F238E27FC236}">
                  <a16:creationId xmlns:a16="http://schemas.microsoft.com/office/drawing/2014/main" xmlns="" id="{5114725F-A9DA-48B1-82F5-414F76C51F14}"/>
                </a:ext>
              </a:extLst>
            </p:cNvPr>
            <p:cNvSpPr txBox="1"/>
            <p:nvPr/>
          </p:nvSpPr>
          <p:spPr>
            <a:xfrm>
              <a:off x="4448423" y="2313230"/>
              <a:ext cx="3196261"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Company Characteristics </a:t>
              </a:r>
            </a:p>
          </p:txBody>
        </p:sp>
        <p:sp>
          <p:nvSpPr>
            <p:cNvPr id="24" name="TextBox 23">
              <a:extLst>
                <a:ext uri="{FF2B5EF4-FFF2-40B4-BE49-F238E27FC236}">
                  <a16:creationId xmlns:a16="http://schemas.microsoft.com/office/drawing/2014/main" xmlns="" id="{33BBAB56-624E-46EA-AA91-D5753A9B4438}"/>
                </a:ext>
              </a:extLst>
            </p:cNvPr>
            <p:cNvSpPr txBox="1"/>
            <p:nvPr/>
          </p:nvSpPr>
          <p:spPr>
            <a:xfrm>
              <a:off x="4448423" y="2629784"/>
              <a:ext cx="3474779" cy="461665"/>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Analyze characteristics of organization like size etc. </a:t>
              </a:r>
              <a:endParaRPr lang="en-US" sz="1200" dirty="0" smtClean="0">
                <a:solidFill>
                  <a:srgbClr val="000000"/>
                </a:solidFill>
                <a:latin typeface="Calibri" panose="020F0502020204030204" pitchFamily="34" charset="0"/>
                <a:cs typeface="Calibri" panose="020F0502020204030204" pitchFamily="34" charset="0"/>
              </a:endParaRPr>
            </a:p>
            <a:p>
              <a:r>
                <a:rPr lang="en-US" sz="1200" dirty="0" err="1" smtClean="0">
                  <a:solidFill>
                    <a:srgbClr val="000000"/>
                  </a:solidFill>
                  <a:latin typeface="Calibri" panose="020F0502020204030204" pitchFamily="34" charset="0"/>
                  <a:cs typeface="Calibri" panose="020F0502020204030204" pitchFamily="34" charset="0"/>
                </a:rPr>
                <a:t>Eg</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Linkedin</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Crunchbase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Owler</a:t>
              </a:r>
              <a:endParaRPr lang="en-US" sz="1200" dirty="0">
                <a:solidFill>
                  <a:srgbClr val="000000"/>
                </a:solidFill>
                <a:latin typeface="Calibri" panose="020F0502020204030204" pitchFamily="34" charset="0"/>
                <a:cs typeface="Calibri" panose="020F0502020204030204" pitchFamily="34" charset="0"/>
              </a:endParaRPr>
            </a:p>
          </p:txBody>
        </p:sp>
      </p:grpSp>
      <p:grpSp>
        <p:nvGrpSpPr>
          <p:cNvPr id="34" name="Group 33"/>
          <p:cNvGrpSpPr/>
          <p:nvPr/>
        </p:nvGrpSpPr>
        <p:grpSpPr>
          <a:xfrm>
            <a:off x="3721915" y="3113381"/>
            <a:ext cx="6858000" cy="737345"/>
            <a:chOff x="4448423" y="3263693"/>
            <a:chExt cx="3407539" cy="737345"/>
          </a:xfrm>
        </p:grpSpPr>
        <p:sp>
          <p:nvSpPr>
            <p:cNvPr id="27" name="TextBox 26">
              <a:extLst>
                <a:ext uri="{FF2B5EF4-FFF2-40B4-BE49-F238E27FC236}">
                  <a16:creationId xmlns:a16="http://schemas.microsoft.com/office/drawing/2014/main" xmlns="" id="{3547F957-7E36-4852-8C76-ED6FACE3497C}"/>
                </a:ext>
              </a:extLst>
            </p:cNvPr>
            <p:cNvSpPr txBox="1"/>
            <p:nvPr/>
          </p:nvSpPr>
          <p:spPr>
            <a:xfrm>
              <a:off x="4448423" y="3263693"/>
              <a:ext cx="3196261"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External Perception</a:t>
              </a:r>
            </a:p>
          </p:txBody>
        </p:sp>
        <p:sp>
          <p:nvSpPr>
            <p:cNvPr id="28" name="TextBox 27">
              <a:extLst>
                <a:ext uri="{FF2B5EF4-FFF2-40B4-BE49-F238E27FC236}">
                  <a16:creationId xmlns:a16="http://schemas.microsoft.com/office/drawing/2014/main" xmlns="" id="{C2278753-0392-4428-B5CD-E4415BD3CAAC}"/>
                </a:ext>
              </a:extLst>
            </p:cNvPr>
            <p:cNvSpPr txBox="1"/>
            <p:nvPr/>
          </p:nvSpPr>
          <p:spPr>
            <a:xfrm>
              <a:off x="4448423" y="3539373"/>
              <a:ext cx="3407539" cy="461665"/>
            </a:xfrm>
            <a:prstGeom prst="rect">
              <a:avLst/>
            </a:prstGeom>
            <a:noFill/>
          </p:spPr>
          <p:txBody>
            <a:bodyPr wrap="square" rtlCol="0">
              <a:spAutoFit/>
            </a:bodyPr>
            <a:lstStyle/>
            <a:p>
              <a:r>
                <a:rPr lang="en-US" sz="1200" dirty="0">
                  <a:solidFill>
                    <a:srgbClr val="000000"/>
                  </a:solidFill>
                  <a:latin typeface="Calibri" panose="020F0502020204030204" pitchFamily="34" charset="0"/>
                  <a:cs typeface="Calibri" panose="020F0502020204030204" pitchFamily="34" charset="0"/>
                </a:rPr>
                <a:t>Understand the quality of the company using external social </a:t>
              </a:r>
              <a:r>
                <a:rPr lang="en-US" sz="1200" dirty="0" smtClean="0">
                  <a:solidFill>
                    <a:srgbClr val="000000"/>
                  </a:solidFill>
                  <a:latin typeface="Calibri" panose="020F0502020204030204" pitchFamily="34" charset="0"/>
                  <a:cs typeface="Calibri" panose="020F0502020204030204" pitchFamily="34" charset="0"/>
                </a:rPr>
                <a:t>data.</a:t>
              </a:r>
            </a:p>
            <a:p>
              <a:r>
                <a:rPr lang="en-US" sz="1200" dirty="0" smtClean="0">
                  <a:solidFill>
                    <a:srgbClr val="000000"/>
                  </a:solidFill>
                  <a:latin typeface="Calibri" panose="020F0502020204030204" pitchFamily="34" charset="0"/>
                  <a:cs typeface="Calibri" panose="020F0502020204030204" pitchFamily="34" charset="0"/>
                </a:rPr>
                <a:t> </a:t>
              </a:r>
              <a:r>
                <a:rPr lang="en-US" sz="1200" dirty="0" err="1" smtClean="0">
                  <a:solidFill>
                    <a:srgbClr val="000000"/>
                  </a:solidFill>
                  <a:latin typeface="Calibri" panose="020F0502020204030204" pitchFamily="34" charset="0"/>
                  <a:cs typeface="Calibri" panose="020F0502020204030204" pitchFamily="34" charset="0"/>
                </a:rPr>
                <a:t>Eg</a:t>
              </a:r>
              <a:r>
                <a:rPr lang="en-US" sz="1200" dirty="0">
                  <a:solidFill>
                    <a:srgbClr val="000000"/>
                  </a:solidFill>
                  <a:latin typeface="Calibri" panose="020F0502020204030204" pitchFamily="34" charset="0"/>
                  <a:cs typeface="Calibri" panose="020F0502020204030204" pitchFamily="34" charset="0"/>
                </a:rPr>
                <a:t>., Yelp, Twitter, Facebook</a:t>
              </a:r>
            </a:p>
          </p:txBody>
        </p:sp>
      </p:grpSp>
      <p:pic>
        <p:nvPicPr>
          <p:cNvPr id="30" name="Graphic 233" descr="Checklist">
            <a:extLst>
              <a:ext uri="{FF2B5EF4-FFF2-40B4-BE49-F238E27FC236}">
                <a16:creationId xmlns:a16="http://schemas.microsoft.com/office/drawing/2014/main" xmlns="" id="{3A8E5ACB-7F2F-4C86-95AE-D2400C6A21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01024" y="1166025"/>
            <a:ext cx="670498" cy="670498"/>
          </a:xfrm>
          <a:prstGeom prst="rect">
            <a:avLst/>
          </a:prstGeom>
        </p:spPr>
      </p:pic>
      <p:pic>
        <p:nvPicPr>
          <p:cNvPr id="31" name="Graphic 230" descr="Hierarchy">
            <a:extLst>
              <a:ext uri="{FF2B5EF4-FFF2-40B4-BE49-F238E27FC236}">
                <a16:creationId xmlns:a16="http://schemas.microsoft.com/office/drawing/2014/main" xmlns="" id="{4B6E1E3A-5237-444E-9A29-0D1252C1FC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854488" y="2070694"/>
            <a:ext cx="831273" cy="831273"/>
          </a:xfrm>
          <a:prstGeom prst="rect">
            <a:avLst/>
          </a:prstGeom>
        </p:spPr>
      </p:pic>
      <p:pic>
        <p:nvPicPr>
          <p:cNvPr id="32" name="Graphic 4" descr="Newspaper">
            <a:extLst>
              <a:ext uri="{FF2B5EF4-FFF2-40B4-BE49-F238E27FC236}">
                <a16:creationId xmlns:a16="http://schemas.microsoft.com/office/drawing/2014/main" xmlns="" id="{D00A7E88-1CAC-4A48-A783-5D8CEE65BE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854488" y="3211387"/>
            <a:ext cx="831273" cy="831273"/>
          </a:xfrm>
          <a:prstGeom prst="rect">
            <a:avLst/>
          </a:prstGeom>
        </p:spPr>
      </p:pic>
    </p:spTree>
    <p:extLst>
      <p:ext uri="{BB962C8B-B14F-4D97-AF65-F5344CB8AC3E}">
        <p14:creationId xmlns:p14="http://schemas.microsoft.com/office/powerpoint/2010/main" val="232862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p:cNvSpPr/>
          <p:nvPr/>
        </p:nvSpPr>
        <p:spPr>
          <a:xfrm>
            <a:off x="2571320" y="1061672"/>
            <a:ext cx="6757091" cy="2966928"/>
          </a:xfrm>
          <a:prstGeom prst="round2Diag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grpSp>
        <p:nvGrpSpPr>
          <p:cNvPr id="17" name="Group 16">
            <a:extLst>
              <a:ext uri="{FF2B5EF4-FFF2-40B4-BE49-F238E27FC236}">
                <a16:creationId xmlns:a16="http://schemas.microsoft.com/office/drawing/2014/main" xmlns="" id="{72D9E599-51EB-46C6-9B0B-B15B2CECC162}"/>
              </a:ext>
            </a:extLst>
          </p:cNvPr>
          <p:cNvGrpSpPr/>
          <p:nvPr/>
        </p:nvGrpSpPr>
        <p:grpSpPr>
          <a:xfrm>
            <a:off x="2805945" y="1406089"/>
            <a:ext cx="1222811" cy="548960"/>
            <a:chOff x="2841674" y="5334690"/>
            <a:chExt cx="1247331" cy="559968"/>
          </a:xfrm>
        </p:grpSpPr>
        <p:sp>
          <p:nvSpPr>
            <p:cNvPr id="18" name="TextBox 17">
              <a:extLst>
                <a:ext uri="{FF2B5EF4-FFF2-40B4-BE49-F238E27FC236}">
                  <a16:creationId xmlns:a16="http://schemas.microsoft.com/office/drawing/2014/main" xmlns="" id="{7CC4B36F-908F-4BF8-B88E-6A204C7248C8}"/>
                </a:ext>
              </a:extLst>
            </p:cNvPr>
            <p:cNvSpPr txBox="1"/>
            <p:nvPr/>
          </p:nvSpPr>
          <p:spPr>
            <a:xfrm>
              <a:off x="3131655" y="5334690"/>
              <a:ext cx="678980" cy="246221"/>
            </a:xfrm>
            <a:prstGeom prst="rect">
              <a:avLst/>
            </a:prstGeom>
            <a:noFill/>
          </p:spPr>
          <p:txBody>
            <a:bodyPr wrap="square" rtlCol="0">
              <a:spAutoFit/>
            </a:bodyPr>
            <a:lstStyle/>
            <a:p>
              <a:pPr defTabSz="896386">
                <a:defRPr/>
              </a:pPr>
              <a:r>
                <a:rPr lang="en-US" sz="980" kern="0" dirty="0">
                  <a:solidFill>
                    <a:srgbClr val="000000"/>
                  </a:solidFill>
                </a:rPr>
                <a:t>News A</a:t>
              </a:r>
            </a:p>
          </p:txBody>
        </p:sp>
        <p:grpSp>
          <p:nvGrpSpPr>
            <p:cNvPr id="21" name="Group 20">
              <a:extLst>
                <a:ext uri="{FF2B5EF4-FFF2-40B4-BE49-F238E27FC236}">
                  <a16:creationId xmlns:a16="http://schemas.microsoft.com/office/drawing/2014/main" xmlns="" id="{797C445E-48E0-4C3D-BC9A-7A4A05DB5093}"/>
                </a:ext>
              </a:extLst>
            </p:cNvPr>
            <p:cNvGrpSpPr/>
            <p:nvPr/>
          </p:nvGrpSpPr>
          <p:grpSpPr>
            <a:xfrm>
              <a:off x="2841674" y="5385841"/>
              <a:ext cx="1247331" cy="508817"/>
              <a:chOff x="2841674" y="5456181"/>
              <a:chExt cx="1247331" cy="508817"/>
            </a:xfrm>
          </p:grpSpPr>
          <p:grpSp>
            <p:nvGrpSpPr>
              <p:cNvPr id="22" name="Gruppieren 118">
                <a:extLst>
                  <a:ext uri="{FF2B5EF4-FFF2-40B4-BE49-F238E27FC236}">
                    <a16:creationId xmlns:a16="http://schemas.microsoft.com/office/drawing/2014/main" xmlns="" id="{D3517696-5D81-4FA4-8E64-E9613FB1B53E}"/>
                  </a:ext>
                </a:extLst>
              </p:cNvPr>
              <p:cNvGrpSpPr/>
              <p:nvPr/>
            </p:nvGrpSpPr>
            <p:grpSpPr>
              <a:xfrm>
                <a:off x="2841674" y="5456181"/>
                <a:ext cx="526948" cy="459018"/>
                <a:chOff x="849601" y="4037354"/>
                <a:chExt cx="2287250" cy="2119923"/>
              </a:xfrm>
              <a:solidFill>
                <a:srgbClr val="318FDF"/>
              </a:solidFill>
            </p:grpSpPr>
            <p:sp>
              <p:nvSpPr>
                <p:cNvPr id="29" name="Freeform 16">
                  <a:extLst>
                    <a:ext uri="{FF2B5EF4-FFF2-40B4-BE49-F238E27FC236}">
                      <a16:creationId xmlns:a16="http://schemas.microsoft.com/office/drawing/2014/main" xmlns="" id="{8594F55C-D81A-4324-95B2-2C4209BF7CDE}"/>
                    </a:ext>
                  </a:extLst>
                </p:cNvPr>
                <p:cNvSpPr>
                  <a:spLocks/>
                </p:cNvSpPr>
                <p:nvPr/>
              </p:nvSpPr>
              <p:spPr bwMode="gray">
                <a:xfrm>
                  <a:off x="849601" y="5662413"/>
                  <a:ext cx="2287250" cy="494864"/>
                </a:xfrm>
                <a:custGeom>
                  <a:avLst/>
                  <a:gdLst>
                    <a:gd name="T0" fmla="*/ 205 w 1724"/>
                    <a:gd name="T1" fmla="*/ 0 h 373"/>
                    <a:gd name="T2" fmla="*/ 0 w 1724"/>
                    <a:gd name="T3" fmla="*/ 373 h 373"/>
                    <a:gd name="T4" fmla="*/ 1724 w 1724"/>
                    <a:gd name="T5" fmla="*/ 373 h 373"/>
                    <a:gd name="T6" fmla="*/ 1519 w 1724"/>
                    <a:gd name="T7" fmla="*/ 0 h 373"/>
                    <a:gd name="T8" fmla="*/ 205 w 1724"/>
                    <a:gd name="T9" fmla="*/ 0 h 373"/>
                  </a:gdLst>
                  <a:ahLst/>
                  <a:cxnLst>
                    <a:cxn ang="0">
                      <a:pos x="T0" y="T1"/>
                    </a:cxn>
                    <a:cxn ang="0">
                      <a:pos x="T2" y="T3"/>
                    </a:cxn>
                    <a:cxn ang="0">
                      <a:pos x="T4" y="T5"/>
                    </a:cxn>
                    <a:cxn ang="0">
                      <a:pos x="T6" y="T7"/>
                    </a:cxn>
                    <a:cxn ang="0">
                      <a:pos x="T8" y="T9"/>
                    </a:cxn>
                  </a:cxnLst>
                  <a:rect l="0" t="0" r="r" b="b"/>
                  <a:pathLst>
                    <a:path w="1724" h="373">
                      <a:moveTo>
                        <a:pt x="205" y="0"/>
                      </a:moveTo>
                      <a:lnTo>
                        <a:pt x="0" y="373"/>
                      </a:lnTo>
                      <a:lnTo>
                        <a:pt x="1724" y="373"/>
                      </a:lnTo>
                      <a:lnTo>
                        <a:pt x="1519" y="0"/>
                      </a:lnTo>
                      <a:lnTo>
                        <a:pt x="2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ctr" anchorCtr="0" compatLnSpc="1">
                  <a:prstTxWarp prst="textNoShape">
                    <a:avLst/>
                  </a:prstTxWarp>
                </a:bodyPr>
                <a:lstStyle/>
                <a:p>
                  <a:pPr algn="ctr" defTabSz="896386">
                    <a:defRPr/>
                  </a:pPr>
                  <a:endParaRPr lang="de-DE" sz="1176" b="1" kern="0" dirty="0">
                    <a:solidFill>
                      <a:srgbClr val="7C4A0F"/>
                    </a:solidFill>
                  </a:endParaRPr>
                </a:p>
              </p:txBody>
            </p:sp>
            <p:sp>
              <p:nvSpPr>
                <p:cNvPr id="35" name="Freeform 17">
                  <a:extLst>
                    <a:ext uri="{FF2B5EF4-FFF2-40B4-BE49-F238E27FC236}">
                      <a16:creationId xmlns:a16="http://schemas.microsoft.com/office/drawing/2014/main" xmlns="" id="{749B963C-434E-41AE-9D8C-52B1E2DC81C1}"/>
                    </a:ext>
                  </a:extLst>
                </p:cNvPr>
                <p:cNvSpPr>
                  <a:spLocks/>
                </p:cNvSpPr>
                <p:nvPr/>
              </p:nvSpPr>
              <p:spPr bwMode="gray">
                <a:xfrm>
                  <a:off x="1587732" y="4037354"/>
                  <a:ext cx="802660" cy="727038"/>
                </a:xfrm>
                <a:custGeom>
                  <a:avLst/>
                  <a:gdLst>
                    <a:gd name="T0" fmla="*/ 605 w 605"/>
                    <a:gd name="T1" fmla="*/ 548 h 548"/>
                    <a:gd name="T2" fmla="*/ 303 w 605"/>
                    <a:gd name="T3" fmla="*/ 0 h 548"/>
                    <a:gd name="T4" fmla="*/ 0 w 605"/>
                    <a:gd name="T5" fmla="*/ 548 h 548"/>
                    <a:gd name="T6" fmla="*/ 605 w 605"/>
                    <a:gd name="T7" fmla="*/ 548 h 548"/>
                  </a:gdLst>
                  <a:ahLst/>
                  <a:cxnLst>
                    <a:cxn ang="0">
                      <a:pos x="T0" y="T1"/>
                    </a:cxn>
                    <a:cxn ang="0">
                      <a:pos x="T2" y="T3"/>
                    </a:cxn>
                    <a:cxn ang="0">
                      <a:pos x="T4" y="T5"/>
                    </a:cxn>
                    <a:cxn ang="0">
                      <a:pos x="T6" y="T7"/>
                    </a:cxn>
                  </a:cxnLst>
                  <a:rect l="0" t="0" r="r" b="b"/>
                  <a:pathLst>
                    <a:path w="605" h="548">
                      <a:moveTo>
                        <a:pt x="605" y="548"/>
                      </a:moveTo>
                      <a:lnTo>
                        <a:pt x="303" y="0"/>
                      </a:lnTo>
                      <a:lnTo>
                        <a:pt x="0" y="548"/>
                      </a:lnTo>
                      <a:lnTo>
                        <a:pt x="605" y="5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b" anchorCtr="0" compatLnSpc="1">
                  <a:prstTxWarp prst="textNoShape">
                    <a:avLst/>
                  </a:prstTxWarp>
                </a:bodyPr>
                <a:lstStyle/>
                <a:p>
                  <a:pPr algn="ctr" defTabSz="896386">
                    <a:defRPr/>
                  </a:pPr>
                  <a:endParaRPr lang="de-DE" sz="1176" b="1" kern="0" dirty="0">
                    <a:solidFill>
                      <a:srgbClr val="7C4A0F"/>
                    </a:solidFill>
                  </a:endParaRPr>
                </a:p>
              </p:txBody>
            </p:sp>
            <p:sp>
              <p:nvSpPr>
                <p:cNvPr id="36" name="Freeform 18">
                  <a:extLst>
                    <a:ext uri="{FF2B5EF4-FFF2-40B4-BE49-F238E27FC236}">
                      <a16:creationId xmlns:a16="http://schemas.microsoft.com/office/drawing/2014/main" xmlns="" id="{AEA5F11B-842D-4A1A-BE63-C03E7B731BA3}"/>
                    </a:ext>
                  </a:extLst>
                </p:cNvPr>
                <p:cNvSpPr>
                  <a:spLocks/>
                </p:cNvSpPr>
                <p:nvPr/>
              </p:nvSpPr>
              <p:spPr bwMode="gray">
                <a:xfrm>
                  <a:off x="1213901" y="4944247"/>
                  <a:ext cx="1573480" cy="542625"/>
                </a:xfrm>
                <a:custGeom>
                  <a:avLst/>
                  <a:gdLst>
                    <a:gd name="T0" fmla="*/ 1186 w 1186"/>
                    <a:gd name="T1" fmla="*/ 409 h 409"/>
                    <a:gd name="T2" fmla="*/ 959 w 1186"/>
                    <a:gd name="T3" fmla="*/ 0 h 409"/>
                    <a:gd name="T4" fmla="*/ 227 w 1186"/>
                    <a:gd name="T5" fmla="*/ 0 h 409"/>
                    <a:gd name="T6" fmla="*/ 0 w 1186"/>
                    <a:gd name="T7" fmla="*/ 409 h 409"/>
                    <a:gd name="T8" fmla="*/ 1186 w 1186"/>
                    <a:gd name="T9" fmla="*/ 409 h 409"/>
                  </a:gdLst>
                  <a:ahLst/>
                  <a:cxnLst>
                    <a:cxn ang="0">
                      <a:pos x="T0" y="T1"/>
                    </a:cxn>
                    <a:cxn ang="0">
                      <a:pos x="T2" y="T3"/>
                    </a:cxn>
                    <a:cxn ang="0">
                      <a:pos x="T4" y="T5"/>
                    </a:cxn>
                    <a:cxn ang="0">
                      <a:pos x="T6" y="T7"/>
                    </a:cxn>
                    <a:cxn ang="0">
                      <a:pos x="T8" y="T9"/>
                    </a:cxn>
                  </a:cxnLst>
                  <a:rect l="0" t="0" r="r" b="b"/>
                  <a:pathLst>
                    <a:path w="1186" h="409">
                      <a:moveTo>
                        <a:pt x="1186" y="409"/>
                      </a:moveTo>
                      <a:lnTo>
                        <a:pt x="959" y="0"/>
                      </a:lnTo>
                      <a:lnTo>
                        <a:pt x="227" y="0"/>
                      </a:lnTo>
                      <a:lnTo>
                        <a:pt x="0" y="409"/>
                      </a:lnTo>
                      <a:lnTo>
                        <a:pt x="1186" y="409"/>
                      </a:lnTo>
                      <a:close/>
                    </a:path>
                  </a:pathLst>
                </a:custGeom>
                <a:solidFill>
                  <a:srgbClr val="266F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89642" tIns="44821" rIns="89642" bIns="44821" numCol="1" anchor="ctr" anchorCtr="0" compatLnSpc="1">
                  <a:prstTxWarp prst="textNoShape">
                    <a:avLst/>
                  </a:prstTxWarp>
                </a:bodyPr>
                <a:lstStyle/>
                <a:p>
                  <a:pPr algn="ctr" defTabSz="896386">
                    <a:defRPr/>
                  </a:pPr>
                  <a:endParaRPr lang="de-DE" sz="1176" b="1" kern="0" dirty="0">
                    <a:solidFill>
                      <a:srgbClr val="7C4A0F"/>
                    </a:solidFill>
                  </a:endParaRPr>
                </a:p>
              </p:txBody>
            </p:sp>
          </p:grpSp>
          <p:sp>
            <p:nvSpPr>
              <p:cNvPr id="25" name="TextBox 24">
                <a:extLst>
                  <a:ext uri="{FF2B5EF4-FFF2-40B4-BE49-F238E27FC236}">
                    <a16:creationId xmlns:a16="http://schemas.microsoft.com/office/drawing/2014/main" xmlns="" id="{4A625740-1676-4DFF-878F-F497337BE8E4}"/>
                  </a:ext>
                </a:extLst>
              </p:cNvPr>
              <p:cNvSpPr txBox="1"/>
              <p:nvPr/>
            </p:nvSpPr>
            <p:spPr>
              <a:xfrm>
                <a:off x="3257625" y="5566377"/>
                <a:ext cx="678980" cy="246221"/>
              </a:xfrm>
              <a:prstGeom prst="rect">
                <a:avLst/>
              </a:prstGeom>
              <a:noFill/>
            </p:spPr>
            <p:txBody>
              <a:bodyPr wrap="square" rtlCol="0">
                <a:spAutoFit/>
              </a:bodyPr>
              <a:lstStyle/>
              <a:p>
                <a:pPr defTabSz="896386">
                  <a:defRPr/>
                </a:pPr>
                <a:r>
                  <a:rPr lang="en-US" sz="980" kern="0" dirty="0">
                    <a:solidFill>
                      <a:srgbClr val="000000"/>
                    </a:solidFill>
                  </a:rPr>
                  <a:t>News B</a:t>
                </a:r>
              </a:p>
            </p:txBody>
          </p:sp>
          <p:sp>
            <p:nvSpPr>
              <p:cNvPr id="26" name="TextBox 25">
                <a:extLst>
                  <a:ext uri="{FF2B5EF4-FFF2-40B4-BE49-F238E27FC236}">
                    <a16:creationId xmlns:a16="http://schemas.microsoft.com/office/drawing/2014/main" xmlns="" id="{4D7AF292-54FE-41FA-BB4C-D5957DA3658C}"/>
                  </a:ext>
                </a:extLst>
              </p:cNvPr>
              <p:cNvSpPr txBox="1"/>
              <p:nvPr/>
            </p:nvSpPr>
            <p:spPr>
              <a:xfrm>
                <a:off x="3410025" y="5718777"/>
                <a:ext cx="678980" cy="246221"/>
              </a:xfrm>
              <a:prstGeom prst="rect">
                <a:avLst/>
              </a:prstGeom>
              <a:noFill/>
            </p:spPr>
            <p:txBody>
              <a:bodyPr wrap="square" rtlCol="0">
                <a:spAutoFit/>
              </a:bodyPr>
              <a:lstStyle/>
              <a:p>
                <a:pPr defTabSz="896386">
                  <a:defRPr/>
                </a:pPr>
                <a:r>
                  <a:rPr lang="en-US" sz="980" kern="0" dirty="0">
                    <a:solidFill>
                      <a:srgbClr val="000000"/>
                    </a:solidFill>
                  </a:rPr>
                  <a:t>News C</a:t>
                </a:r>
              </a:p>
            </p:txBody>
          </p:sp>
        </p:grpSp>
      </p:grpSp>
      <p:grpSp>
        <p:nvGrpSpPr>
          <p:cNvPr id="39" name="Group 38">
            <a:extLst>
              <a:ext uri="{FF2B5EF4-FFF2-40B4-BE49-F238E27FC236}">
                <a16:creationId xmlns:a16="http://schemas.microsoft.com/office/drawing/2014/main" xmlns="" id="{CAB32FD7-7E1C-4809-B8AA-D526E699C523}"/>
              </a:ext>
            </a:extLst>
          </p:cNvPr>
          <p:cNvGrpSpPr/>
          <p:nvPr/>
        </p:nvGrpSpPr>
        <p:grpSpPr>
          <a:xfrm>
            <a:off x="2947920" y="3189104"/>
            <a:ext cx="512977" cy="595638"/>
            <a:chOff x="269072" y="5727995"/>
            <a:chExt cx="475694" cy="607582"/>
          </a:xfrm>
        </p:grpSpPr>
        <p:sp>
          <p:nvSpPr>
            <p:cNvPr id="40" name="Freeform 382" descr="© INSCALE GmbH, 21.06.2010">
              <a:extLst>
                <a:ext uri="{FF2B5EF4-FFF2-40B4-BE49-F238E27FC236}">
                  <a16:creationId xmlns:a16="http://schemas.microsoft.com/office/drawing/2014/main" xmlns="" id="{297BBAEE-F9CC-418F-BE79-5101B683A4B1}"/>
                </a:ext>
              </a:extLst>
            </p:cNvPr>
            <p:cNvSpPr>
              <a:spLocks noEditPoints="1"/>
            </p:cNvSpPr>
            <p:nvPr/>
          </p:nvSpPr>
          <p:spPr bwMode="gray">
            <a:xfrm>
              <a:off x="269072" y="5727995"/>
              <a:ext cx="475694" cy="586555"/>
            </a:xfrm>
            <a:custGeom>
              <a:avLst/>
              <a:gdLst>
                <a:gd name="T0" fmla="*/ 163 w 245"/>
                <a:gd name="T1" fmla="*/ 0 h 301"/>
                <a:gd name="T2" fmla="*/ 18 w 245"/>
                <a:gd name="T3" fmla="*/ 0 h 301"/>
                <a:gd name="T4" fmla="*/ 0 w 245"/>
                <a:gd name="T5" fmla="*/ 20 h 301"/>
                <a:gd name="T6" fmla="*/ 0 w 245"/>
                <a:gd name="T7" fmla="*/ 281 h 301"/>
                <a:gd name="T8" fmla="*/ 18 w 245"/>
                <a:gd name="T9" fmla="*/ 301 h 301"/>
                <a:gd name="T10" fmla="*/ 227 w 245"/>
                <a:gd name="T11" fmla="*/ 301 h 301"/>
                <a:gd name="T12" fmla="*/ 245 w 245"/>
                <a:gd name="T13" fmla="*/ 281 h 301"/>
                <a:gd name="T14" fmla="*/ 245 w 245"/>
                <a:gd name="T15" fmla="*/ 82 h 301"/>
                <a:gd name="T16" fmla="*/ 163 w 245"/>
                <a:gd name="T17" fmla="*/ 0 h 301"/>
                <a:gd name="T18" fmla="*/ 232 w 245"/>
                <a:gd name="T19" fmla="*/ 78 h 301"/>
                <a:gd name="T20" fmla="*/ 178 w 245"/>
                <a:gd name="T21" fmla="*/ 78 h 301"/>
                <a:gd name="T22" fmla="*/ 167 w 245"/>
                <a:gd name="T23" fmla="*/ 64 h 301"/>
                <a:gd name="T24" fmla="*/ 167 w 245"/>
                <a:gd name="T25" fmla="*/ 13 h 301"/>
                <a:gd name="T26" fmla="*/ 232 w 245"/>
                <a:gd name="T27" fmla="*/ 78 h 301"/>
                <a:gd name="T28" fmla="*/ 240 w 245"/>
                <a:gd name="T29" fmla="*/ 281 h 301"/>
                <a:gd name="T30" fmla="*/ 227 w 245"/>
                <a:gd name="T31" fmla="*/ 297 h 301"/>
                <a:gd name="T32" fmla="*/ 18 w 245"/>
                <a:gd name="T33" fmla="*/ 297 h 301"/>
                <a:gd name="T34" fmla="*/ 5 w 245"/>
                <a:gd name="T35" fmla="*/ 281 h 301"/>
                <a:gd name="T36" fmla="*/ 5 w 245"/>
                <a:gd name="T37" fmla="*/ 20 h 301"/>
                <a:gd name="T38" fmla="*/ 18 w 245"/>
                <a:gd name="T39" fmla="*/ 4 h 301"/>
                <a:gd name="T40" fmla="*/ 158 w 245"/>
                <a:gd name="T41" fmla="*/ 4 h 301"/>
                <a:gd name="T42" fmla="*/ 158 w 245"/>
                <a:gd name="T43" fmla="*/ 64 h 301"/>
                <a:gd name="T44" fmla="*/ 178 w 245"/>
                <a:gd name="T45" fmla="*/ 87 h 301"/>
                <a:gd name="T46" fmla="*/ 240 w 245"/>
                <a:gd name="T47" fmla="*/ 87 h 301"/>
                <a:gd name="T48" fmla="*/ 240 w 245"/>
                <a:gd name="T49" fmla="*/ 2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301">
                  <a:moveTo>
                    <a:pt x="163" y="0"/>
                  </a:moveTo>
                  <a:cubicBezTo>
                    <a:pt x="18" y="0"/>
                    <a:pt x="18" y="0"/>
                    <a:pt x="18" y="0"/>
                  </a:cubicBezTo>
                  <a:cubicBezTo>
                    <a:pt x="8" y="0"/>
                    <a:pt x="0" y="9"/>
                    <a:pt x="0" y="20"/>
                  </a:cubicBezTo>
                  <a:cubicBezTo>
                    <a:pt x="0" y="281"/>
                    <a:pt x="0" y="281"/>
                    <a:pt x="0" y="281"/>
                  </a:cubicBezTo>
                  <a:cubicBezTo>
                    <a:pt x="0" y="292"/>
                    <a:pt x="8" y="301"/>
                    <a:pt x="18" y="301"/>
                  </a:cubicBezTo>
                  <a:cubicBezTo>
                    <a:pt x="227" y="301"/>
                    <a:pt x="227" y="301"/>
                    <a:pt x="227" y="301"/>
                  </a:cubicBezTo>
                  <a:cubicBezTo>
                    <a:pt x="237" y="301"/>
                    <a:pt x="245" y="292"/>
                    <a:pt x="245" y="281"/>
                  </a:cubicBezTo>
                  <a:cubicBezTo>
                    <a:pt x="245" y="82"/>
                    <a:pt x="245" y="82"/>
                    <a:pt x="245" y="82"/>
                  </a:cubicBezTo>
                  <a:lnTo>
                    <a:pt x="163" y="0"/>
                  </a:lnTo>
                  <a:close/>
                  <a:moveTo>
                    <a:pt x="232" y="78"/>
                  </a:moveTo>
                  <a:cubicBezTo>
                    <a:pt x="223" y="78"/>
                    <a:pt x="178" y="78"/>
                    <a:pt x="178" y="78"/>
                  </a:cubicBezTo>
                  <a:cubicBezTo>
                    <a:pt x="172" y="78"/>
                    <a:pt x="167" y="72"/>
                    <a:pt x="167" y="64"/>
                  </a:cubicBezTo>
                  <a:cubicBezTo>
                    <a:pt x="167" y="64"/>
                    <a:pt x="167" y="22"/>
                    <a:pt x="167" y="13"/>
                  </a:cubicBezTo>
                  <a:lnTo>
                    <a:pt x="232" y="78"/>
                  </a:lnTo>
                  <a:close/>
                  <a:moveTo>
                    <a:pt x="240" y="281"/>
                  </a:moveTo>
                  <a:cubicBezTo>
                    <a:pt x="240" y="290"/>
                    <a:pt x="234" y="297"/>
                    <a:pt x="227" y="297"/>
                  </a:cubicBezTo>
                  <a:cubicBezTo>
                    <a:pt x="18" y="297"/>
                    <a:pt x="18" y="297"/>
                    <a:pt x="18" y="297"/>
                  </a:cubicBezTo>
                  <a:cubicBezTo>
                    <a:pt x="10" y="297"/>
                    <a:pt x="5" y="290"/>
                    <a:pt x="5" y="281"/>
                  </a:cubicBezTo>
                  <a:cubicBezTo>
                    <a:pt x="5" y="20"/>
                    <a:pt x="5" y="20"/>
                    <a:pt x="5" y="20"/>
                  </a:cubicBezTo>
                  <a:cubicBezTo>
                    <a:pt x="5" y="11"/>
                    <a:pt x="10" y="4"/>
                    <a:pt x="18" y="4"/>
                  </a:cubicBezTo>
                  <a:cubicBezTo>
                    <a:pt x="18" y="4"/>
                    <a:pt x="154" y="4"/>
                    <a:pt x="158" y="4"/>
                  </a:cubicBezTo>
                  <a:cubicBezTo>
                    <a:pt x="158" y="9"/>
                    <a:pt x="158" y="64"/>
                    <a:pt x="158" y="64"/>
                  </a:cubicBezTo>
                  <a:cubicBezTo>
                    <a:pt x="158" y="77"/>
                    <a:pt x="167" y="87"/>
                    <a:pt x="178" y="87"/>
                  </a:cubicBezTo>
                  <a:cubicBezTo>
                    <a:pt x="178" y="87"/>
                    <a:pt x="236" y="87"/>
                    <a:pt x="240" y="87"/>
                  </a:cubicBezTo>
                  <a:cubicBezTo>
                    <a:pt x="240" y="91"/>
                    <a:pt x="240" y="281"/>
                    <a:pt x="240" y="281"/>
                  </a:cubicBezTo>
                  <a:close/>
                </a:path>
              </a:pathLst>
            </a:custGeom>
            <a:solidFill>
              <a:srgbClr val="006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896386">
                <a:defRPr/>
              </a:pPr>
              <a:endParaRPr lang="de-DE" sz="1765" kern="0" dirty="0">
                <a:solidFill>
                  <a:srgbClr val="000000"/>
                </a:solidFill>
              </a:endParaRPr>
            </a:p>
          </p:txBody>
        </p:sp>
        <p:grpSp>
          <p:nvGrpSpPr>
            <p:cNvPr id="41" name="Gruppieren 28">
              <a:extLst>
                <a:ext uri="{FF2B5EF4-FFF2-40B4-BE49-F238E27FC236}">
                  <a16:creationId xmlns:a16="http://schemas.microsoft.com/office/drawing/2014/main" xmlns="" id="{1371D06C-A1D7-4127-9BB1-9680CCDAC5DD}"/>
                </a:ext>
              </a:extLst>
            </p:cNvPr>
            <p:cNvGrpSpPr>
              <a:grpSpLocks noChangeAspect="1"/>
            </p:cNvGrpSpPr>
            <p:nvPr/>
          </p:nvGrpSpPr>
          <p:grpSpPr bwMode="gray">
            <a:xfrm>
              <a:off x="430319" y="6039940"/>
              <a:ext cx="282359" cy="295637"/>
              <a:chOff x="-1514579" y="605028"/>
              <a:chExt cx="1012817" cy="1060446"/>
            </a:xfrm>
            <a:solidFill>
              <a:srgbClr val="266FC0"/>
            </a:solidFill>
            <a:effectLst/>
          </p:grpSpPr>
          <p:sp>
            <p:nvSpPr>
              <p:cNvPr id="42" name="Freeform 16">
                <a:extLst>
                  <a:ext uri="{FF2B5EF4-FFF2-40B4-BE49-F238E27FC236}">
                    <a16:creationId xmlns:a16="http://schemas.microsoft.com/office/drawing/2014/main" xmlns="" id="{87D47762-7233-4D9F-BD67-A3B0F3CB327A}"/>
                  </a:ext>
                </a:extLst>
              </p:cNvPr>
              <p:cNvSpPr>
                <a:spLocks/>
              </p:cNvSpPr>
              <p:nvPr/>
            </p:nvSpPr>
            <p:spPr bwMode="gray">
              <a:xfrm>
                <a:off x="-855773" y="1309875"/>
                <a:ext cx="354011" cy="355599"/>
              </a:xfrm>
              <a:custGeom>
                <a:avLst/>
                <a:gdLst/>
                <a:ahLst/>
                <a:cxnLst>
                  <a:cxn ang="0">
                    <a:pos x="171" y="166"/>
                  </a:cxn>
                  <a:cxn ang="0">
                    <a:pos x="162" y="175"/>
                  </a:cxn>
                  <a:cxn ang="0">
                    <a:pos x="150" y="179"/>
                  </a:cxn>
                  <a:cxn ang="0">
                    <a:pos x="137" y="174"/>
                  </a:cxn>
                  <a:cxn ang="0">
                    <a:pos x="0" y="34"/>
                  </a:cxn>
                  <a:cxn ang="0">
                    <a:pos x="34" y="0"/>
                  </a:cxn>
                  <a:cxn ang="0">
                    <a:pos x="171" y="140"/>
                  </a:cxn>
                  <a:cxn ang="0">
                    <a:pos x="171" y="166"/>
                  </a:cxn>
                </a:cxnLst>
                <a:rect l="0" t="0" r="r" b="b"/>
                <a:pathLst>
                  <a:path w="178" h="179">
                    <a:moveTo>
                      <a:pt x="171" y="166"/>
                    </a:moveTo>
                    <a:cubicBezTo>
                      <a:pt x="162" y="175"/>
                      <a:pt x="162" y="175"/>
                      <a:pt x="162" y="175"/>
                    </a:cubicBezTo>
                    <a:cubicBezTo>
                      <a:pt x="159" y="178"/>
                      <a:pt x="154" y="179"/>
                      <a:pt x="150" y="179"/>
                    </a:cubicBezTo>
                    <a:cubicBezTo>
                      <a:pt x="145" y="179"/>
                      <a:pt x="140" y="177"/>
                      <a:pt x="137" y="174"/>
                    </a:cubicBezTo>
                    <a:cubicBezTo>
                      <a:pt x="0" y="34"/>
                      <a:pt x="0" y="34"/>
                      <a:pt x="0" y="34"/>
                    </a:cubicBezTo>
                    <a:cubicBezTo>
                      <a:pt x="34" y="0"/>
                      <a:pt x="34" y="0"/>
                      <a:pt x="34" y="0"/>
                    </a:cubicBezTo>
                    <a:cubicBezTo>
                      <a:pt x="171" y="140"/>
                      <a:pt x="171" y="140"/>
                      <a:pt x="171" y="140"/>
                    </a:cubicBezTo>
                    <a:cubicBezTo>
                      <a:pt x="178" y="147"/>
                      <a:pt x="178" y="158"/>
                      <a:pt x="171" y="166"/>
                    </a:cubicBez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de-DE" sz="1765" kern="0">
                  <a:solidFill>
                    <a:srgbClr val="000000"/>
                  </a:solidFill>
                </a:endParaRPr>
              </a:p>
            </p:txBody>
          </p:sp>
          <p:sp>
            <p:nvSpPr>
              <p:cNvPr id="43" name="Freeform 17">
                <a:extLst>
                  <a:ext uri="{FF2B5EF4-FFF2-40B4-BE49-F238E27FC236}">
                    <a16:creationId xmlns:a16="http://schemas.microsoft.com/office/drawing/2014/main" xmlns="" id="{2322135A-D177-421A-9630-6F739639AB59}"/>
                  </a:ext>
                </a:extLst>
              </p:cNvPr>
              <p:cNvSpPr>
                <a:spLocks noEditPoints="1"/>
              </p:cNvSpPr>
              <p:nvPr/>
            </p:nvSpPr>
            <p:spPr bwMode="gray">
              <a:xfrm>
                <a:off x="-1514579" y="605028"/>
                <a:ext cx="812802" cy="808040"/>
              </a:xfrm>
              <a:custGeom>
                <a:avLst/>
                <a:gdLst/>
                <a:ahLst/>
                <a:cxnLst>
                  <a:cxn ang="0">
                    <a:pos x="341" y="74"/>
                  </a:cxn>
                  <a:cxn ang="0">
                    <a:pos x="74" y="74"/>
                  </a:cxn>
                  <a:cxn ang="0">
                    <a:pos x="74" y="341"/>
                  </a:cxn>
                  <a:cxn ang="0">
                    <a:pos x="258" y="389"/>
                  </a:cxn>
                  <a:cxn ang="0">
                    <a:pos x="287" y="379"/>
                  </a:cxn>
                  <a:cxn ang="0">
                    <a:pos x="313" y="364"/>
                  </a:cxn>
                  <a:cxn ang="0">
                    <a:pos x="341" y="341"/>
                  </a:cxn>
                  <a:cxn ang="0">
                    <a:pos x="357" y="323"/>
                  </a:cxn>
                  <a:cxn ang="0">
                    <a:pos x="374" y="297"/>
                  </a:cxn>
                  <a:cxn ang="0">
                    <a:pos x="386" y="269"/>
                  </a:cxn>
                  <a:cxn ang="0">
                    <a:pos x="341" y="74"/>
                  </a:cxn>
                  <a:cxn ang="0">
                    <a:pos x="351" y="257"/>
                  </a:cxn>
                  <a:cxn ang="0">
                    <a:pos x="337" y="287"/>
                  </a:cxn>
                  <a:cxn ang="0">
                    <a:pos x="315" y="315"/>
                  </a:cxn>
                  <a:cxn ang="0">
                    <a:pos x="279" y="342"/>
                  </a:cxn>
                  <a:cxn ang="0">
                    <a:pos x="248" y="354"/>
                  </a:cxn>
                  <a:cxn ang="0">
                    <a:pos x="100" y="315"/>
                  </a:cxn>
                  <a:cxn ang="0">
                    <a:pos x="100" y="100"/>
                  </a:cxn>
                  <a:cxn ang="0">
                    <a:pos x="315" y="100"/>
                  </a:cxn>
                  <a:cxn ang="0">
                    <a:pos x="351" y="257"/>
                  </a:cxn>
                </a:cxnLst>
                <a:rect l="0" t="0" r="r" b="b"/>
                <a:pathLst>
                  <a:path w="409" h="407">
                    <a:moveTo>
                      <a:pt x="341" y="74"/>
                    </a:moveTo>
                    <a:cubicBezTo>
                      <a:pt x="267" y="0"/>
                      <a:pt x="148" y="0"/>
                      <a:pt x="74" y="74"/>
                    </a:cubicBezTo>
                    <a:cubicBezTo>
                      <a:pt x="0" y="147"/>
                      <a:pt x="0" y="267"/>
                      <a:pt x="74" y="341"/>
                    </a:cubicBezTo>
                    <a:cubicBezTo>
                      <a:pt x="124" y="391"/>
                      <a:pt x="195" y="407"/>
                      <a:pt x="258" y="389"/>
                    </a:cubicBezTo>
                    <a:cubicBezTo>
                      <a:pt x="268" y="387"/>
                      <a:pt x="278" y="383"/>
                      <a:pt x="287" y="379"/>
                    </a:cubicBezTo>
                    <a:cubicBezTo>
                      <a:pt x="296" y="374"/>
                      <a:pt x="305" y="369"/>
                      <a:pt x="313" y="364"/>
                    </a:cubicBezTo>
                    <a:cubicBezTo>
                      <a:pt x="323" y="357"/>
                      <a:pt x="332" y="349"/>
                      <a:pt x="341" y="341"/>
                    </a:cubicBezTo>
                    <a:cubicBezTo>
                      <a:pt x="347" y="335"/>
                      <a:pt x="352" y="329"/>
                      <a:pt x="357" y="323"/>
                    </a:cubicBezTo>
                    <a:cubicBezTo>
                      <a:pt x="363" y="315"/>
                      <a:pt x="369" y="306"/>
                      <a:pt x="374" y="297"/>
                    </a:cubicBezTo>
                    <a:cubicBezTo>
                      <a:pt x="378" y="288"/>
                      <a:pt x="383" y="279"/>
                      <a:pt x="386" y="269"/>
                    </a:cubicBezTo>
                    <a:cubicBezTo>
                      <a:pt x="409" y="203"/>
                      <a:pt x="394" y="127"/>
                      <a:pt x="341" y="74"/>
                    </a:cubicBezTo>
                    <a:close/>
                    <a:moveTo>
                      <a:pt x="351" y="257"/>
                    </a:moveTo>
                    <a:cubicBezTo>
                      <a:pt x="348" y="267"/>
                      <a:pt x="343" y="277"/>
                      <a:pt x="337" y="287"/>
                    </a:cubicBezTo>
                    <a:cubicBezTo>
                      <a:pt x="331" y="297"/>
                      <a:pt x="324" y="306"/>
                      <a:pt x="315" y="315"/>
                    </a:cubicBezTo>
                    <a:cubicBezTo>
                      <a:pt x="304" y="326"/>
                      <a:pt x="292" y="335"/>
                      <a:pt x="279" y="342"/>
                    </a:cubicBezTo>
                    <a:cubicBezTo>
                      <a:pt x="269" y="347"/>
                      <a:pt x="259" y="351"/>
                      <a:pt x="248" y="354"/>
                    </a:cubicBezTo>
                    <a:cubicBezTo>
                      <a:pt x="197" y="368"/>
                      <a:pt x="140" y="355"/>
                      <a:pt x="100" y="315"/>
                    </a:cubicBezTo>
                    <a:cubicBezTo>
                      <a:pt x="41" y="255"/>
                      <a:pt x="41" y="159"/>
                      <a:pt x="100" y="100"/>
                    </a:cubicBezTo>
                    <a:cubicBezTo>
                      <a:pt x="159" y="40"/>
                      <a:pt x="256" y="40"/>
                      <a:pt x="315" y="100"/>
                    </a:cubicBezTo>
                    <a:cubicBezTo>
                      <a:pt x="358" y="142"/>
                      <a:pt x="370" y="204"/>
                      <a:pt x="351" y="257"/>
                    </a:cubicBez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de-DE" sz="1765" kern="0" dirty="0">
                  <a:solidFill>
                    <a:srgbClr val="000000"/>
                  </a:solidFill>
                </a:endParaRPr>
              </a:p>
            </p:txBody>
          </p:sp>
        </p:grpSp>
      </p:grpSp>
      <p:grpSp>
        <p:nvGrpSpPr>
          <p:cNvPr id="44" name="Group 43">
            <a:extLst>
              <a:ext uri="{FF2B5EF4-FFF2-40B4-BE49-F238E27FC236}">
                <a16:creationId xmlns:a16="http://schemas.microsoft.com/office/drawing/2014/main" xmlns="" id="{16B109B6-A975-408D-A9C7-D52F72B25CB0}"/>
              </a:ext>
            </a:extLst>
          </p:cNvPr>
          <p:cNvGrpSpPr/>
          <p:nvPr/>
        </p:nvGrpSpPr>
        <p:grpSpPr>
          <a:xfrm>
            <a:off x="3755047" y="1154121"/>
            <a:ext cx="5804891" cy="986510"/>
            <a:chOff x="4531432" y="4582515"/>
            <a:chExt cx="4390937" cy="986510"/>
          </a:xfrm>
        </p:grpSpPr>
        <p:sp>
          <p:nvSpPr>
            <p:cNvPr id="45" name="TextBox 44">
              <a:extLst>
                <a:ext uri="{FF2B5EF4-FFF2-40B4-BE49-F238E27FC236}">
                  <a16:creationId xmlns:a16="http://schemas.microsoft.com/office/drawing/2014/main" xmlns="" id="{44F0D8D9-7DF9-46E0-847B-338F079E9A83}"/>
                </a:ext>
              </a:extLst>
            </p:cNvPr>
            <p:cNvSpPr txBox="1"/>
            <p:nvPr/>
          </p:nvSpPr>
          <p:spPr>
            <a:xfrm>
              <a:off x="4531432" y="4582515"/>
              <a:ext cx="2020637" cy="331899"/>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Company Events</a:t>
              </a:r>
            </a:p>
          </p:txBody>
        </p:sp>
        <p:sp>
          <p:nvSpPr>
            <p:cNvPr id="46" name="TextBox 45">
              <a:extLst>
                <a:ext uri="{FF2B5EF4-FFF2-40B4-BE49-F238E27FC236}">
                  <a16:creationId xmlns:a16="http://schemas.microsoft.com/office/drawing/2014/main" xmlns="" id="{AB31CF55-A92A-4BB1-80F2-902D551225C4}"/>
                </a:ext>
              </a:extLst>
            </p:cNvPr>
            <p:cNvSpPr txBox="1"/>
            <p:nvPr/>
          </p:nvSpPr>
          <p:spPr>
            <a:xfrm>
              <a:off x="4563536" y="4843249"/>
              <a:ext cx="4358833"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Focus on detecting business critical events within News text &amp; classify them into pre-defined categories </a:t>
              </a:r>
            </a:p>
            <a:p>
              <a:r>
                <a:rPr lang="en-US" sz="1372" dirty="0">
                  <a:solidFill>
                    <a:srgbClr val="000000"/>
                  </a:solidFill>
                  <a:latin typeface="Calibri" panose="020F0502020204030204" pitchFamily="34" charset="0"/>
                  <a:cs typeface="Calibri" panose="020F0502020204030204" pitchFamily="34" charset="0"/>
                </a:rPr>
                <a:t>E.g. : M&amp;A’s, New Product Launch , Layoff</a:t>
              </a:r>
            </a:p>
          </p:txBody>
        </p:sp>
      </p:grpSp>
      <p:grpSp>
        <p:nvGrpSpPr>
          <p:cNvPr id="4" name="Group 3"/>
          <p:cNvGrpSpPr/>
          <p:nvPr/>
        </p:nvGrpSpPr>
        <p:grpSpPr>
          <a:xfrm>
            <a:off x="3780100" y="2112568"/>
            <a:ext cx="5548312" cy="994171"/>
            <a:chOff x="1205434" y="5566888"/>
            <a:chExt cx="4358833" cy="994171"/>
          </a:xfrm>
        </p:grpSpPr>
        <p:sp>
          <p:nvSpPr>
            <p:cNvPr id="37" name="TextBox 36">
              <a:extLst>
                <a:ext uri="{FF2B5EF4-FFF2-40B4-BE49-F238E27FC236}">
                  <a16:creationId xmlns:a16="http://schemas.microsoft.com/office/drawing/2014/main" xmlns="" id="{6D727F47-C668-44AB-98BB-A6B591FA6B88}"/>
                </a:ext>
              </a:extLst>
            </p:cNvPr>
            <p:cNvSpPr txBox="1"/>
            <p:nvPr/>
          </p:nvSpPr>
          <p:spPr>
            <a:xfrm>
              <a:off x="1212025" y="5566888"/>
              <a:ext cx="3844418"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Political &amp; Social environment</a:t>
              </a:r>
            </a:p>
          </p:txBody>
        </p:sp>
        <p:sp>
          <p:nvSpPr>
            <p:cNvPr id="47" name="TextBox 46">
              <a:extLst>
                <a:ext uri="{FF2B5EF4-FFF2-40B4-BE49-F238E27FC236}">
                  <a16:creationId xmlns:a16="http://schemas.microsoft.com/office/drawing/2014/main" xmlns="" id="{037D37C6-154F-4691-A694-8471C21659E1}"/>
                </a:ext>
              </a:extLst>
            </p:cNvPr>
            <p:cNvSpPr txBox="1"/>
            <p:nvPr/>
          </p:nvSpPr>
          <p:spPr>
            <a:xfrm>
              <a:off x="1205434" y="5835283"/>
              <a:ext cx="4358833" cy="725776"/>
            </a:xfrm>
            <a:prstGeom prst="rect">
              <a:avLst/>
            </a:prstGeom>
            <a:noFill/>
          </p:spPr>
          <p:txBody>
            <a:bodyPr wrap="square" rtlCol="0">
              <a:spAutoFit/>
            </a:bodyPr>
            <a:lstStyle/>
            <a:p>
              <a:r>
                <a:rPr lang="en-US" sz="1372" dirty="0">
                  <a:solidFill>
                    <a:srgbClr val="000000"/>
                  </a:solidFill>
                  <a:latin typeface="Calibri" panose="020F0502020204030204" pitchFamily="34" charset="0"/>
                  <a:cs typeface="Calibri" panose="020F0502020204030204" pitchFamily="34" charset="0"/>
                </a:rPr>
                <a:t>Evaluate political &amp; sociological factors situation within country that can affect the trends of the Industry/market</a:t>
              </a:r>
            </a:p>
            <a:p>
              <a:r>
                <a:rPr lang="en-US" sz="1372" dirty="0">
                  <a:solidFill>
                    <a:srgbClr val="000000"/>
                  </a:solidFill>
                  <a:latin typeface="Calibri" panose="020F0502020204030204" pitchFamily="34" charset="0"/>
                  <a:cs typeface="Calibri" panose="020F0502020204030204" pitchFamily="34" charset="0"/>
                </a:rPr>
                <a:t>e.g.: Brexit, Trade relations</a:t>
              </a:r>
            </a:p>
          </p:txBody>
        </p:sp>
      </p:grpSp>
      <p:grpSp>
        <p:nvGrpSpPr>
          <p:cNvPr id="5" name="Group 4"/>
          <p:cNvGrpSpPr/>
          <p:nvPr/>
        </p:nvGrpSpPr>
        <p:grpSpPr>
          <a:xfrm>
            <a:off x="3755859" y="3031107"/>
            <a:ext cx="5277174" cy="968469"/>
            <a:chOff x="7438466" y="5566888"/>
            <a:chExt cx="4004558" cy="968469"/>
          </a:xfrm>
        </p:grpSpPr>
        <p:sp>
          <p:nvSpPr>
            <p:cNvPr id="38" name="TextBox 37">
              <a:extLst>
                <a:ext uri="{FF2B5EF4-FFF2-40B4-BE49-F238E27FC236}">
                  <a16:creationId xmlns:a16="http://schemas.microsoft.com/office/drawing/2014/main" xmlns="" id="{77435649-22D2-4B64-8F1E-14ACBB0674DC}"/>
                </a:ext>
              </a:extLst>
            </p:cNvPr>
            <p:cNvSpPr txBox="1"/>
            <p:nvPr/>
          </p:nvSpPr>
          <p:spPr>
            <a:xfrm>
              <a:off x="7438466" y="5566888"/>
              <a:ext cx="3111618" cy="333617"/>
            </a:xfrm>
            <a:prstGeom prst="rect">
              <a:avLst/>
            </a:prstGeom>
            <a:noFill/>
          </p:spPr>
          <p:txBody>
            <a:bodyPr wrap="square" rtlCol="0">
              <a:spAutoFit/>
            </a:bodyPr>
            <a:lstStyle/>
            <a:p>
              <a:r>
                <a:rPr lang="en-US" sz="1568" b="1" dirty="0">
                  <a:latin typeface="Calibri" panose="020F0502020204030204" pitchFamily="34" charset="0"/>
                  <a:cs typeface="Calibri" panose="020F0502020204030204" pitchFamily="34" charset="0"/>
                </a:rPr>
                <a:t>Economic &amp; Legal environment</a:t>
              </a:r>
            </a:p>
          </p:txBody>
        </p:sp>
        <p:sp>
          <p:nvSpPr>
            <p:cNvPr id="48" name="TextBox 47">
              <a:extLst>
                <a:ext uri="{FF2B5EF4-FFF2-40B4-BE49-F238E27FC236}">
                  <a16:creationId xmlns:a16="http://schemas.microsoft.com/office/drawing/2014/main" xmlns="" id="{71CC629E-E1B9-4B03-A24C-252392224D43}"/>
                </a:ext>
              </a:extLst>
            </p:cNvPr>
            <p:cNvSpPr txBox="1"/>
            <p:nvPr/>
          </p:nvSpPr>
          <p:spPr>
            <a:xfrm>
              <a:off x="7469080" y="5809581"/>
              <a:ext cx="3973944" cy="725776"/>
            </a:xfrm>
            <a:prstGeom prst="rect">
              <a:avLst/>
            </a:prstGeom>
            <a:noFill/>
          </p:spPr>
          <p:txBody>
            <a:bodyPr wrap="square" rtlCol="0">
              <a:spAutoFit/>
            </a:bodyPr>
            <a:lstStyle>
              <a:defPPr>
                <a:defRPr lang="en-US"/>
              </a:defPPr>
              <a:lvl1pPr>
                <a:defRPr sz="1400">
                  <a:latin typeface="Segoe UI Light" panose="020B0502040204020203" pitchFamily="34" charset="0"/>
                </a:defRPr>
              </a:lvl1pPr>
            </a:lstStyle>
            <a:p>
              <a:r>
                <a:rPr lang="en-US" sz="1372" dirty="0">
                  <a:solidFill>
                    <a:srgbClr val="000000"/>
                  </a:solidFill>
                  <a:latin typeface="Calibri" panose="020F0502020204030204" pitchFamily="34" charset="0"/>
                  <a:cs typeface="Calibri" panose="020F0502020204030204" pitchFamily="34" charset="0"/>
                </a:rPr>
                <a:t>Evaluate Economic &amp; legal policies of the across industry, country etc. which can change </a:t>
              </a:r>
            </a:p>
            <a:p>
              <a:r>
                <a:rPr lang="en-US" sz="1372" dirty="0">
                  <a:solidFill>
                    <a:srgbClr val="000000"/>
                  </a:solidFill>
                  <a:latin typeface="Calibri" panose="020F0502020204030204" pitchFamily="34" charset="0"/>
                  <a:cs typeface="Calibri" panose="020F0502020204030204" pitchFamily="34" charset="0"/>
                </a:rPr>
                <a:t>e.g.: GDPR guidelines, IMF forecast, </a:t>
              </a:r>
            </a:p>
          </p:txBody>
        </p:sp>
      </p:grpSp>
      <p:sp>
        <p:nvSpPr>
          <p:cNvPr id="49" name="Freeform 5">
            <a:extLst>
              <a:ext uri="{FF2B5EF4-FFF2-40B4-BE49-F238E27FC236}">
                <a16:creationId xmlns:a16="http://schemas.microsoft.com/office/drawing/2014/main" xmlns="" id="{E29842E5-B429-4CEA-9A17-E1B8AB3913B7}"/>
              </a:ext>
            </a:extLst>
          </p:cNvPr>
          <p:cNvSpPr>
            <a:spLocks noEditPoints="1"/>
          </p:cNvSpPr>
          <p:nvPr/>
        </p:nvSpPr>
        <p:spPr bwMode="gray">
          <a:xfrm>
            <a:off x="2802884" y="2274777"/>
            <a:ext cx="752945" cy="544495"/>
          </a:xfrm>
          <a:custGeom>
            <a:avLst/>
            <a:gdLst/>
            <a:ahLst/>
            <a:cxnLst>
              <a:cxn ang="0">
                <a:pos x="321" y="0"/>
              </a:cxn>
              <a:cxn ang="0">
                <a:pos x="101" y="110"/>
              </a:cxn>
              <a:cxn ang="0">
                <a:pos x="0" y="110"/>
              </a:cxn>
              <a:cxn ang="0">
                <a:pos x="110" y="365"/>
              </a:cxn>
              <a:cxn ang="0">
                <a:pos x="255" y="420"/>
              </a:cxn>
              <a:cxn ang="0">
                <a:pos x="380" y="420"/>
              </a:cxn>
              <a:cxn ang="0">
                <a:pos x="555" y="427"/>
              </a:cxn>
              <a:cxn ang="0">
                <a:pos x="733" y="327"/>
              </a:cxn>
              <a:cxn ang="0">
                <a:pos x="176" y="333"/>
              </a:cxn>
              <a:cxn ang="0">
                <a:pos x="136" y="359"/>
              </a:cxn>
              <a:cxn ang="0">
                <a:pos x="172" y="311"/>
              </a:cxn>
              <a:cxn ang="0">
                <a:pos x="248" y="331"/>
              </a:cxn>
              <a:cxn ang="0">
                <a:pos x="203" y="380"/>
              </a:cxn>
              <a:cxn ang="0">
                <a:pos x="208" y="344"/>
              </a:cxn>
              <a:cxn ang="0">
                <a:pos x="209" y="342"/>
              </a:cxn>
              <a:cxn ang="0">
                <a:pos x="212" y="336"/>
              </a:cxn>
              <a:cxn ang="0">
                <a:pos x="221" y="321"/>
              </a:cxn>
              <a:cxn ang="0">
                <a:pos x="233" y="299"/>
              </a:cxn>
              <a:cxn ang="0">
                <a:pos x="241" y="284"/>
              </a:cxn>
              <a:cxn ang="0">
                <a:pos x="247" y="275"/>
              </a:cxn>
              <a:cxn ang="0">
                <a:pos x="248" y="272"/>
              </a:cxn>
              <a:cxn ang="0">
                <a:pos x="273" y="277"/>
              </a:cxn>
              <a:cxn ang="0">
                <a:pos x="271" y="290"/>
              </a:cxn>
              <a:cxn ang="0">
                <a:pos x="262" y="305"/>
              </a:cxn>
              <a:cxn ang="0">
                <a:pos x="279" y="397"/>
              </a:cxn>
              <a:cxn ang="0">
                <a:pos x="279" y="350"/>
              </a:cxn>
              <a:cxn ang="0">
                <a:pos x="279" y="350"/>
              </a:cxn>
              <a:cxn ang="0">
                <a:pos x="283" y="343"/>
              </a:cxn>
              <a:cxn ang="0">
                <a:pos x="290" y="331"/>
              </a:cxn>
              <a:cxn ang="0">
                <a:pos x="296" y="320"/>
              </a:cxn>
              <a:cxn ang="0">
                <a:pos x="299" y="315"/>
              </a:cxn>
              <a:cxn ang="0">
                <a:pos x="300" y="312"/>
              </a:cxn>
              <a:cxn ang="0">
                <a:pos x="301" y="312"/>
              </a:cxn>
              <a:cxn ang="0">
                <a:pos x="361" y="398"/>
              </a:cxn>
              <a:cxn ang="0">
                <a:pos x="335" y="386"/>
              </a:cxn>
              <a:cxn ang="0">
                <a:pos x="373" y="376"/>
              </a:cxn>
              <a:cxn ang="0">
                <a:pos x="525" y="268"/>
              </a:cxn>
              <a:cxn ang="0">
                <a:pos x="584" y="369"/>
              </a:cxn>
              <a:cxn ang="0">
                <a:pos x="485" y="312"/>
              </a:cxn>
              <a:cxn ang="0">
                <a:pos x="531" y="412"/>
              </a:cxn>
              <a:cxn ang="0">
                <a:pos x="447" y="362"/>
              </a:cxn>
              <a:cxn ang="0">
                <a:pos x="461" y="449"/>
              </a:cxn>
              <a:cxn ang="0">
                <a:pos x="354" y="323"/>
              </a:cxn>
              <a:cxn ang="0">
                <a:pos x="282" y="242"/>
              </a:cxn>
              <a:cxn ang="0">
                <a:pos x="186" y="286"/>
              </a:cxn>
              <a:cxn ang="0">
                <a:pos x="26" y="258"/>
              </a:cxn>
              <a:cxn ang="0">
                <a:pos x="174" y="136"/>
              </a:cxn>
              <a:cxn ang="0">
                <a:pos x="469" y="158"/>
              </a:cxn>
              <a:cxn ang="0">
                <a:pos x="707" y="297"/>
              </a:cxn>
              <a:cxn ang="0">
                <a:pos x="490" y="134"/>
              </a:cxn>
              <a:cxn ang="0">
                <a:pos x="326" y="90"/>
              </a:cxn>
              <a:cxn ang="0">
                <a:pos x="202" y="141"/>
              </a:cxn>
              <a:cxn ang="0">
                <a:pos x="620" y="93"/>
              </a:cxn>
            </a:cxnLst>
            <a:rect l="0" t="0" r="r" b="b"/>
            <a:pathLst>
              <a:path w="733" h="478">
                <a:moveTo>
                  <a:pt x="728" y="64"/>
                </a:moveTo>
                <a:cubicBezTo>
                  <a:pt x="627" y="64"/>
                  <a:pt x="627" y="64"/>
                  <a:pt x="627" y="64"/>
                </a:cubicBezTo>
                <a:cubicBezTo>
                  <a:pt x="553" y="18"/>
                  <a:pt x="489" y="0"/>
                  <a:pt x="486" y="0"/>
                </a:cubicBezTo>
                <a:cubicBezTo>
                  <a:pt x="485" y="0"/>
                  <a:pt x="485" y="0"/>
                  <a:pt x="485" y="0"/>
                </a:cubicBezTo>
                <a:cubicBezTo>
                  <a:pt x="484" y="0"/>
                  <a:pt x="484" y="0"/>
                  <a:pt x="484" y="0"/>
                </a:cubicBezTo>
                <a:cubicBezTo>
                  <a:pt x="321" y="0"/>
                  <a:pt x="321" y="0"/>
                  <a:pt x="321" y="0"/>
                </a:cubicBezTo>
                <a:cubicBezTo>
                  <a:pt x="320" y="0"/>
                  <a:pt x="320" y="0"/>
                  <a:pt x="320" y="0"/>
                </a:cubicBezTo>
                <a:cubicBezTo>
                  <a:pt x="319" y="0"/>
                  <a:pt x="319" y="0"/>
                  <a:pt x="319" y="0"/>
                </a:cubicBezTo>
                <a:cubicBezTo>
                  <a:pt x="316" y="3"/>
                  <a:pt x="316" y="3"/>
                  <a:pt x="316" y="3"/>
                </a:cubicBezTo>
                <a:cubicBezTo>
                  <a:pt x="316" y="3"/>
                  <a:pt x="247" y="63"/>
                  <a:pt x="238" y="70"/>
                </a:cubicBezTo>
                <a:cubicBezTo>
                  <a:pt x="219" y="72"/>
                  <a:pt x="179" y="85"/>
                  <a:pt x="133" y="100"/>
                </a:cubicBezTo>
                <a:cubicBezTo>
                  <a:pt x="121" y="104"/>
                  <a:pt x="104" y="110"/>
                  <a:pt x="101" y="110"/>
                </a:cubicBezTo>
                <a:cubicBezTo>
                  <a:pt x="100" y="110"/>
                  <a:pt x="99" y="110"/>
                  <a:pt x="97" y="110"/>
                </a:cubicBezTo>
                <a:cubicBezTo>
                  <a:pt x="88" y="110"/>
                  <a:pt x="88" y="110"/>
                  <a:pt x="88" y="110"/>
                </a:cubicBezTo>
                <a:cubicBezTo>
                  <a:pt x="57" y="110"/>
                  <a:pt x="57" y="110"/>
                  <a:pt x="57" y="110"/>
                </a:cubicBezTo>
                <a:cubicBezTo>
                  <a:pt x="13" y="110"/>
                  <a:pt x="13" y="110"/>
                  <a:pt x="13" y="110"/>
                </a:cubicBezTo>
                <a:cubicBezTo>
                  <a:pt x="4" y="110"/>
                  <a:pt x="4" y="110"/>
                  <a:pt x="4" y="110"/>
                </a:cubicBezTo>
                <a:cubicBezTo>
                  <a:pt x="0" y="110"/>
                  <a:pt x="0" y="110"/>
                  <a:pt x="0" y="110"/>
                </a:cubicBezTo>
                <a:cubicBezTo>
                  <a:pt x="0" y="115"/>
                  <a:pt x="0" y="115"/>
                  <a:pt x="0" y="115"/>
                </a:cubicBezTo>
                <a:cubicBezTo>
                  <a:pt x="0" y="249"/>
                  <a:pt x="0" y="249"/>
                  <a:pt x="0" y="249"/>
                </a:cubicBezTo>
                <a:cubicBezTo>
                  <a:pt x="0" y="361"/>
                  <a:pt x="0" y="361"/>
                  <a:pt x="0" y="361"/>
                </a:cubicBezTo>
                <a:cubicBezTo>
                  <a:pt x="0" y="365"/>
                  <a:pt x="0" y="365"/>
                  <a:pt x="0" y="365"/>
                </a:cubicBezTo>
                <a:cubicBezTo>
                  <a:pt x="4" y="365"/>
                  <a:pt x="4" y="365"/>
                  <a:pt x="4" y="365"/>
                </a:cubicBezTo>
                <a:cubicBezTo>
                  <a:pt x="110" y="365"/>
                  <a:pt x="110" y="365"/>
                  <a:pt x="110" y="365"/>
                </a:cubicBezTo>
                <a:cubicBezTo>
                  <a:pt x="113" y="376"/>
                  <a:pt x="119" y="385"/>
                  <a:pt x="127" y="391"/>
                </a:cubicBezTo>
                <a:cubicBezTo>
                  <a:pt x="142" y="402"/>
                  <a:pt x="162" y="400"/>
                  <a:pt x="175" y="387"/>
                </a:cubicBezTo>
                <a:cubicBezTo>
                  <a:pt x="178" y="394"/>
                  <a:pt x="183" y="401"/>
                  <a:pt x="189" y="405"/>
                </a:cubicBezTo>
                <a:cubicBezTo>
                  <a:pt x="198" y="412"/>
                  <a:pt x="209" y="413"/>
                  <a:pt x="219" y="411"/>
                </a:cubicBezTo>
                <a:cubicBezTo>
                  <a:pt x="227" y="409"/>
                  <a:pt x="235" y="405"/>
                  <a:pt x="240" y="398"/>
                </a:cubicBezTo>
                <a:cubicBezTo>
                  <a:pt x="242" y="406"/>
                  <a:pt x="248" y="414"/>
                  <a:pt x="255" y="420"/>
                </a:cubicBezTo>
                <a:cubicBezTo>
                  <a:pt x="264" y="426"/>
                  <a:pt x="275" y="428"/>
                  <a:pt x="285" y="426"/>
                </a:cubicBezTo>
                <a:cubicBezTo>
                  <a:pt x="294" y="424"/>
                  <a:pt x="302" y="418"/>
                  <a:pt x="308" y="410"/>
                </a:cubicBezTo>
                <a:cubicBezTo>
                  <a:pt x="310" y="420"/>
                  <a:pt x="316" y="429"/>
                  <a:pt x="324" y="435"/>
                </a:cubicBezTo>
                <a:cubicBezTo>
                  <a:pt x="333" y="441"/>
                  <a:pt x="343" y="443"/>
                  <a:pt x="354" y="441"/>
                </a:cubicBezTo>
                <a:cubicBezTo>
                  <a:pt x="364" y="439"/>
                  <a:pt x="373" y="431"/>
                  <a:pt x="379" y="421"/>
                </a:cubicBezTo>
                <a:cubicBezTo>
                  <a:pt x="380" y="420"/>
                  <a:pt x="380" y="420"/>
                  <a:pt x="380" y="420"/>
                </a:cubicBezTo>
                <a:cubicBezTo>
                  <a:pt x="391" y="428"/>
                  <a:pt x="406" y="441"/>
                  <a:pt x="422" y="459"/>
                </a:cubicBezTo>
                <a:cubicBezTo>
                  <a:pt x="433" y="472"/>
                  <a:pt x="447" y="478"/>
                  <a:pt x="461" y="478"/>
                </a:cubicBezTo>
                <a:cubicBezTo>
                  <a:pt x="473" y="478"/>
                  <a:pt x="484" y="473"/>
                  <a:pt x="491" y="465"/>
                </a:cubicBezTo>
                <a:cubicBezTo>
                  <a:pt x="495" y="461"/>
                  <a:pt x="498" y="455"/>
                  <a:pt x="499" y="449"/>
                </a:cubicBezTo>
                <a:cubicBezTo>
                  <a:pt x="516" y="456"/>
                  <a:pt x="536" y="452"/>
                  <a:pt x="547" y="439"/>
                </a:cubicBezTo>
                <a:cubicBezTo>
                  <a:pt x="551" y="435"/>
                  <a:pt x="553" y="431"/>
                  <a:pt x="555" y="427"/>
                </a:cubicBezTo>
                <a:cubicBezTo>
                  <a:pt x="574" y="436"/>
                  <a:pt x="592" y="428"/>
                  <a:pt x="602" y="416"/>
                </a:cubicBezTo>
                <a:cubicBezTo>
                  <a:pt x="613" y="404"/>
                  <a:pt x="619" y="382"/>
                  <a:pt x="610" y="361"/>
                </a:cubicBezTo>
                <a:cubicBezTo>
                  <a:pt x="612" y="359"/>
                  <a:pt x="614" y="357"/>
                  <a:pt x="617" y="354"/>
                </a:cubicBezTo>
                <a:cubicBezTo>
                  <a:pt x="624" y="347"/>
                  <a:pt x="629" y="337"/>
                  <a:pt x="631" y="327"/>
                </a:cubicBezTo>
                <a:cubicBezTo>
                  <a:pt x="728" y="327"/>
                  <a:pt x="728" y="327"/>
                  <a:pt x="728" y="327"/>
                </a:cubicBezTo>
                <a:cubicBezTo>
                  <a:pt x="733" y="327"/>
                  <a:pt x="733" y="327"/>
                  <a:pt x="733" y="327"/>
                </a:cubicBezTo>
                <a:cubicBezTo>
                  <a:pt x="733" y="321"/>
                  <a:pt x="733" y="321"/>
                  <a:pt x="733" y="321"/>
                </a:cubicBezTo>
                <a:cubicBezTo>
                  <a:pt x="733" y="175"/>
                  <a:pt x="733" y="175"/>
                  <a:pt x="733" y="175"/>
                </a:cubicBezTo>
                <a:cubicBezTo>
                  <a:pt x="733" y="69"/>
                  <a:pt x="733" y="69"/>
                  <a:pt x="733" y="69"/>
                </a:cubicBezTo>
                <a:cubicBezTo>
                  <a:pt x="733" y="64"/>
                  <a:pt x="733" y="64"/>
                  <a:pt x="733" y="64"/>
                </a:cubicBezTo>
                <a:cubicBezTo>
                  <a:pt x="728" y="64"/>
                  <a:pt x="728" y="64"/>
                  <a:pt x="728" y="64"/>
                </a:cubicBezTo>
                <a:close/>
                <a:moveTo>
                  <a:pt x="176" y="333"/>
                </a:moveTo>
                <a:cubicBezTo>
                  <a:pt x="176" y="333"/>
                  <a:pt x="176" y="333"/>
                  <a:pt x="173" y="338"/>
                </a:cubicBezTo>
                <a:cubicBezTo>
                  <a:pt x="173" y="338"/>
                  <a:pt x="173" y="338"/>
                  <a:pt x="162" y="358"/>
                </a:cubicBezTo>
                <a:cubicBezTo>
                  <a:pt x="162" y="358"/>
                  <a:pt x="162" y="358"/>
                  <a:pt x="160" y="362"/>
                </a:cubicBezTo>
                <a:cubicBezTo>
                  <a:pt x="158" y="365"/>
                  <a:pt x="155" y="368"/>
                  <a:pt x="151" y="368"/>
                </a:cubicBezTo>
                <a:cubicBezTo>
                  <a:pt x="148" y="369"/>
                  <a:pt x="144" y="368"/>
                  <a:pt x="141" y="366"/>
                </a:cubicBezTo>
                <a:cubicBezTo>
                  <a:pt x="138" y="364"/>
                  <a:pt x="137" y="362"/>
                  <a:pt x="136" y="359"/>
                </a:cubicBezTo>
                <a:cubicBezTo>
                  <a:pt x="135" y="358"/>
                  <a:pt x="135" y="357"/>
                  <a:pt x="135" y="357"/>
                </a:cubicBezTo>
                <a:cubicBezTo>
                  <a:pt x="134" y="353"/>
                  <a:pt x="135" y="349"/>
                  <a:pt x="137" y="345"/>
                </a:cubicBezTo>
                <a:cubicBezTo>
                  <a:pt x="137" y="345"/>
                  <a:pt x="137" y="345"/>
                  <a:pt x="138" y="344"/>
                </a:cubicBezTo>
                <a:cubicBezTo>
                  <a:pt x="153" y="316"/>
                  <a:pt x="153" y="316"/>
                  <a:pt x="153" y="316"/>
                </a:cubicBezTo>
                <a:cubicBezTo>
                  <a:pt x="156" y="312"/>
                  <a:pt x="158" y="310"/>
                  <a:pt x="162" y="309"/>
                </a:cubicBezTo>
                <a:cubicBezTo>
                  <a:pt x="165" y="309"/>
                  <a:pt x="169" y="309"/>
                  <a:pt x="172" y="311"/>
                </a:cubicBezTo>
                <a:cubicBezTo>
                  <a:pt x="175" y="313"/>
                  <a:pt x="178" y="317"/>
                  <a:pt x="179" y="321"/>
                </a:cubicBezTo>
                <a:cubicBezTo>
                  <a:pt x="179" y="325"/>
                  <a:pt x="179" y="329"/>
                  <a:pt x="176" y="333"/>
                </a:cubicBezTo>
                <a:close/>
                <a:moveTo>
                  <a:pt x="259" y="310"/>
                </a:moveTo>
                <a:cubicBezTo>
                  <a:pt x="258" y="312"/>
                  <a:pt x="257" y="314"/>
                  <a:pt x="256" y="316"/>
                </a:cubicBezTo>
                <a:cubicBezTo>
                  <a:pt x="252" y="323"/>
                  <a:pt x="252" y="323"/>
                  <a:pt x="252" y="323"/>
                </a:cubicBezTo>
                <a:cubicBezTo>
                  <a:pt x="248" y="331"/>
                  <a:pt x="248" y="331"/>
                  <a:pt x="248" y="331"/>
                </a:cubicBezTo>
                <a:cubicBezTo>
                  <a:pt x="242" y="340"/>
                  <a:pt x="242" y="340"/>
                  <a:pt x="242" y="340"/>
                </a:cubicBezTo>
                <a:cubicBezTo>
                  <a:pt x="242" y="340"/>
                  <a:pt x="242" y="340"/>
                  <a:pt x="238" y="348"/>
                </a:cubicBezTo>
                <a:cubicBezTo>
                  <a:pt x="238" y="348"/>
                  <a:pt x="238" y="348"/>
                  <a:pt x="232" y="358"/>
                </a:cubicBezTo>
                <a:cubicBezTo>
                  <a:pt x="232" y="358"/>
                  <a:pt x="232" y="358"/>
                  <a:pt x="222" y="376"/>
                </a:cubicBezTo>
                <a:cubicBezTo>
                  <a:pt x="220" y="379"/>
                  <a:pt x="217" y="381"/>
                  <a:pt x="213" y="383"/>
                </a:cubicBezTo>
                <a:cubicBezTo>
                  <a:pt x="210" y="383"/>
                  <a:pt x="206" y="383"/>
                  <a:pt x="203" y="380"/>
                </a:cubicBezTo>
                <a:cubicBezTo>
                  <a:pt x="200" y="378"/>
                  <a:pt x="198" y="374"/>
                  <a:pt x="197" y="370"/>
                </a:cubicBezTo>
                <a:cubicBezTo>
                  <a:pt x="197" y="368"/>
                  <a:pt x="197" y="365"/>
                  <a:pt x="197" y="362"/>
                </a:cubicBezTo>
                <a:cubicBezTo>
                  <a:pt x="198" y="361"/>
                  <a:pt x="198" y="360"/>
                  <a:pt x="199" y="358"/>
                </a:cubicBezTo>
                <a:cubicBezTo>
                  <a:pt x="208" y="344"/>
                  <a:pt x="208" y="344"/>
                  <a:pt x="208" y="344"/>
                </a:cubicBezTo>
                <a:cubicBezTo>
                  <a:pt x="208" y="344"/>
                  <a:pt x="208" y="344"/>
                  <a:pt x="208" y="344"/>
                </a:cubicBezTo>
                <a:cubicBezTo>
                  <a:pt x="208" y="344"/>
                  <a:pt x="208" y="344"/>
                  <a:pt x="208" y="344"/>
                </a:cubicBezTo>
                <a:cubicBezTo>
                  <a:pt x="208" y="344"/>
                  <a:pt x="208" y="344"/>
                  <a:pt x="208" y="344"/>
                </a:cubicBezTo>
                <a:cubicBezTo>
                  <a:pt x="208" y="344"/>
                  <a:pt x="208" y="344"/>
                  <a:pt x="208" y="344"/>
                </a:cubicBezTo>
                <a:cubicBezTo>
                  <a:pt x="208" y="344"/>
                  <a:pt x="208" y="344"/>
                  <a:pt x="208" y="343"/>
                </a:cubicBezTo>
                <a:cubicBezTo>
                  <a:pt x="208" y="343"/>
                  <a:pt x="208" y="343"/>
                  <a:pt x="208" y="343"/>
                </a:cubicBezTo>
                <a:cubicBezTo>
                  <a:pt x="208" y="343"/>
                  <a:pt x="208" y="343"/>
                  <a:pt x="208" y="343"/>
                </a:cubicBezTo>
                <a:cubicBezTo>
                  <a:pt x="209" y="343"/>
                  <a:pt x="209" y="342"/>
                  <a:pt x="209" y="342"/>
                </a:cubicBezTo>
                <a:cubicBezTo>
                  <a:pt x="209" y="342"/>
                  <a:pt x="209" y="342"/>
                  <a:pt x="209" y="341"/>
                </a:cubicBezTo>
                <a:cubicBezTo>
                  <a:pt x="209" y="341"/>
                  <a:pt x="209" y="341"/>
                  <a:pt x="210" y="341"/>
                </a:cubicBezTo>
                <a:cubicBezTo>
                  <a:pt x="210" y="340"/>
                  <a:pt x="210" y="340"/>
                  <a:pt x="210" y="339"/>
                </a:cubicBezTo>
                <a:cubicBezTo>
                  <a:pt x="210" y="339"/>
                  <a:pt x="211" y="339"/>
                  <a:pt x="211" y="339"/>
                </a:cubicBezTo>
                <a:cubicBezTo>
                  <a:pt x="211" y="338"/>
                  <a:pt x="211" y="337"/>
                  <a:pt x="212" y="337"/>
                </a:cubicBezTo>
                <a:cubicBezTo>
                  <a:pt x="212" y="337"/>
                  <a:pt x="212" y="336"/>
                  <a:pt x="212" y="336"/>
                </a:cubicBezTo>
                <a:cubicBezTo>
                  <a:pt x="212" y="336"/>
                  <a:pt x="213" y="335"/>
                  <a:pt x="213" y="334"/>
                </a:cubicBezTo>
                <a:cubicBezTo>
                  <a:pt x="214" y="333"/>
                  <a:pt x="214" y="332"/>
                  <a:pt x="215" y="331"/>
                </a:cubicBezTo>
                <a:cubicBezTo>
                  <a:pt x="215" y="331"/>
                  <a:pt x="215" y="331"/>
                  <a:pt x="215" y="331"/>
                </a:cubicBezTo>
                <a:cubicBezTo>
                  <a:pt x="216" y="330"/>
                  <a:pt x="216" y="329"/>
                  <a:pt x="217" y="328"/>
                </a:cubicBezTo>
                <a:cubicBezTo>
                  <a:pt x="218" y="327"/>
                  <a:pt x="218" y="325"/>
                  <a:pt x="219" y="324"/>
                </a:cubicBezTo>
                <a:cubicBezTo>
                  <a:pt x="220" y="323"/>
                  <a:pt x="220" y="322"/>
                  <a:pt x="221" y="321"/>
                </a:cubicBezTo>
                <a:cubicBezTo>
                  <a:pt x="221" y="321"/>
                  <a:pt x="221" y="320"/>
                  <a:pt x="221" y="320"/>
                </a:cubicBezTo>
                <a:cubicBezTo>
                  <a:pt x="222" y="319"/>
                  <a:pt x="223" y="318"/>
                  <a:pt x="223" y="316"/>
                </a:cubicBezTo>
                <a:cubicBezTo>
                  <a:pt x="224" y="315"/>
                  <a:pt x="225" y="313"/>
                  <a:pt x="226" y="312"/>
                </a:cubicBezTo>
                <a:cubicBezTo>
                  <a:pt x="227" y="311"/>
                  <a:pt x="227" y="309"/>
                  <a:pt x="228" y="308"/>
                </a:cubicBezTo>
                <a:cubicBezTo>
                  <a:pt x="229" y="306"/>
                  <a:pt x="230" y="305"/>
                  <a:pt x="231" y="303"/>
                </a:cubicBezTo>
                <a:cubicBezTo>
                  <a:pt x="231" y="302"/>
                  <a:pt x="232" y="301"/>
                  <a:pt x="233" y="299"/>
                </a:cubicBezTo>
                <a:cubicBezTo>
                  <a:pt x="234" y="298"/>
                  <a:pt x="235" y="297"/>
                  <a:pt x="235" y="295"/>
                </a:cubicBezTo>
                <a:cubicBezTo>
                  <a:pt x="235" y="295"/>
                  <a:pt x="236" y="295"/>
                  <a:pt x="236" y="295"/>
                </a:cubicBezTo>
                <a:cubicBezTo>
                  <a:pt x="236" y="293"/>
                  <a:pt x="237" y="292"/>
                  <a:pt x="238" y="291"/>
                </a:cubicBezTo>
                <a:cubicBezTo>
                  <a:pt x="238" y="290"/>
                  <a:pt x="239" y="289"/>
                  <a:pt x="240" y="288"/>
                </a:cubicBezTo>
                <a:cubicBezTo>
                  <a:pt x="240" y="287"/>
                  <a:pt x="241" y="286"/>
                  <a:pt x="241" y="284"/>
                </a:cubicBezTo>
                <a:cubicBezTo>
                  <a:pt x="241" y="284"/>
                  <a:pt x="241" y="284"/>
                  <a:pt x="241" y="284"/>
                </a:cubicBezTo>
                <a:cubicBezTo>
                  <a:pt x="242" y="283"/>
                  <a:pt x="243" y="282"/>
                  <a:pt x="243" y="281"/>
                </a:cubicBezTo>
                <a:cubicBezTo>
                  <a:pt x="244" y="281"/>
                  <a:pt x="244" y="280"/>
                  <a:pt x="244" y="279"/>
                </a:cubicBezTo>
                <a:cubicBezTo>
                  <a:pt x="244" y="279"/>
                  <a:pt x="244" y="279"/>
                  <a:pt x="245" y="279"/>
                </a:cubicBezTo>
                <a:cubicBezTo>
                  <a:pt x="245" y="278"/>
                  <a:pt x="245" y="277"/>
                  <a:pt x="246" y="277"/>
                </a:cubicBezTo>
                <a:cubicBezTo>
                  <a:pt x="246" y="276"/>
                  <a:pt x="246" y="276"/>
                  <a:pt x="246" y="276"/>
                </a:cubicBezTo>
                <a:cubicBezTo>
                  <a:pt x="246" y="276"/>
                  <a:pt x="247" y="275"/>
                  <a:pt x="247" y="275"/>
                </a:cubicBezTo>
                <a:cubicBezTo>
                  <a:pt x="247" y="275"/>
                  <a:pt x="247" y="274"/>
                  <a:pt x="247" y="274"/>
                </a:cubicBezTo>
                <a:cubicBezTo>
                  <a:pt x="247" y="274"/>
                  <a:pt x="247" y="274"/>
                  <a:pt x="248" y="274"/>
                </a:cubicBezTo>
                <a:cubicBezTo>
                  <a:pt x="248" y="273"/>
                  <a:pt x="248" y="273"/>
                  <a:pt x="248" y="273"/>
                </a:cubicBezTo>
                <a:cubicBezTo>
                  <a:pt x="248" y="273"/>
                  <a:pt x="248" y="273"/>
                  <a:pt x="248" y="273"/>
                </a:cubicBezTo>
                <a:cubicBezTo>
                  <a:pt x="248" y="272"/>
                  <a:pt x="248" y="272"/>
                  <a:pt x="248" y="272"/>
                </a:cubicBezTo>
                <a:cubicBezTo>
                  <a:pt x="248" y="272"/>
                  <a:pt x="248" y="272"/>
                  <a:pt x="248" y="272"/>
                </a:cubicBezTo>
                <a:cubicBezTo>
                  <a:pt x="249" y="272"/>
                  <a:pt x="249" y="272"/>
                  <a:pt x="249" y="272"/>
                </a:cubicBezTo>
                <a:cubicBezTo>
                  <a:pt x="249" y="272"/>
                  <a:pt x="249" y="272"/>
                  <a:pt x="249" y="272"/>
                </a:cubicBezTo>
                <a:cubicBezTo>
                  <a:pt x="249" y="272"/>
                  <a:pt x="249" y="272"/>
                  <a:pt x="249" y="271"/>
                </a:cubicBezTo>
                <a:cubicBezTo>
                  <a:pt x="249" y="271"/>
                  <a:pt x="249" y="271"/>
                  <a:pt x="249" y="271"/>
                </a:cubicBezTo>
                <a:cubicBezTo>
                  <a:pt x="253" y="264"/>
                  <a:pt x="261" y="263"/>
                  <a:pt x="268" y="267"/>
                </a:cubicBezTo>
                <a:cubicBezTo>
                  <a:pt x="271" y="269"/>
                  <a:pt x="272" y="273"/>
                  <a:pt x="273" y="277"/>
                </a:cubicBezTo>
                <a:cubicBezTo>
                  <a:pt x="274" y="281"/>
                  <a:pt x="274" y="285"/>
                  <a:pt x="272" y="289"/>
                </a:cubicBezTo>
                <a:cubicBezTo>
                  <a:pt x="272" y="289"/>
                  <a:pt x="272" y="289"/>
                  <a:pt x="272" y="289"/>
                </a:cubicBezTo>
                <a:cubicBezTo>
                  <a:pt x="272" y="289"/>
                  <a:pt x="272" y="289"/>
                  <a:pt x="272" y="289"/>
                </a:cubicBezTo>
                <a:cubicBezTo>
                  <a:pt x="271" y="289"/>
                  <a:pt x="271" y="289"/>
                  <a:pt x="271" y="289"/>
                </a:cubicBezTo>
                <a:cubicBezTo>
                  <a:pt x="271" y="289"/>
                  <a:pt x="271" y="289"/>
                  <a:pt x="271" y="290"/>
                </a:cubicBezTo>
                <a:cubicBezTo>
                  <a:pt x="271" y="290"/>
                  <a:pt x="271" y="290"/>
                  <a:pt x="271" y="290"/>
                </a:cubicBezTo>
                <a:cubicBezTo>
                  <a:pt x="270" y="291"/>
                  <a:pt x="270" y="291"/>
                  <a:pt x="270" y="292"/>
                </a:cubicBezTo>
                <a:cubicBezTo>
                  <a:pt x="270" y="292"/>
                  <a:pt x="269" y="292"/>
                  <a:pt x="269" y="293"/>
                </a:cubicBezTo>
                <a:cubicBezTo>
                  <a:pt x="269" y="294"/>
                  <a:pt x="268" y="294"/>
                  <a:pt x="268" y="295"/>
                </a:cubicBezTo>
                <a:cubicBezTo>
                  <a:pt x="267" y="296"/>
                  <a:pt x="267" y="297"/>
                  <a:pt x="266" y="298"/>
                </a:cubicBezTo>
                <a:cubicBezTo>
                  <a:pt x="266" y="299"/>
                  <a:pt x="265" y="300"/>
                  <a:pt x="264" y="301"/>
                </a:cubicBezTo>
                <a:cubicBezTo>
                  <a:pt x="264" y="303"/>
                  <a:pt x="263" y="304"/>
                  <a:pt x="262" y="305"/>
                </a:cubicBezTo>
                <a:cubicBezTo>
                  <a:pt x="261" y="307"/>
                  <a:pt x="260" y="309"/>
                  <a:pt x="259" y="310"/>
                </a:cubicBezTo>
                <a:close/>
                <a:moveTo>
                  <a:pt x="324" y="328"/>
                </a:moveTo>
                <a:cubicBezTo>
                  <a:pt x="309" y="354"/>
                  <a:pt x="309" y="354"/>
                  <a:pt x="309" y="354"/>
                </a:cubicBezTo>
                <a:cubicBezTo>
                  <a:pt x="309" y="354"/>
                  <a:pt x="309" y="354"/>
                  <a:pt x="299" y="372"/>
                </a:cubicBezTo>
                <a:cubicBezTo>
                  <a:pt x="299" y="372"/>
                  <a:pt x="299" y="372"/>
                  <a:pt x="288" y="390"/>
                </a:cubicBezTo>
                <a:cubicBezTo>
                  <a:pt x="287" y="394"/>
                  <a:pt x="283" y="396"/>
                  <a:pt x="279" y="397"/>
                </a:cubicBezTo>
                <a:cubicBezTo>
                  <a:pt x="276" y="398"/>
                  <a:pt x="272" y="398"/>
                  <a:pt x="269" y="395"/>
                </a:cubicBezTo>
                <a:cubicBezTo>
                  <a:pt x="266" y="393"/>
                  <a:pt x="264" y="389"/>
                  <a:pt x="264" y="385"/>
                </a:cubicBezTo>
                <a:cubicBezTo>
                  <a:pt x="263" y="381"/>
                  <a:pt x="264" y="377"/>
                  <a:pt x="265" y="373"/>
                </a:cubicBezTo>
                <a:cubicBezTo>
                  <a:pt x="265" y="373"/>
                  <a:pt x="265" y="373"/>
                  <a:pt x="268" y="368"/>
                </a:cubicBezTo>
                <a:cubicBezTo>
                  <a:pt x="268" y="368"/>
                  <a:pt x="268" y="368"/>
                  <a:pt x="274" y="358"/>
                </a:cubicBezTo>
                <a:cubicBezTo>
                  <a:pt x="274" y="358"/>
                  <a:pt x="274" y="358"/>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50"/>
                  <a:pt x="279" y="350"/>
                </a:cubicBezTo>
                <a:cubicBezTo>
                  <a:pt x="279" y="350"/>
                  <a:pt x="279" y="349"/>
                  <a:pt x="279" y="349"/>
                </a:cubicBezTo>
                <a:cubicBezTo>
                  <a:pt x="279" y="349"/>
                  <a:pt x="279" y="349"/>
                  <a:pt x="279" y="349"/>
                </a:cubicBezTo>
                <a:cubicBezTo>
                  <a:pt x="279" y="349"/>
                  <a:pt x="280" y="349"/>
                  <a:pt x="280" y="348"/>
                </a:cubicBezTo>
                <a:cubicBezTo>
                  <a:pt x="280" y="347"/>
                  <a:pt x="281" y="346"/>
                  <a:pt x="282" y="345"/>
                </a:cubicBezTo>
                <a:cubicBezTo>
                  <a:pt x="282" y="345"/>
                  <a:pt x="282" y="344"/>
                  <a:pt x="283" y="343"/>
                </a:cubicBezTo>
                <a:cubicBezTo>
                  <a:pt x="283" y="343"/>
                  <a:pt x="283" y="343"/>
                  <a:pt x="283" y="343"/>
                </a:cubicBezTo>
                <a:cubicBezTo>
                  <a:pt x="283" y="343"/>
                  <a:pt x="283" y="342"/>
                  <a:pt x="284" y="342"/>
                </a:cubicBezTo>
                <a:cubicBezTo>
                  <a:pt x="284" y="340"/>
                  <a:pt x="285" y="339"/>
                  <a:pt x="286" y="338"/>
                </a:cubicBezTo>
                <a:cubicBezTo>
                  <a:pt x="286" y="337"/>
                  <a:pt x="287" y="336"/>
                  <a:pt x="287" y="335"/>
                </a:cubicBezTo>
                <a:cubicBezTo>
                  <a:pt x="288" y="335"/>
                  <a:pt x="288" y="334"/>
                  <a:pt x="288" y="334"/>
                </a:cubicBezTo>
                <a:cubicBezTo>
                  <a:pt x="289" y="333"/>
                  <a:pt x="289" y="332"/>
                  <a:pt x="290" y="331"/>
                </a:cubicBezTo>
                <a:cubicBezTo>
                  <a:pt x="290" y="330"/>
                  <a:pt x="291" y="330"/>
                  <a:pt x="291" y="329"/>
                </a:cubicBezTo>
                <a:cubicBezTo>
                  <a:pt x="291" y="328"/>
                  <a:pt x="292" y="327"/>
                  <a:pt x="292" y="326"/>
                </a:cubicBezTo>
                <a:cubicBezTo>
                  <a:pt x="293" y="326"/>
                  <a:pt x="293" y="325"/>
                  <a:pt x="294" y="324"/>
                </a:cubicBezTo>
                <a:cubicBezTo>
                  <a:pt x="294" y="324"/>
                  <a:pt x="294" y="324"/>
                  <a:pt x="294" y="324"/>
                </a:cubicBezTo>
                <a:cubicBezTo>
                  <a:pt x="294" y="323"/>
                  <a:pt x="295" y="323"/>
                  <a:pt x="295" y="322"/>
                </a:cubicBezTo>
                <a:cubicBezTo>
                  <a:pt x="295" y="321"/>
                  <a:pt x="296" y="321"/>
                  <a:pt x="296" y="320"/>
                </a:cubicBezTo>
                <a:cubicBezTo>
                  <a:pt x="296" y="320"/>
                  <a:pt x="296" y="319"/>
                  <a:pt x="297" y="319"/>
                </a:cubicBezTo>
                <a:cubicBezTo>
                  <a:pt x="297" y="319"/>
                  <a:pt x="297" y="319"/>
                  <a:pt x="297" y="319"/>
                </a:cubicBezTo>
                <a:cubicBezTo>
                  <a:pt x="297" y="318"/>
                  <a:pt x="297" y="317"/>
                  <a:pt x="298" y="317"/>
                </a:cubicBezTo>
                <a:cubicBezTo>
                  <a:pt x="298" y="317"/>
                  <a:pt x="298" y="316"/>
                  <a:pt x="298" y="316"/>
                </a:cubicBezTo>
                <a:cubicBezTo>
                  <a:pt x="298" y="316"/>
                  <a:pt x="298" y="316"/>
                  <a:pt x="299" y="315"/>
                </a:cubicBezTo>
                <a:cubicBezTo>
                  <a:pt x="299" y="315"/>
                  <a:pt x="299" y="315"/>
                  <a:pt x="299" y="315"/>
                </a:cubicBezTo>
                <a:cubicBezTo>
                  <a:pt x="299" y="314"/>
                  <a:pt x="299" y="314"/>
                  <a:pt x="299" y="314"/>
                </a:cubicBezTo>
                <a:cubicBezTo>
                  <a:pt x="300" y="314"/>
                  <a:pt x="300" y="314"/>
                  <a:pt x="300" y="313"/>
                </a:cubicBezTo>
                <a:cubicBezTo>
                  <a:pt x="300" y="313"/>
                  <a:pt x="300" y="313"/>
                  <a:pt x="300" y="313"/>
                </a:cubicBezTo>
                <a:cubicBezTo>
                  <a:pt x="300" y="313"/>
                  <a:pt x="300" y="313"/>
                  <a:pt x="300" y="313"/>
                </a:cubicBezTo>
                <a:cubicBezTo>
                  <a:pt x="300" y="313"/>
                  <a:pt x="300" y="312"/>
                  <a:pt x="300" y="312"/>
                </a:cubicBezTo>
                <a:cubicBezTo>
                  <a:pt x="300" y="312"/>
                  <a:pt x="300" y="312"/>
                  <a:pt x="300" y="312"/>
                </a:cubicBezTo>
                <a:cubicBezTo>
                  <a:pt x="300" y="312"/>
                  <a:pt x="301" y="312"/>
                  <a:pt x="301" y="312"/>
                </a:cubicBezTo>
                <a:cubicBezTo>
                  <a:pt x="301" y="312"/>
                  <a:pt x="301" y="312"/>
                  <a:pt x="301" y="312"/>
                </a:cubicBezTo>
                <a:cubicBezTo>
                  <a:pt x="301" y="312"/>
                  <a:pt x="301" y="312"/>
                  <a:pt x="301" y="312"/>
                </a:cubicBezTo>
                <a:cubicBezTo>
                  <a:pt x="301" y="312"/>
                  <a:pt x="301" y="312"/>
                  <a:pt x="301" y="312"/>
                </a:cubicBezTo>
                <a:cubicBezTo>
                  <a:pt x="301" y="312"/>
                  <a:pt x="301" y="312"/>
                  <a:pt x="301" y="312"/>
                </a:cubicBezTo>
                <a:cubicBezTo>
                  <a:pt x="301" y="312"/>
                  <a:pt x="301" y="312"/>
                  <a:pt x="301" y="312"/>
                </a:cubicBezTo>
                <a:cubicBezTo>
                  <a:pt x="305" y="305"/>
                  <a:pt x="313" y="302"/>
                  <a:pt x="320" y="307"/>
                </a:cubicBezTo>
                <a:cubicBezTo>
                  <a:pt x="326" y="312"/>
                  <a:pt x="328" y="321"/>
                  <a:pt x="324" y="328"/>
                </a:cubicBezTo>
                <a:close/>
                <a:moveTo>
                  <a:pt x="373" y="376"/>
                </a:moveTo>
                <a:cubicBezTo>
                  <a:pt x="373" y="376"/>
                  <a:pt x="373" y="376"/>
                  <a:pt x="370" y="382"/>
                </a:cubicBezTo>
                <a:cubicBezTo>
                  <a:pt x="370" y="382"/>
                  <a:pt x="370" y="382"/>
                  <a:pt x="362" y="397"/>
                </a:cubicBezTo>
                <a:cubicBezTo>
                  <a:pt x="362" y="397"/>
                  <a:pt x="362" y="397"/>
                  <a:pt x="361" y="398"/>
                </a:cubicBezTo>
                <a:cubicBezTo>
                  <a:pt x="357" y="405"/>
                  <a:pt x="357" y="405"/>
                  <a:pt x="357" y="405"/>
                </a:cubicBezTo>
                <a:cubicBezTo>
                  <a:pt x="355" y="409"/>
                  <a:pt x="352" y="411"/>
                  <a:pt x="348" y="412"/>
                </a:cubicBezTo>
                <a:cubicBezTo>
                  <a:pt x="345" y="413"/>
                  <a:pt x="341" y="413"/>
                  <a:pt x="338" y="410"/>
                </a:cubicBezTo>
                <a:cubicBezTo>
                  <a:pt x="335" y="408"/>
                  <a:pt x="333" y="404"/>
                  <a:pt x="332" y="400"/>
                </a:cubicBezTo>
                <a:cubicBezTo>
                  <a:pt x="331" y="396"/>
                  <a:pt x="331" y="392"/>
                  <a:pt x="334" y="388"/>
                </a:cubicBezTo>
                <a:cubicBezTo>
                  <a:pt x="334" y="388"/>
                  <a:pt x="334" y="388"/>
                  <a:pt x="335" y="386"/>
                </a:cubicBezTo>
                <a:cubicBezTo>
                  <a:pt x="335" y="386"/>
                  <a:pt x="335" y="386"/>
                  <a:pt x="345" y="369"/>
                </a:cubicBezTo>
                <a:cubicBezTo>
                  <a:pt x="345" y="369"/>
                  <a:pt x="345" y="369"/>
                  <a:pt x="350" y="360"/>
                </a:cubicBezTo>
                <a:cubicBezTo>
                  <a:pt x="352" y="356"/>
                  <a:pt x="355" y="353"/>
                  <a:pt x="359" y="353"/>
                </a:cubicBezTo>
                <a:cubicBezTo>
                  <a:pt x="362" y="352"/>
                  <a:pt x="366" y="353"/>
                  <a:pt x="369" y="355"/>
                </a:cubicBezTo>
                <a:cubicBezTo>
                  <a:pt x="372" y="357"/>
                  <a:pt x="375" y="361"/>
                  <a:pt x="376" y="364"/>
                </a:cubicBezTo>
                <a:cubicBezTo>
                  <a:pt x="376" y="368"/>
                  <a:pt x="376" y="373"/>
                  <a:pt x="373" y="376"/>
                </a:cubicBezTo>
                <a:close/>
                <a:moveTo>
                  <a:pt x="599" y="334"/>
                </a:moveTo>
                <a:cubicBezTo>
                  <a:pt x="596" y="336"/>
                  <a:pt x="594" y="337"/>
                  <a:pt x="593" y="338"/>
                </a:cubicBezTo>
                <a:cubicBezTo>
                  <a:pt x="593" y="338"/>
                  <a:pt x="592" y="338"/>
                  <a:pt x="592" y="336"/>
                </a:cubicBezTo>
                <a:cubicBezTo>
                  <a:pt x="531" y="268"/>
                  <a:pt x="531" y="268"/>
                  <a:pt x="531" y="268"/>
                </a:cubicBezTo>
                <a:cubicBezTo>
                  <a:pt x="528" y="264"/>
                  <a:pt x="528" y="264"/>
                  <a:pt x="528" y="264"/>
                </a:cubicBezTo>
                <a:cubicBezTo>
                  <a:pt x="525" y="268"/>
                  <a:pt x="525" y="268"/>
                  <a:pt x="525" y="268"/>
                </a:cubicBezTo>
                <a:cubicBezTo>
                  <a:pt x="512" y="281"/>
                  <a:pt x="512" y="281"/>
                  <a:pt x="512" y="281"/>
                </a:cubicBezTo>
                <a:cubicBezTo>
                  <a:pt x="510" y="285"/>
                  <a:pt x="510" y="285"/>
                  <a:pt x="510" y="285"/>
                </a:cubicBezTo>
                <a:cubicBezTo>
                  <a:pt x="512" y="288"/>
                  <a:pt x="512" y="288"/>
                  <a:pt x="512" y="288"/>
                </a:cubicBezTo>
                <a:cubicBezTo>
                  <a:pt x="573" y="357"/>
                  <a:pt x="573" y="357"/>
                  <a:pt x="573" y="357"/>
                </a:cubicBezTo>
                <a:cubicBezTo>
                  <a:pt x="573" y="357"/>
                  <a:pt x="573" y="357"/>
                  <a:pt x="573" y="357"/>
                </a:cubicBezTo>
                <a:cubicBezTo>
                  <a:pt x="584" y="369"/>
                  <a:pt x="584" y="369"/>
                  <a:pt x="584" y="369"/>
                </a:cubicBezTo>
                <a:cubicBezTo>
                  <a:pt x="587" y="373"/>
                  <a:pt x="588" y="377"/>
                  <a:pt x="588" y="382"/>
                </a:cubicBezTo>
                <a:cubicBezTo>
                  <a:pt x="588" y="387"/>
                  <a:pt x="587" y="392"/>
                  <a:pt x="584" y="396"/>
                </a:cubicBezTo>
                <a:cubicBezTo>
                  <a:pt x="581" y="398"/>
                  <a:pt x="577" y="402"/>
                  <a:pt x="572" y="402"/>
                </a:cubicBezTo>
                <a:cubicBezTo>
                  <a:pt x="566" y="402"/>
                  <a:pt x="561" y="398"/>
                  <a:pt x="555" y="392"/>
                </a:cubicBezTo>
                <a:cubicBezTo>
                  <a:pt x="488" y="316"/>
                  <a:pt x="488" y="316"/>
                  <a:pt x="488" y="316"/>
                </a:cubicBezTo>
                <a:cubicBezTo>
                  <a:pt x="485" y="312"/>
                  <a:pt x="485" y="312"/>
                  <a:pt x="485" y="312"/>
                </a:cubicBezTo>
                <a:cubicBezTo>
                  <a:pt x="483" y="316"/>
                  <a:pt x="483" y="316"/>
                  <a:pt x="483" y="316"/>
                </a:cubicBezTo>
                <a:cubicBezTo>
                  <a:pt x="470" y="330"/>
                  <a:pt x="470" y="330"/>
                  <a:pt x="470" y="330"/>
                </a:cubicBezTo>
                <a:cubicBezTo>
                  <a:pt x="467" y="334"/>
                  <a:pt x="467" y="334"/>
                  <a:pt x="467" y="334"/>
                </a:cubicBezTo>
                <a:cubicBezTo>
                  <a:pt x="470" y="337"/>
                  <a:pt x="470" y="337"/>
                  <a:pt x="470" y="337"/>
                </a:cubicBezTo>
                <a:cubicBezTo>
                  <a:pt x="526" y="402"/>
                  <a:pt x="526" y="402"/>
                  <a:pt x="526" y="402"/>
                </a:cubicBezTo>
                <a:cubicBezTo>
                  <a:pt x="529" y="405"/>
                  <a:pt x="531" y="409"/>
                  <a:pt x="531" y="412"/>
                </a:cubicBezTo>
                <a:cubicBezTo>
                  <a:pt x="531" y="414"/>
                  <a:pt x="530" y="416"/>
                  <a:pt x="529" y="418"/>
                </a:cubicBezTo>
                <a:cubicBezTo>
                  <a:pt x="523" y="424"/>
                  <a:pt x="510" y="427"/>
                  <a:pt x="499" y="414"/>
                </a:cubicBezTo>
                <a:cubicBezTo>
                  <a:pt x="454" y="364"/>
                  <a:pt x="454" y="364"/>
                  <a:pt x="454" y="364"/>
                </a:cubicBezTo>
                <a:cubicBezTo>
                  <a:pt x="452" y="362"/>
                  <a:pt x="452" y="362"/>
                  <a:pt x="452" y="362"/>
                </a:cubicBezTo>
                <a:cubicBezTo>
                  <a:pt x="449" y="358"/>
                  <a:pt x="449" y="358"/>
                  <a:pt x="449" y="358"/>
                </a:cubicBezTo>
                <a:cubicBezTo>
                  <a:pt x="447" y="362"/>
                  <a:pt x="447" y="362"/>
                  <a:pt x="447" y="362"/>
                </a:cubicBezTo>
                <a:cubicBezTo>
                  <a:pt x="434" y="376"/>
                  <a:pt x="434" y="376"/>
                  <a:pt x="434" y="376"/>
                </a:cubicBezTo>
                <a:cubicBezTo>
                  <a:pt x="432" y="378"/>
                  <a:pt x="432" y="378"/>
                  <a:pt x="432" y="378"/>
                </a:cubicBezTo>
                <a:cubicBezTo>
                  <a:pt x="433" y="382"/>
                  <a:pt x="433" y="382"/>
                  <a:pt x="433" y="382"/>
                </a:cubicBezTo>
                <a:cubicBezTo>
                  <a:pt x="436" y="387"/>
                  <a:pt x="444" y="396"/>
                  <a:pt x="467" y="423"/>
                </a:cubicBezTo>
                <a:cubicBezTo>
                  <a:pt x="471" y="427"/>
                  <a:pt x="479" y="437"/>
                  <a:pt x="473" y="444"/>
                </a:cubicBezTo>
                <a:cubicBezTo>
                  <a:pt x="470" y="447"/>
                  <a:pt x="465" y="449"/>
                  <a:pt x="461" y="449"/>
                </a:cubicBezTo>
                <a:cubicBezTo>
                  <a:pt x="454" y="449"/>
                  <a:pt x="447" y="445"/>
                  <a:pt x="440" y="438"/>
                </a:cubicBezTo>
                <a:cubicBezTo>
                  <a:pt x="423" y="418"/>
                  <a:pt x="406" y="404"/>
                  <a:pt x="394" y="394"/>
                </a:cubicBezTo>
                <a:cubicBezTo>
                  <a:pt x="395" y="392"/>
                  <a:pt x="395" y="392"/>
                  <a:pt x="395" y="392"/>
                </a:cubicBezTo>
                <a:cubicBezTo>
                  <a:pt x="401" y="383"/>
                  <a:pt x="403" y="370"/>
                  <a:pt x="401" y="358"/>
                </a:cubicBezTo>
                <a:cubicBezTo>
                  <a:pt x="398" y="346"/>
                  <a:pt x="392" y="337"/>
                  <a:pt x="383" y="330"/>
                </a:cubicBezTo>
                <a:cubicBezTo>
                  <a:pt x="375" y="323"/>
                  <a:pt x="364" y="321"/>
                  <a:pt x="354" y="323"/>
                </a:cubicBezTo>
                <a:cubicBezTo>
                  <a:pt x="353" y="324"/>
                  <a:pt x="352" y="324"/>
                  <a:pt x="351" y="324"/>
                </a:cubicBezTo>
                <a:cubicBezTo>
                  <a:pt x="353" y="308"/>
                  <a:pt x="346" y="291"/>
                  <a:pt x="334" y="282"/>
                </a:cubicBezTo>
                <a:cubicBezTo>
                  <a:pt x="324" y="275"/>
                  <a:pt x="311" y="273"/>
                  <a:pt x="300" y="278"/>
                </a:cubicBezTo>
                <a:cubicBezTo>
                  <a:pt x="299" y="275"/>
                  <a:pt x="299" y="273"/>
                  <a:pt x="299" y="271"/>
                </a:cubicBezTo>
                <a:cubicBezTo>
                  <a:pt x="298" y="263"/>
                  <a:pt x="294" y="256"/>
                  <a:pt x="289" y="249"/>
                </a:cubicBezTo>
                <a:cubicBezTo>
                  <a:pt x="287" y="247"/>
                  <a:pt x="284" y="245"/>
                  <a:pt x="282" y="242"/>
                </a:cubicBezTo>
                <a:cubicBezTo>
                  <a:pt x="263" y="229"/>
                  <a:pt x="238" y="235"/>
                  <a:pt x="227" y="256"/>
                </a:cubicBezTo>
                <a:cubicBezTo>
                  <a:pt x="227" y="255"/>
                  <a:pt x="227" y="255"/>
                  <a:pt x="227" y="255"/>
                </a:cubicBezTo>
                <a:cubicBezTo>
                  <a:pt x="226" y="257"/>
                  <a:pt x="224" y="260"/>
                  <a:pt x="220" y="267"/>
                </a:cubicBezTo>
                <a:cubicBezTo>
                  <a:pt x="219" y="269"/>
                  <a:pt x="218" y="271"/>
                  <a:pt x="216" y="274"/>
                </a:cubicBezTo>
                <a:cubicBezTo>
                  <a:pt x="200" y="303"/>
                  <a:pt x="200" y="303"/>
                  <a:pt x="200" y="303"/>
                </a:cubicBezTo>
                <a:cubicBezTo>
                  <a:pt x="197" y="297"/>
                  <a:pt x="192" y="290"/>
                  <a:pt x="186" y="286"/>
                </a:cubicBezTo>
                <a:cubicBezTo>
                  <a:pt x="178" y="280"/>
                  <a:pt x="167" y="278"/>
                  <a:pt x="156" y="280"/>
                </a:cubicBezTo>
                <a:cubicBezTo>
                  <a:pt x="146" y="283"/>
                  <a:pt x="138" y="290"/>
                  <a:pt x="131" y="300"/>
                </a:cubicBezTo>
                <a:cubicBezTo>
                  <a:pt x="115" y="329"/>
                  <a:pt x="115" y="329"/>
                  <a:pt x="115" y="329"/>
                </a:cubicBezTo>
                <a:cubicBezTo>
                  <a:pt x="114" y="331"/>
                  <a:pt x="113" y="334"/>
                  <a:pt x="112" y="336"/>
                </a:cubicBezTo>
                <a:cubicBezTo>
                  <a:pt x="26" y="336"/>
                  <a:pt x="26" y="336"/>
                  <a:pt x="26" y="336"/>
                </a:cubicBezTo>
                <a:cubicBezTo>
                  <a:pt x="26" y="258"/>
                  <a:pt x="26" y="258"/>
                  <a:pt x="26" y="258"/>
                </a:cubicBezTo>
                <a:cubicBezTo>
                  <a:pt x="26" y="139"/>
                  <a:pt x="26" y="139"/>
                  <a:pt x="26" y="139"/>
                </a:cubicBezTo>
                <a:cubicBezTo>
                  <a:pt x="102" y="139"/>
                  <a:pt x="102" y="139"/>
                  <a:pt x="102" y="139"/>
                </a:cubicBezTo>
                <a:cubicBezTo>
                  <a:pt x="106" y="139"/>
                  <a:pt x="112" y="137"/>
                  <a:pt x="140" y="128"/>
                </a:cubicBezTo>
                <a:cubicBezTo>
                  <a:pt x="155" y="123"/>
                  <a:pt x="175" y="117"/>
                  <a:pt x="193" y="111"/>
                </a:cubicBezTo>
                <a:cubicBezTo>
                  <a:pt x="176" y="128"/>
                  <a:pt x="175" y="130"/>
                  <a:pt x="175" y="134"/>
                </a:cubicBezTo>
                <a:cubicBezTo>
                  <a:pt x="174" y="136"/>
                  <a:pt x="174" y="136"/>
                  <a:pt x="174" y="136"/>
                </a:cubicBezTo>
                <a:cubicBezTo>
                  <a:pt x="173" y="137"/>
                  <a:pt x="173" y="137"/>
                  <a:pt x="173" y="137"/>
                </a:cubicBezTo>
                <a:cubicBezTo>
                  <a:pt x="174" y="139"/>
                  <a:pt x="174" y="139"/>
                  <a:pt x="174" y="139"/>
                </a:cubicBezTo>
                <a:cubicBezTo>
                  <a:pt x="175" y="141"/>
                  <a:pt x="175" y="141"/>
                  <a:pt x="175" y="141"/>
                </a:cubicBezTo>
                <a:cubicBezTo>
                  <a:pt x="183" y="178"/>
                  <a:pt x="212" y="193"/>
                  <a:pt x="256" y="182"/>
                </a:cubicBezTo>
                <a:cubicBezTo>
                  <a:pt x="277" y="178"/>
                  <a:pt x="315" y="140"/>
                  <a:pt x="331" y="122"/>
                </a:cubicBezTo>
                <a:cubicBezTo>
                  <a:pt x="469" y="158"/>
                  <a:pt x="469" y="158"/>
                  <a:pt x="469" y="158"/>
                </a:cubicBezTo>
                <a:cubicBezTo>
                  <a:pt x="470" y="159"/>
                  <a:pt x="473" y="161"/>
                  <a:pt x="476" y="166"/>
                </a:cubicBezTo>
                <a:cubicBezTo>
                  <a:pt x="491" y="181"/>
                  <a:pt x="523" y="217"/>
                  <a:pt x="596" y="299"/>
                </a:cubicBezTo>
                <a:cubicBezTo>
                  <a:pt x="605" y="309"/>
                  <a:pt x="605" y="309"/>
                  <a:pt x="605" y="309"/>
                </a:cubicBezTo>
                <a:cubicBezTo>
                  <a:pt x="608" y="313"/>
                  <a:pt x="605" y="326"/>
                  <a:pt x="599" y="334"/>
                </a:cubicBezTo>
                <a:close/>
                <a:moveTo>
                  <a:pt x="707" y="167"/>
                </a:moveTo>
                <a:cubicBezTo>
                  <a:pt x="707" y="297"/>
                  <a:pt x="707" y="297"/>
                  <a:pt x="707" y="297"/>
                </a:cubicBezTo>
                <a:cubicBezTo>
                  <a:pt x="629" y="297"/>
                  <a:pt x="629" y="297"/>
                  <a:pt x="629" y="297"/>
                </a:cubicBezTo>
                <a:cubicBezTo>
                  <a:pt x="624" y="290"/>
                  <a:pt x="624" y="290"/>
                  <a:pt x="624" y="290"/>
                </a:cubicBezTo>
                <a:cubicBezTo>
                  <a:pt x="621" y="286"/>
                  <a:pt x="543" y="196"/>
                  <a:pt x="510" y="159"/>
                </a:cubicBezTo>
                <a:cubicBezTo>
                  <a:pt x="503" y="150"/>
                  <a:pt x="498" y="145"/>
                  <a:pt x="497" y="143"/>
                </a:cubicBezTo>
                <a:cubicBezTo>
                  <a:pt x="495" y="141"/>
                  <a:pt x="494" y="139"/>
                  <a:pt x="491" y="136"/>
                </a:cubicBezTo>
                <a:cubicBezTo>
                  <a:pt x="490" y="134"/>
                  <a:pt x="490" y="134"/>
                  <a:pt x="490" y="134"/>
                </a:cubicBezTo>
                <a:cubicBezTo>
                  <a:pt x="489" y="133"/>
                  <a:pt x="489" y="133"/>
                  <a:pt x="489" y="133"/>
                </a:cubicBezTo>
                <a:cubicBezTo>
                  <a:pt x="488" y="133"/>
                  <a:pt x="488" y="133"/>
                  <a:pt x="488" y="133"/>
                </a:cubicBezTo>
                <a:cubicBezTo>
                  <a:pt x="484" y="132"/>
                  <a:pt x="484" y="132"/>
                  <a:pt x="484" y="132"/>
                </a:cubicBezTo>
                <a:cubicBezTo>
                  <a:pt x="476" y="130"/>
                  <a:pt x="476" y="130"/>
                  <a:pt x="476" y="130"/>
                </a:cubicBezTo>
                <a:cubicBezTo>
                  <a:pt x="331" y="92"/>
                  <a:pt x="331" y="92"/>
                  <a:pt x="331" y="92"/>
                </a:cubicBezTo>
                <a:cubicBezTo>
                  <a:pt x="326" y="90"/>
                  <a:pt x="326" y="90"/>
                  <a:pt x="326" y="90"/>
                </a:cubicBezTo>
                <a:cubicBezTo>
                  <a:pt x="324" y="89"/>
                  <a:pt x="324" y="89"/>
                  <a:pt x="324" y="89"/>
                </a:cubicBezTo>
                <a:cubicBezTo>
                  <a:pt x="322" y="92"/>
                  <a:pt x="322" y="92"/>
                  <a:pt x="322" y="92"/>
                </a:cubicBezTo>
                <a:cubicBezTo>
                  <a:pt x="319" y="95"/>
                  <a:pt x="319" y="95"/>
                  <a:pt x="319" y="95"/>
                </a:cubicBezTo>
                <a:cubicBezTo>
                  <a:pt x="316" y="99"/>
                  <a:pt x="313" y="102"/>
                  <a:pt x="309" y="106"/>
                </a:cubicBezTo>
                <a:cubicBezTo>
                  <a:pt x="283" y="133"/>
                  <a:pt x="260" y="152"/>
                  <a:pt x="251" y="154"/>
                </a:cubicBezTo>
                <a:cubicBezTo>
                  <a:pt x="225" y="160"/>
                  <a:pt x="209" y="155"/>
                  <a:pt x="202" y="141"/>
                </a:cubicBezTo>
                <a:cubicBezTo>
                  <a:pt x="210" y="134"/>
                  <a:pt x="226" y="119"/>
                  <a:pt x="248" y="99"/>
                </a:cubicBezTo>
                <a:cubicBezTo>
                  <a:pt x="266" y="83"/>
                  <a:pt x="266" y="83"/>
                  <a:pt x="266" y="83"/>
                </a:cubicBezTo>
                <a:cubicBezTo>
                  <a:pt x="266" y="83"/>
                  <a:pt x="320" y="36"/>
                  <a:pt x="328" y="29"/>
                </a:cubicBezTo>
                <a:cubicBezTo>
                  <a:pt x="481" y="29"/>
                  <a:pt x="481" y="29"/>
                  <a:pt x="481" y="29"/>
                </a:cubicBezTo>
                <a:cubicBezTo>
                  <a:pt x="490" y="31"/>
                  <a:pt x="551" y="50"/>
                  <a:pt x="618" y="92"/>
                </a:cubicBezTo>
                <a:cubicBezTo>
                  <a:pt x="620" y="93"/>
                  <a:pt x="620" y="93"/>
                  <a:pt x="620" y="93"/>
                </a:cubicBezTo>
                <a:cubicBezTo>
                  <a:pt x="621" y="93"/>
                  <a:pt x="621" y="93"/>
                  <a:pt x="621" y="93"/>
                </a:cubicBezTo>
                <a:cubicBezTo>
                  <a:pt x="622" y="93"/>
                  <a:pt x="622" y="93"/>
                  <a:pt x="622" y="93"/>
                </a:cubicBezTo>
                <a:cubicBezTo>
                  <a:pt x="707" y="93"/>
                  <a:pt x="707" y="93"/>
                  <a:pt x="707" y="93"/>
                </a:cubicBezTo>
                <a:cubicBezTo>
                  <a:pt x="707" y="167"/>
                  <a:pt x="707" y="167"/>
                  <a:pt x="707" y="167"/>
                </a:cubicBezTo>
                <a:close/>
              </a:path>
            </a:pathLst>
          </a:custGeom>
          <a:solidFill>
            <a:srgbClr val="266FC0"/>
          </a:solidFill>
          <a:ln w="9525">
            <a:noFill/>
            <a:round/>
            <a:headEnd/>
            <a:tailEnd/>
          </a:ln>
          <a:effectLst/>
        </p:spPr>
        <p:txBody>
          <a:bodyPr vert="horz" wrap="square" lIns="89642" tIns="44821" rIns="89642" bIns="44821" numCol="1" anchor="t" anchorCtr="0" compatLnSpc="1">
            <a:prstTxWarp prst="textNoShape">
              <a:avLst/>
            </a:prstTxWarp>
          </a:bodyPr>
          <a:lstStyle/>
          <a:p>
            <a:pPr defTabSz="896386">
              <a:defRPr/>
            </a:pPr>
            <a:endParaRPr lang="de-DE" sz="1765" kern="0" dirty="0">
              <a:solidFill>
                <a:srgbClr val="000000"/>
              </a:solidFill>
            </a:endParaRPr>
          </a:p>
        </p:txBody>
      </p:sp>
    </p:spTree>
    <p:extLst>
      <p:ext uri="{BB962C8B-B14F-4D97-AF65-F5344CB8AC3E}">
        <p14:creationId xmlns:p14="http://schemas.microsoft.com/office/powerpoint/2010/main" val="1135454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2220A-A461-4D84-9E4B-58D5342BF171}"/>
              </a:ext>
            </a:extLst>
          </p:cNvPr>
          <p:cNvSpPr>
            <a:spLocks noGrp="1"/>
          </p:cNvSpPr>
          <p:nvPr>
            <p:ph type="title"/>
          </p:nvPr>
        </p:nvSpPr>
        <p:spPr/>
        <p:txBody>
          <a:bodyPr/>
          <a:lstStyle/>
          <a:p>
            <a:r>
              <a:rPr lang="en-US" dirty="0"/>
              <a:t>Stock Scoring Approach</a:t>
            </a:r>
            <a:endParaRPr lang="en-IN" dirty="0"/>
          </a:p>
        </p:txBody>
      </p:sp>
      <p:sp>
        <p:nvSpPr>
          <p:cNvPr id="7" name="Rectangle 6">
            <a:extLst>
              <a:ext uri="{FF2B5EF4-FFF2-40B4-BE49-F238E27FC236}">
                <a16:creationId xmlns:a16="http://schemas.microsoft.com/office/drawing/2014/main" xmlns="" id="{D80D210C-8400-4E67-BBCA-29C2990C9B6A}"/>
              </a:ext>
            </a:extLst>
          </p:cNvPr>
          <p:cNvSpPr/>
          <p:nvPr/>
        </p:nvSpPr>
        <p:spPr>
          <a:xfrm>
            <a:off x="6749733" y="1853811"/>
            <a:ext cx="5059572" cy="412638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dirty="0"/>
              <a:t>To each stock , the </a:t>
            </a:r>
            <a:r>
              <a:rPr lang="en-US" sz="1600" b="1" dirty="0"/>
              <a:t>“Base Measure”</a:t>
            </a:r>
            <a:r>
              <a:rPr lang="en-US" sz="1600" dirty="0"/>
              <a:t> is coupled with its   </a:t>
            </a:r>
            <a:r>
              <a:rPr lang="en-US" sz="1600" b="1" dirty="0"/>
              <a:t>“Alternate performance measure“</a:t>
            </a:r>
            <a:r>
              <a:rPr lang="en-US" sz="1600" dirty="0"/>
              <a:t> and given a score between 0 &amp; 100. </a:t>
            </a:r>
          </a:p>
          <a:p>
            <a:pPr marL="285750" indent="-285750" algn="just">
              <a:lnSpc>
                <a:spcPct val="150000"/>
              </a:lnSpc>
              <a:buFont typeface="Arial" panose="020B0604020202020204" pitchFamily="34" charset="0"/>
              <a:buChar char="•"/>
            </a:pPr>
            <a:r>
              <a:rPr lang="en-US" sz="1600" dirty="0"/>
              <a:t>This score is </a:t>
            </a:r>
            <a:r>
              <a:rPr lang="en-US" sz="1600" b="1" dirty="0"/>
              <a:t>relative measure </a:t>
            </a:r>
            <a:r>
              <a:rPr lang="en-US" sz="1600" dirty="0"/>
              <a:t>i.e. score can be used as measure to compare between different stocks at either overall or metric level.</a:t>
            </a:r>
          </a:p>
          <a:p>
            <a:pPr marL="285750" indent="-285750" algn="just">
              <a:lnSpc>
                <a:spcPct val="150000"/>
              </a:lnSpc>
              <a:buFont typeface="Arial" panose="020B0604020202020204" pitchFamily="34" charset="0"/>
              <a:buChar char="•"/>
            </a:pPr>
            <a:r>
              <a:rPr lang="en-US" sz="1600" dirty="0"/>
              <a:t>The weight assigned to each factor of alternative data is customizable and helps in benchmarking companies .</a:t>
            </a:r>
          </a:p>
          <a:p>
            <a:pPr marL="285750" indent="-285750" algn="just">
              <a:lnSpc>
                <a:spcPct val="150000"/>
              </a:lnSpc>
              <a:buFont typeface="Arial" panose="020B0604020202020204" pitchFamily="34" charset="0"/>
              <a:buChar char="•"/>
            </a:pPr>
            <a:endParaRPr lang="en-US" sz="1200" dirty="0"/>
          </a:p>
          <a:p>
            <a:pPr marL="285750" indent="-285750" algn="just">
              <a:lnSpc>
                <a:spcPct val="150000"/>
              </a:lnSpc>
              <a:buFont typeface="Arial" panose="020B0604020202020204" pitchFamily="34" charset="0"/>
              <a:buChar char="•"/>
            </a:pPr>
            <a:r>
              <a:rPr lang="en-US" sz="1200" dirty="0"/>
              <a:t>For e.g.: If highest weight is assigned to Quality of company , the stock score explains how the quality of company as a factor has changed the stocks outlook </a:t>
            </a:r>
            <a:endParaRPr lang="en-IN" sz="1200" dirty="0"/>
          </a:p>
        </p:txBody>
      </p:sp>
      <p:grpSp>
        <p:nvGrpSpPr>
          <p:cNvPr id="144" name="Group 143">
            <a:extLst>
              <a:ext uri="{FF2B5EF4-FFF2-40B4-BE49-F238E27FC236}">
                <a16:creationId xmlns:a16="http://schemas.microsoft.com/office/drawing/2014/main" xmlns="" id="{29917565-29EB-4E20-AEC1-2E3654EED5C0}"/>
              </a:ext>
            </a:extLst>
          </p:cNvPr>
          <p:cNvGrpSpPr/>
          <p:nvPr/>
        </p:nvGrpSpPr>
        <p:grpSpPr>
          <a:xfrm>
            <a:off x="174527" y="627052"/>
            <a:ext cx="11842945" cy="756821"/>
            <a:chOff x="174527" y="704542"/>
            <a:chExt cx="11842945" cy="877824"/>
          </a:xfrm>
        </p:grpSpPr>
        <p:sp>
          <p:nvSpPr>
            <p:cNvPr id="138" name="Rectangle 137">
              <a:extLst>
                <a:ext uri="{FF2B5EF4-FFF2-40B4-BE49-F238E27FC236}">
                  <a16:creationId xmlns:a16="http://schemas.microsoft.com/office/drawing/2014/main" xmlns="" id="{D68B8BE6-94BF-46EB-9949-215D6DD7F2E4}"/>
                </a:ext>
              </a:extLst>
            </p:cNvPr>
            <p:cNvSpPr/>
            <p:nvPr/>
          </p:nvSpPr>
          <p:spPr>
            <a:xfrm>
              <a:off x="174527" y="704542"/>
              <a:ext cx="11842945" cy="87782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BF4D2C4F-62D0-4724-B167-B3DA91761435}"/>
                </a:ext>
              </a:extLst>
            </p:cNvPr>
            <p:cNvSpPr/>
            <p:nvPr/>
          </p:nvSpPr>
          <p:spPr>
            <a:xfrm>
              <a:off x="774290" y="704543"/>
              <a:ext cx="10893489" cy="803216"/>
            </a:xfrm>
            <a:prstGeom prst="rect">
              <a:avLst/>
            </a:prstGeom>
            <a:ln>
              <a:noFill/>
              <a:prstDash val="dash"/>
            </a:ln>
          </p:spPr>
          <p:txBody>
            <a:bodyPr wrap="square">
              <a:spAutoFit/>
            </a:bodyPr>
            <a:lstStyle/>
            <a:p>
              <a:pPr algn="ctr"/>
              <a:r>
                <a:rPr lang="en-US" sz="2400" b="1" dirty="0">
                  <a:sym typeface="Symbol" panose="05050102010706020507" pitchFamily="18" charset="2"/>
                </a:rPr>
                <a:t>Stock Score= </a:t>
              </a:r>
              <a:r>
                <a:rPr lang="en-US" sz="2800" b="1" dirty="0">
                  <a:sym typeface="Symbol" panose="05050102010706020507" pitchFamily="18" charset="2"/>
                </a:rPr>
                <a:t> </a:t>
              </a:r>
              <a:r>
                <a:rPr lang="en-US" sz="2400" b="1" dirty="0">
                  <a:sym typeface="Symbol" panose="05050102010706020507" pitchFamily="18" charset="2"/>
                </a:rPr>
                <a:t> </a:t>
              </a:r>
              <a:r>
                <a:rPr lang="en-US" sz="2000" b="1" dirty="0">
                  <a:sym typeface="Symbol" panose="05050102010706020507" pitchFamily="18" charset="2"/>
                </a:rPr>
                <a:t>Base Measure +</a:t>
              </a:r>
              <a:r>
                <a:rPr lang="en-US" sz="2400" b="1" dirty="0">
                  <a:sym typeface="Symbol" panose="05050102010706020507" pitchFamily="18" charset="2"/>
                </a:rPr>
                <a:t> </a:t>
              </a:r>
              <a:r>
                <a:rPr lang="en-US" sz="2000" b="1" dirty="0">
                  <a:sym typeface="Symbol" panose="05050102010706020507" pitchFamily="18" charset="2"/>
                </a:rPr>
                <a:t>Alternate Measure </a:t>
              </a:r>
              <a:r>
                <a:rPr lang="en-US" sz="2800" b="1" dirty="0">
                  <a:sym typeface="Symbol" panose="05050102010706020507" pitchFamily="18" charset="2"/>
                </a:rPr>
                <a:t> </a:t>
              </a:r>
            </a:p>
            <a:p>
              <a:pPr algn="ctr"/>
              <a:r>
                <a:rPr lang="en-US" sz="1100" dirty="0"/>
                <a:t>Base Measure: Mean value of key stock performance indicators | </a:t>
              </a:r>
              <a:r>
                <a:rPr lang="en-US" sz="1100" dirty="0">
                  <a:sym typeface="Symbol" panose="05050102010706020507" pitchFamily="18" charset="2"/>
                </a:rPr>
                <a:t>Alternate measure: Mean of weighted alternate performance indicators</a:t>
              </a:r>
              <a:endParaRPr lang="en-US" sz="2400" dirty="0">
                <a:sym typeface="Symbol" panose="05050102010706020507" pitchFamily="18" charset="2"/>
              </a:endParaRPr>
            </a:p>
          </p:txBody>
        </p:sp>
      </p:grpSp>
      <p:sp>
        <p:nvSpPr>
          <p:cNvPr id="143" name="Rectangle 142">
            <a:extLst>
              <a:ext uri="{FF2B5EF4-FFF2-40B4-BE49-F238E27FC236}">
                <a16:creationId xmlns:a16="http://schemas.microsoft.com/office/drawing/2014/main" xmlns="" id="{246E8AC5-4746-46C3-A306-BA5DB98939F4}"/>
              </a:ext>
            </a:extLst>
          </p:cNvPr>
          <p:cNvSpPr/>
          <p:nvPr/>
        </p:nvSpPr>
        <p:spPr>
          <a:xfrm>
            <a:off x="192501" y="1484823"/>
            <a:ext cx="6356414" cy="480360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xmlns="" id="{6DDB99EE-4C02-45D6-B7A5-4605965AFCB9}"/>
              </a:ext>
            </a:extLst>
          </p:cNvPr>
          <p:cNvPicPr>
            <a:picLocks noChangeAspect="1"/>
          </p:cNvPicPr>
          <p:nvPr/>
        </p:nvPicPr>
        <p:blipFill>
          <a:blip r:embed="rId3"/>
          <a:stretch>
            <a:fillRect/>
          </a:stretch>
        </p:blipFill>
        <p:spPr>
          <a:xfrm>
            <a:off x="174526" y="1571725"/>
            <a:ext cx="6221989" cy="4408472"/>
          </a:xfrm>
          <a:prstGeom prst="rect">
            <a:avLst/>
          </a:prstGeom>
          <a:ln>
            <a:noFill/>
            <a:prstDash val="dash"/>
          </a:ln>
        </p:spPr>
      </p:pic>
      <p:grpSp>
        <p:nvGrpSpPr>
          <p:cNvPr id="9" name="Group 8">
            <a:extLst>
              <a:ext uri="{FF2B5EF4-FFF2-40B4-BE49-F238E27FC236}">
                <a16:creationId xmlns:a16="http://schemas.microsoft.com/office/drawing/2014/main" xmlns="" id="{41E670F3-8094-4D5D-928D-C69DC398334A}"/>
              </a:ext>
            </a:extLst>
          </p:cNvPr>
          <p:cNvGrpSpPr/>
          <p:nvPr/>
        </p:nvGrpSpPr>
        <p:grpSpPr>
          <a:xfrm>
            <a:off x="3370708" y="6036701"/>
            <a:ext cx="1814592" cy="253916"/>
            <a:chOff x="599655" y="6000635"/>
            <a:chExt cx="1814592" cy="253916"/>
          </a:xfrm>
        </p:grpSpPr>
        <p:sp>
          <p:nvSpPr>
            <p:cNvPr id="4" name="Rectangle 3">
              <a:extLst>
                <a:ext uri="{FF2B5EF4-FFF2-40B4-BE49-F238E27FC236}">
                  <a16:creationId xmlns:a16="http://schemas.microsoft.com/office/drawing/2014/main" xmlns="" id="{36EBCE3F-3635-4AF1-BAE6-01F4058C5400}"/>
                </a:ext>
              </a:extLst>
            </p:cNvPr>
            <p:cNvSpPr/>
            <p:nvPr/>
          </p:nvSpPr>
          <p:spPr>
            <a:xfrm>
              <a:off x="599655" y="6082748"/>
              <a:ext cx="174635" cy="8530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FE53546D-4FE3-4916-B245-171E159987C0}"/>
                </a:ext>
              </a:extLst>
            </p:cNvPr>
            <p:cNvSpPr txBox="1"/>
            <p:nvPr/>
          </p:nvSpPr>
          <p:spPr>
            <a:xfrm>
              <a:off x="774290" y="6000635"/>
              <a:ext cx="1639957" cy="253916"/>
            </a:xfrm>
            <a:prstGeom prst="rect">
              <a:avLst/>
            </a:prstGeom>
            <a:noFill/>
          </p:spPr>
          <p:txBody>
            <a:bodyPr wrap="square" rtlCol="0">
              <a:spAutoFit/>
            </a:bodyPr>
            <a:lstStyle/>
            <a:p>
              <a:r>
                <a:rPr lang="en-US" sz="1050" dirty="0"/>
                <a:t>Neutral Trend</a:t>
              </a:r>
              <a:endParaRPr lang="en-IN" sz="1050" dirty="0"/>
            </a:p>
          </p:txBody>
        </p:sp>
      </p:grpSp>
      <p:grpSp>
        <p:nvGrpSpPr>
          <p:cNvPr id="13" name="Group 12">
            <a:extLst>
              <a:ext uri="{FF2B5EF4-FFF2-40B4-BE49-F238E27FC236}">
                <a16:creationId xmlns:a16="http://schemas.microsoft.com/office/drawing/2014/main" xmlns="" id="{816836DD-30E3-43F4-BFCE-5F6317F579CB}"/>
              </a:ext>
            </a:extLst>
          </p:cNvPr>
          <p:cNvGrpSpPr/>
          <p:nvPr/>
        </p:nvGrpSpPr>
        <p:grpSpPr>
          <a:xfrm>
            <a:off x="2013567" y="6034506"/>
            <a:ext cx="1814592" cy="253916"/>
            <a:chOff x="-220325" y="5651399"/>
            <a:chExt cx="1814592" cy="253916"/>
          </a:xfrm>
        </p:grpSpPr>
        <p:sp>
          <p:nvSpPr>
            <p:cNvPr id="14" name="Rectangle 13">
              <a:extLst>
                <a:ext uri="{FF2B5EF4-FFF2-40B4-BE49-F238E27FC236}">
                  <a16:creationId xmlns:a16="http://schemas.microsoft.com/office/drawing/2014/main" xmlns="" id="{755578F3-2B39-452B-93A7-41437DC8A46D}"/>
                </a:ext>
              </a:extLst>
            </p:cNvPr>
            <p:cNvSpPr/>
            <p:nvPr/>
          </p:nvSpPr>
          <p:spPr>
            <a:xfrm>
              <a:off x="-220325" y="5735707"/>
              <a:ext cx="174635" cy="8530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D2AC1DC5-CCEA-4DCB-8035-ACE5D16EEB16}"/>
                </a:ext>
              </a:extLst>
            </p:cNvPr>
            <p:cNvSpPr txBox="1"/>
            <p:nvPr/>
          </p:nvSpPr>
          <p:spPr>
            <a:xfrm>
              <a:off x="-45690" y="5651399"/>
              <a:ext cx="1639957" cy="253916"/>
            </a:xfrm>
            <a:prstGeom prst="rect">
              <a:avLst/>
            </a:prstGeom>
            <a:noFill/>
          </p:spPr>
          <p:txBody>
            <a:bodyPr wrap="square" rtlCol="0">
              <a:spAutoFit/>
            </a:bodyPr>
            <a:lstStyle/>
            <a:p>
              <a:r>
                <a:rPr lang="en-US" sz="1050" dirty="0"/>
                <a:t>Positive Trend</a:t>
              </a:r>
              <a:endParaRPr lang="en-IN" sz="1050" dirty="0"/>
            </a:p>
          </p:txBody>
        </p:sp>
      </p:grpSp>
      <p:grpSp>
        <p:nvGrpSpPr>
          <p:cNvPr id="16" name="Group 15">
            <a:extLst>
              <a:ext uri="{FF2B5EF4-FFF2-40B4-BE49-F238E27FC236}">
                <a16:creationId xmlns:a16="http://schemas.microsoft.com/office/drawing/2014/main" xmlns="" id="{1344AF57-B22C-43F5-9863-71BB19A3BB48}"/>
              </a:ext>
            </a:extLst>
          </p:cNvPr>
          <p:cNvGrpSpPr/>
          <p:nvPr/>
        </p:nvGrpSpPr>
        <p:grpSpPr>
          <a:xfrm>
            <a:off x="4752298" y="6036701"/>
            <a:ext cx="1814592" cy="253916"/>
            <a:chOff x="599655" y="5990696"/>
            <a:chExt cx="1814592" cy="253916"/>
          </a:xfrm>
        </p:grpSpPr>
        <p:sp>
          <p:nvSpPr>
            <p:cNvPr id="17" name="Rectangle 16">
              <a:extLst>
                <a:ext uri="{FF2B5EF4-FFF2-40B4-BE49-F238E27FC236}">
                  <a16:creationId xmlns:a16="http://schemas.microsoft.com/office/drawing/2014/main" xmlns="" id="{4B78C0EA-37C0-4747-AD74-7A2C535C82D5}"/>
                </a:ext>
              </a:extLst>
            </p:cNvPr>
            <p:cNvSpPr/>
            <p:nvPr/>
          </p:nvSpPr>
          <p:spPr>
            <a:xfrm>
              <a:off x="599655" y="6082748"/>
              <a:ext cx="174635" cy="8530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5764A7DA-9E74-4C1A-B83A-D1C9D98D791B}"/>
                </a:ext>
              </a:extLst>
            </p:cNvPr>
            <p:cNvSpPr txBox="1"/>
            <p:nvPr/>
          </p:nvSpPr>
          <p:spPr>
            <a:xfrm>
              <a:off x="774290" y="5990696"/>
              <a:ext cx="1639957" cy="253916"/>
            </a:xfrm>
            <a:prstGeom prst="rect">
              <a:avLst/>
            </a:prstGeom>
            <a:noFill/>
          </p:spPr>
          <p:txBody>
            <a:bodyPr wrap="square" rtlCol="0">
              <a:spAutoFit/>
            </a:bodyPr>
            <a:lstStyle/>
            <a:p>
              <a:r>
                <a:rPr lang="en-US" sz="1050" dirty="0"/>
                <a:t>Negative Trend</a:t>
              </a:r>
              <a:endParaRPr lang="en-IN" sz="1050" dirty="0"/>
            </a:p>
          </p:txBody>
        </p:sp>
      </p:grpSp>
      <p:sp>
        <p:nvSpPr>
          <p:cNvPr id="19" name="Rectangle 18">
            <a:extLst>
              <a:ext uri="{FF2B5EF4-FFF2-40B4-BE49-F238E27FC236}">
                <a16:creationId xmlns:a16="http://schemas.microsoft.com/office/drawing/2014/main" xmlns="" id="{54CDA72B-E4E6-4C18-B9C8-EFFF6BCAF31C}"/>
              </a:ext>
            </a:extLst>
          </p:cNvPr>
          <p:cNvSpPr/>
          <p:nvPr/>
        </p:nvSpPr>
        <p:spPr>
          <a:xfrm>
            <a:off x="6602987" y="1484822"/>
            <a:ext cx="5414485" cy="480360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4658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xmlns="" id="{3A7E32B6-F990-4931-9586-A587CC34C423}"/>
              </a:ext>
            </a:extLst>
          </p:cNvPr>
          <p:cNvSpPr/>
          <p:nvPr/>
        </p:nvSpPr>
        <p:spPr>
          <a:xfrm>
            <a:off x="2063795" y="855047"/>
            <a:ext cx="3272543" cy="3045745"/>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6" name="Straight Connector 75">
            <a:extLst>
              <a:ext uri="{FF2B5EF4-FFF2-40B4-BE49-F238E27FC236}">
                <a16:creationId xmlns:a16="http://schemas.microsoft.com/office/drawing/2014/main" xmlns="" id="{ACA4E3CF-9F2C-48F8-ACE4-9CA4055AEB70}"/>
              </a:ext>
            </a:extLst>
          </p:cNvPr>
          <p:cNvCxnSpPr>
            <a:cxnSpLocks/>
          </p:cNvCxnSpPr>
          <p:nvPr/>
        </p:nvCxnSpPr>
        <p:spPr>
          <a:xfrm>
            <a:off x="3633810" y="1223623"/>
            <a:ext cx="0" cy="8229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xmlns="" id="{F14136B9-87AE-43D1-8035-42AE32AFAE2B}"/>
              </a:ext>
            </a:extLst>
          </p:cNvPr>
          <p:cNvSpPr/>
          <p:nvPr/>
        </p:nvSpPr>
        <p:spPr>
          <a:xfrm>
            <a:off x="3691507" y="1206989"/>
            <a:ext cx="1407758" cy="261610"/>
          </a:xfrm>
          <a:prstGeom prst="rect">
            <a:avLst/>
          </a:prstGeom>
        </p:spPr>
        <p:txBody>
          <a:bodyPr wrap="none">
            <a:spAutoFit/>
          </a:bodyPr>
          <a:lstStyle/>
          <a:p>
            <a:r>
              <a:rPr lang="en-IN" sz="1100" dirty="0" err="1"/>
              <a:t>Market_cap</a:t>
            </a:r>
            <a:r>
              <a:rPr lang="en-IN" sz="1100" dirty="0"/>
              <a:t> : 9.52 bn</a:t>
            </a:r>
          </a:p>
        </p:txBody>
      </p:sp>
      <p:sp>
        <p:nvSpPr>
          <p:cNvPr id="79" name="Rectangle 78">
            <a:extLst>
              <a:ext uri="{FF2B5EF4-FFF2-40B4-BE49-F238E27FC236}">
                <a16:creationId xmlns:a16="http://schemas.microsoft.com/office/drawing/2014/main" xmlns="" id="{9D62A131-6871-4089-9BF0-4BFEB15298EB}"/>
              </a:ext>
            </a:extLst>
          </p:cNvPr>
          <p:cNvSpPr/>
          <p:nvPr/>
        </p:nvSpPr>
        <p:spPr>
          <a:xfrm>
            <a:off x="3730102" y="1484723"/>
            <a:ext cx="1255472" cy="261610"/>
          </a:xfrm>
          <a:prstGeom prst="rect">
            <a:avLst/>
          </a:prstGeom>
        </p:spPr>
        <p:txBody>
          <a:bodyPr wrap="none">
            <a:spAutoFit/>
          </a:bodyPr>
          <a:lstStyle/>
          <a:p>
            <a:r>
              <a:rPr lang="en-IN" sz="1100" dirty="0"/>
              <a:t>P/E               : 40.62</a:t>
            </a:r>
          </a:p>
        </p:txBody>
      </p:sp>
      <p:sp>
        <p:nvSpPr>
          <p:cNvPr id="96" name="Rectangle 95">
            <a:extLst>
              <a:ext uri="{FF2B5EF4-FFF2-40B4-BE49-F238E27FC236}">
                <a16:creationId xmlns:a16="http://schemas.microsoft.com/office/drawing/2014/main" xmlns="" id="{60E48D25-7B01-4FBC-8F3E-C1FA68368109}"/>
              </a:ext>
            </a:extLst>
          </p:cNvPr>
          <p:cNvSpPr/>
          <p:nvPr/>
        </p:nvSpPr>
        <p:spPr>
          <a:xfrm>
            <a:off x="2283753" y="563622"/>
            <a:ext cx="2803975" cy="338554"/>
          </a:xfrm>
          <a:prstGeom prst="rect">
            <a:avLst/>
          </a:prstGeom>
        </p:spPr>
        <p:txBody>
          <a:bodyPr wrap="square">
            <a:spAutoFit/>
          </a:bodyPr>
          <a:lstStyle/>
          <a:p>
            <a:pPr algn="ctr"/>
            <a:r>
              <a:rPr lang="en-US" sz="1600" b="1" i="1" dirty="0"/>
              <a:t>Base Measure</a:t>
            </a:r>
          </a:p>
        </p:txBody>
      </p:sp>
      <p:sp>
        <p:nvSpPr>
          <p:cNvPr id="7" name="Title 6">
            <a:extLst>
              <a:ext uri="{FF2B5EF4-FFF2-40B4-BE49-F238E27FC236}">
                <a16:creationId xmlns:a16="http://schemas.microsoft.com/office/drawing/2014/main" xmlns="" id="{67F3105A-217C-4863-89F1-A072E55205CE}"/>
              </a:ext>
            </a:extLst>
          </p:cNvPr>
          <p:cNvSpPr>
            <a:spLocks noGrp="1"/>
          </p:cNvSpPr>
          <p:nvPr>
            <p:ph type="title"/>
          </p:nvPr>
        </p:nvSpPr>
        <p:spPr>
          <a:xfrm>
            <a:off x="612446" y="65923"/>
            <a:ext cx="10940304" cy="408349"/>
          </a:xfrm>
        </p:spPr>
        <p:txBody>
          <a:bodyPr/>
          <a:lstStyle/>
          <a:p>
            <a:r>
              <a:rPr lang="en-US" dirty="0"/>
              <a:t>Sample Scoring Methodology for a Stock</a:t>
            </a:r>
            <a:endParaRPr lang="en-IN" dirty="0"/>
          </a:p>
        </p:txBody>
      </p:sp>
      <p:sp>
        <p:nvSpPr>
          <p:cNvPr id="230" name="Rectangle: Rounded Corners 229">
            <a:extLst>
              <a:ext uri="{FF2B5EF4-FFF2-40B4-BE49-F238E27FC236}">
                <a16:creationId xmlns:a16="http://schemas.microsoft.com/office/drawing/2014/main" xmlns="" id="{603E1165-55D5-4E43-BFA5-025FEFD4D3E8}"/>
              </a:ext>
            </a:extLst>
          </p:cNvPr>
          <p:cNvSpPr/>
          <p:nvPr/>
        </p:nvSpPr>
        <p:spPr>
          <a:xfrm>
            <a:off x="5473507" y="852978"/>
            <a:ext cx="3393695" cy="304781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Rectangle: Rounded Corners 252">
            <a:extLst>
              <a:ext uri="{FF2B5EF4-FFF2-40B4-BE49-F238E27FC236}">
                <a16:creationId xmlns:a16="http://schemas.microsoft.com/office/drawing/2014/main" xmlns="" id="{713C7D56-E61A-40E4-9E91-1640DFD8B088}"/>
              </a:ext>
            </a:extLst>
          </p:cNvPr>
          <p:cNvSpPr/>
          <p:nvPr/>
        </p:nvSpPr>
        <p:spPr>
          <a:xfrm>
            <a:off x="9008571" y="838454"/>
            <a:ext cx="3011907" cy="3062338"/>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 name="Rounded Rectangle 12">
            <a:extLst>
              <a:ext uri="{FF2B5EF4-FFF2-40B4-BE49-F238E27FC236}">
                <a16:creationId xmlns:a16="http://schemas.microsoft.com/office/drawing/2014/main" xmlns="" id="{71CF906D-E319-44C5-8806-988A65C5C329}"/>
              </a:ext>
            </a:extLst>
          </p:cNvPr>
          <p:cNvSpPr/>
          <p:nvPr/>
        </p:nvSpPr>
        <p:spPr>
          <a:xfrm>
            <a:off x="196618" y="1231057"/>
            <a:ext cx="11901347" cy="806337"/>
          </a:xfrm>
          <a:prstGeom prst="roundRect">
            <a:avLst>
              <a:gd name="adj" fmla="val 9978"/>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58" name="Rectangle 257">
            <a:extLst>
              <a:ext uri="{FF2B5EF4-FFF2-40B4-BE49-F238E27FC236}">
                <a16:creationId xmlns:a16="http://schemas.microsoft.com/office/drawing/2014/main" xmlns="" id="{71DEE152-76C9-4035-935B-C4544DD7C101}"/>
              </a:ext>
            </a:extLst>
          </p:cNvPr>
          <p:cNvSpPr/>
          <p:nvPr/>
        </p:nvSpPr>
        <p:spPr>
          <a:xfrm>
            <a:off x="-291776" y="1333293"/>
            <a:ext cx="2678873" cy="584775"/>
          </a:xfrm>
          <a:prstGeom prst="rect">
            <a:avLst/>
          </a:prstGeom>
        </p:spPr>
        <p:txBody>
          <a:bodyPr wrap="square">
            <a:spAutoFit/>
          </a:bodyPr>
          <a:lstStyle/>
          <a:p>
            <a:pPr algn="ctr"/>
            <a:r>
              <a:rPr lang="en-US" sz="1600" b="1" i="1" dirty="0"/>
              <a:t>Data Extraction &amp; Integration</a:t>
            </a:r>
          </a:p>
        </p:txBody>
      </p:sp>
      <p:sp>
        <p:nvSpPr>
          <p:cNvPr id="262" name="Rectangle 261">
            <a:extLst>
              <a:ext uri="{FF2B5EF4-FFF2-40B4-BE49-F238E27FC236}">
                <a16:creationId xmlns:a16="http://schemas.microsoft.com/office/drawing/2014/main" xmlns="" id="{BE220082-F8E0-4169-9A80-BDB97F162EAE}"/>
              </a:ext>
            </a:extLst>
          </p:cNvPr>
          <p:cNvSpPr/>
          <p:nvPr/>
        </p:nvSpPr>
        <p:spPr>
          <a:xfrm>
            <a:off x="-178739" y="2279216"/>
            <a:ext cx="2678873" cy="584775"/>
          </a:xfrm>
          <a:prstGeom prst="rect">
            <a:avLst/>
          </a:prstGeom>
        </p:spPr>
        <p:txBody>
          <a:bodyPr wrap="square">
            <a:spAutoFit/>
          </a:bodyPr>
          <a:lstStyle/>
          <a:p>
            <a:pPr algn="ctr"/>
            <a:r>
              <a:rPr lang="en-US" sz="1600" b="1" i="1" dirty="0"/>
              <a:t>Data </a:t>
            </a:r>
          </a:p>
          <a:p>
            <a:pPr algn="ctr"/>
            <a:r>
              <a:rPr lang="en-US" sz="1600" b="1" i="1" dirty="0"/>
              <a:t>Normalization</a:t>
            </a:r>
          </a:p>
        </p:txBody>
      </p:sp>
      <p:sp>
        <p:nvSpPr>
          <p:cNvPr id="266" name="Rectangle 265">
            <a:extLst>
              <a:ext uri="{FF2B5EF4-FFF2-40B4-BE49-F238E27FC236}">
                <a16:creationId xmlns:a16="http://schemas.microsoft.com/office/drawing/2014/main" xmlns="" id="{F09FA5B9-08E3-4F39-ADBA-EC1593026671}"/>
              </a:ext>
            </a:extLst>
          </p:cNvPr>
          <p:cNvSpPr/>
          <p:nvPr/>
        </p:nvSpPr>
        <p:spPr>
          <a:xfrm>
            <a:off x="-273339" y="3343444"/>
            <a:ext cx="2678873" cy="338554"/>
          </a:xfrm>
          <a:prstGeom prst="rect">
            <a:avLst/>
          </a:prstGeom>
        </p:spPr>
        <p:txBody>
          <a:bodyPr wrap="square">
            <a:spAutoFit/>
          </a:bodyPr>
          <a:lstStyle/>
          <a:p>
            <a:pPr algn="ctr"/>
            <a:r>
              <a:rPr lang="en-US" sz="1600" b="1" i="1" dirty="0"/>
              <a:t>Metric Score</a:t>
            </a:r>
          </a:p>
        </p:txBody>
      </p:sp>
      <p:sp>
        <p:nvSpPr>
          <p:cNvPr id="271" name="Rounded Rectangle 12">
            <a:extLst>
              <a:ext uri="{FF2B5EF4-FFF2-40B4-BE49-F238E27FC236}">
                <a16:creationId xmlns:a16="http://schemas.microsoft.com/office/drawing/2014/main" xmlns="" id="{7F43096D-94E0-4F30-92BA-658946FF759A}"/>
              </a:ext>
            </a:extLst>
          </p:cNvPr>
          <p:cNvSpPr/>
          <p:nvPr/>
        </p:nvSpPr>
        <p:spPr>
          <a:xfrm>
            <a:off x="229499" y="2204576"/>
            <a:ext cx="11870563" cy="806337"/>
          </a:xfrm>
          <a:prstGeom prst="roundRect">
            <a:avLst>
              <a:gd name="adj" fmla="val 9978"/>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72" name="Rounded Rectangle 12">
            <a:extLst>
              <a:ext uri="{FF2B5EF4-FFF2-40B4-BE49-F238E27FC236}">
                <a16:creationId xmlns:a16="http://schemas.microsoft.com/office/drawing/2014/main" xmlns="" id="{0D456514-CAB7-461C-B9B6-C624267BF251}"/>
              </a:ext>
            </a:extLst>
          </p:cNvPr>
          <p:cNvSpPr/>
          <p:nvPr/>
        </p:nvSpPr>
        <p:spPr>
          <a:xfrm>
            <a:off x="235608" y="3171556"/>
            <a:ext cx="11862352" cy="631415"/>
          </a:xfrm>
          <a:prstGeom prst="roundRect">
            <a:avLst>
              <a:gd name="adj" fmla="val 9978"/>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0" name="Rectangle 9">
            <a:extLst>
              <a:ext uri="{FF2B5EF4-FFF2-40B4-BE49-F238E27FC236}">
                <a16:creationId xmlns:a16="http://schemas.microsoft.com/office/drawing/2014/main" xmlns="" id="{1C698426-080C-48B7-8547-01E3B330AAAE}"/>
              </a:ext>
            </a:extLst>
          </p:cNvPr>
          <p:cNvSpPr/>
          <p:nvPr/>
        </p:nvSpPr>
        <p:spPr>
          <a:xfrm>
            <a:off x="5507492" y="1217899"/>
            <a:ext cx="1659429" cy="261610"/>
          </a:xfrm>
          <a:prstGeom prst="rect">
            <a:avLst/>
          </a:prstGeom>
        </p:spPr>
        <p:txBody>
          <a:bodyPr wrap="none">
            <a:spAutoFit/>
          </a:bodyPr>
          <a:lstStyle/>
          <a:p>
            <a:r>
              <a:rPr lang="en-IN" sz="1100" dirty="0"/>
              <a:t>Glassdoor rating          :3.8</a:t>
            </a:r>
          </a:p>
        </p:txBody>
      </p:sp>
      <p:sp>
        <p:nvSpPr>
          <p:cNvPr id="275" name="Rectangle 274">
            <a:extLst>
              <a:ext uri="{FF2B5EF4-FFF2-40B4-BE49-F238E27FC236}">
                <a16:creationId xmlns:a16="http://schemas.microsoft.com/office/drawing/2014/main" xmlns="" id="{117C5FC1-9868-4272-8606-46261CC6EFAF}"/>
              </a:ext>
            </a:extLst>
          </p:cNvPr>
          <p:cNvSpPr/>
          <p:nvPr/>
        </p:nvSpPr>
        <p:spPr>
          <a:xfrm>
            <a:off x="5498092" y="1489710"/>
            <a:ext cx="1798890" cy="261610"/>
          </a:xfrm>
          <a:prstGeom prst="rect">
            <a:avLst/>
          </a:prstGeom>
        </p:spPr>
        <p:txBody>
          <a:bodyPr wrap="none">
            <a:spAutoFit/>
          </a:bodyPr>
          <a:lstStyle/>
          <a:p>
            <a:r>
              <a:rPr lang="en-IN" sz="1100" dirty="0"/>
              <a:t>CEO approval rating    :87 %</a:t>
            </a:r>
          </a:p>
        </p:txBody>
      </p:sp>
      <p:cxnSp>
        <p:nvCxnSpPr>
          <p:cNvPr id="17" name="Straight Connector 16">
            <a:extLst>
              <a:ext uri="{FF2B5EF4-FFF2-40B4-BE49-F238E27FC236}">
                <a16:creationId xmlns:a16="http://schemas.microsoft.com/office/drawing/2014/main" xmlns="" id="{CB06852F-F66D-4D06-97EF-68F55AAF52DF}"/>
              </a:ext>
            </a:extLst>
          </p:cNvPr>
          <p:cNvCxnSpPr/>
          <p:nvPr/>
        </p:nvCxnSpPr>
        <p:spPr>
          <a:xfrm>
            <a:off x="7206592" y="1234533"/>
            <a:ext cx="0" cy="8229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7" name="Rectangle 276">
            <a:extLst>
              <a:ext uri="{FF2B5EF4-FFF2-40B4-BE49-F238E27FC236}">
                <a16:creationId xmlns:a16="http://schemas.microsoft.com/office/drawing/2014/main" xmlns="" id="{5EB184D0-2BCD-4441-A3A1-10E7606DA785}"/>
              </a:ext>
            </a:extLst>
          </p:cNvPr>
          <p:cNvSpPr/>
          <p:nvPr/>
        </p:nvSpPr>
        <p:spPr>
          <a:xfrm>
            <a:off x="5520035" y="1746496"/>
            <a:ext cx="1750800" cy="261610"/>
          </a:xfrm>
          <a:prstGeom prst="rect">
            <a:avLst/>
          </a:prstGeom>
        </p:spPr>
        <p:txBody>
          <a:bodyPr wrap="none">
            <a:spAutoFit/>
          </a:bodyPr>
          <a:lstStyle/>
          <a:p>
            <a:r>
              <a:rPr lang="en-IN" sz="1100" dirty="0"/>
              <a:t>Recommend to friend :75%</a:t>
            </a:r>
          </a:p>
        </p:txBody>
      </p:sp>
      <p:sp>
        <p:nvSpPr>
          <p:cNvPr id="298" name="Rectangle 297">
            <a:extLst>
              <a:ext uri="{FF2B5EF4-FFF2-40B4-BE49-F238E27FC236}">
                <a16:creationId xmlns:a16="http://schemas.microsoft.com/office/drawing/2014/main" xmlns="" id="{FD7BF700-4041-42F7-AC30-4C9321683C4A}"/>
              </a:ext>
            </a:extLst>
          </p:cNvPr>
          <p:cNvSpPr/>
          <p:nvPr/>
        </p:nvSpPr>
        <p:spPr>
          <a:xfrm>
            <a:off x="9067534" y="1278793"/>
            <a:ext cx="1415772" cy="261610"/>
          </a:xfrm>
          <a:prstGeom prst="rect">
            <a:avLst/>
          </a:prstGeom>
        </p:spPr>
        <p:txBody>
          <a:bodyPr wrap="none">
            <a:spAutoFit/>
          </a:bodyPr>
          <a:lstStyle/>
          <a:p>
            <a:r>
              <a:rPr lang="en-IN" sz="1100" dirty="0"/>
              <a:t>Positive Events    : 31</a:t>
            </a:r>
          </a:p>
        </p:txBody>
      </p:sp>
      <p:sp>
        <p:nvSpPr>
          <p:cNvPr id="299" name="Rectangle 298">
            <a:extLst>
              <a:ext uri="{FF2B5EF4-FFF2-40B4-BE49-F238E27FC236}">
                <a16:creationId xmlns:a16="http://schemas.microsoft.com/office/drawing/2014/main" xmlns="" id="{446D1585-D6C1-4412-BF9C-33C438B4BD6B}"/>
              </a:ext>
            </a:extLst>
          </p:cNvPr>
          <p:cNvSpPr/>
          <p:nvPr/>
        </p:nvSpPr>
        <p:spPr>
          <a:xfrm>
            <a:off x="9047328" y="1520535"/>
            <a:ext cx="1386918" cy="261610"/>
          </a:xfrm>
          <a:prstGeom prst="rect">
            <a:avLst/>
          </a:prstGeom>
        </p:spPr>
        <p:txBody>
          <a:bodyPr wrap="none">
            <a:spAutoFit/>
          </a:bodyPr>
          <a:lstStyle/>
          <a:p>
            <a:r>
              <a:rPr lang="en-IN" sz="1100" dirty="0"/>
              <a:t>Neutral Events 	  : 33</a:t>
            </a:r>
          </a:p>
        </p:txBody>
      </p:sp>
      <p:sp>
        <p:nvSpPr>
          <p:cNvPr id="305" name="Rectangle 304">
            <a:extLst>
              <a:ext uri="{FF2B5EF4-FFF2-40B4-BE49-F238E27FC236}">
                <a16:creationId xmlns:a16="http://schemas.microsoft.com/office/drawing/2014/main" xmlns="" id="{36BFB939-A149-4DDF-88B8-3BB3BF10BBCC}"/>
              </a:ext>
            </a:extLst>
          </p:cNvPr>
          <p:cNvSpPr/>
          <p:nvPr/>
        </p:nvSpPr>
        <p:spPr>
          <a:xfrm>
            <a:off x="9055325" y="1777150"/>
            <a:ext cx="1382110" cy="261610"/>
          </a:xfrm>
          <a:prstGeom prst="rect">
            <a:avLst/>
          </a:prstGeom>
        </p:spPr>
        <p:txBody>
          <a:bodyPr wrap="none">
            <a:spAutoFit/>
          </a:bodyPr>
          <a:lstStyle/>
          <a:p>
            <a:r>
              <a:rPr lang="en-IN" sz="1100" dirty="0"/>
              <a:t>Negative Events  : 36</a:t>
            </a:r>
          </a:p>
        </p:txBody>
      </p:sp>
      <p:sp>
        <p:nvSpPr>
          <p:cNvPr id="380" name="Rectangle 379">
            <a:extLst>
              <a:ext uri="{FF2B5EF4-FFF2-40B4-BE49-F238E27FC236}">
                <a16:creationId xmlns:a16="http://schemas.microsoft.com/office/drawing/2014/main" xmlns="" id="{6ED0AC49-FE39-4195-ADA8-668E1819825E}"/>
              </a:ext>
            </a:extLst>
          </p:cNvPr>
          <p:cNvSpPr/>
          <p:nvPr/>
        </p:nvSpPr>
        <p:spPr>
          <a:xfrm>
            <a:off x="6264768" y="532467"/>
            <a:ext cx="1971595" cy="338554"/>
          </a:xfrm>
          <a:prstGeom prst="rect">
            <a:avLst/>
          </a:prstGeom>
        </p:spPr>
        <p:txBody>
          <a:bodyPr wrap="square">
            <a:spAutoFit/>
          </a:bodyPr>
          <a:lstStyle/>
          <a:p>
            <a:pPr algn="ctr"/>
            <a:r>
              <a:rPr lang="en-US" sz="1600" b="1" i="1" dirty="0"/>
              <a:t>Quality </a:t>
            </a:r>
            <a:r>
              <a:rPr lang="en-US" sz="1050" b="1" i="1" dirty="0"/>
              <a:t>(</a:t>
            </a:r>
            <a:r>
              <a:rPr lang="en-US" sz="1100" b="1" i="1" dirty="0"/>
              <a:t>Weight=0.40)</a:t>
            </a:r>
            <a:endParaRPr lang="en-US" sz="1600" b="1" i="1" dirty="0"/>
          </a:p>
        </p:txBody>
      </p:sp>
      <p:sp>
        <p:nvSpPr>
          <p:cNvPr id="382" name="Rectangle 381">
            <a:extLst>
              <a:ext uri="{FF2B5EF4-FFF2-40B4-BE49-F238E27FC236}">
                <a16:creationId xmlns:a16="http://schemas.microsoft.com/office/drawing/2014/main" xmlns="" id="{B25ED691-A9F5-4D30-B9B4-6242B4A8EECB}"/>
              </a:ext>
            </a:extLst>
          </p:cNvPr>
          <p:cNvSpPr/>
          <p:nvPr/>
        </p:nvSpPr>
        <p:spPr>
          <a:xfrm>
            <a:off x="9933774" y="544923"/>
            <a:ext cx="1618976" cy="338554"/>
          </a:xfrm>
          <a:prstGeom prst="rect">
            <a:avLst/>
          </a:prstGeom>
        </p:spPr>
        <p:txBody>
          <a:bodyPr wrap="square">
            <a:spAutoFit/>
          </a:bodyPr>
          <a:lstStyle/>
          <a:p>
            <a:pPr algn="ctr"/>
            <a:r>
              <a:rPr lang="en-US" sz="1600" b="1" i="1" dirty="0"/>
              <a:t>Events </a:t>
            </a:r>
            <a:r>
              <a:rPr lang="en-US" sz="1100" b="1" i="1" dirty="0"/>
              <a:t>(Weight=0.60)</a:t>
            </a:r>
            <a:endParaRPr lang="en-US" sz="1600" b="1" i="1" dirty="0"/>
          </a:p>
        </p:txBody>
      </p:sp>
      <p:sp>
        <p:nvSpPr>
          <p:cNvPr id="100" name="Rectangle 99">
            <a:extLst>
              <a:ext uri="{FF2B5EF4-FFF2-40B4-BE49-F238E27FC236}">
                <a16:creationId xmlns:a16="http://schemas.microsoft.com/office/drawing/2014/main" xmlns="" id="{CD194F85-B757-4AC5-ABD9-E9728282AD19}"/>
              </a:ext>
            </a:extLst>
          </p:cNvPr>
          <p:cNvSpPr/>
          <p:nvPr/>
        </p:nvSpPr>
        <p:spPr>
          <a:xfrm>
            <a:off x="3682817" y="1776058"/>
            <a:ext cx="1409360" cy="261610"/>
          </a:xfrm>
          <a:prstGeom prst="rect">
            <a:avLst/>
          </a:prstGeom>
        </p:spPr>
        <p:txBody>
          <a:bodyPr wrap="none">
            <a:spAutoFit/>
          </a:bodyPr>
          <a:lstStyle/>
          <a:p>
            <a:r>
              <a:rPr lang="en-US" sz="1100" dirty="0"/>
              <a:t> 1 </a:t>
            </a:r>
            <a:r>
              <a:rPr lang="en-US" sz="1100" dirty="0" err="1"/>
              <a:t>Yr</a:t>
            </a:r>
            <a:r>
              <a:rPr lang="en-US" sz="1100" dirty="0"/>
              <a:t> change : 19.45%</a:t>
            </a:r>
          </a:p>
        </p:txBody>
      </p:sp>
      <p:sp>
        <p:nvSpPr>
          <p:cNvPr id="102" name="Rectangle 101">
            <a:extLst>
              <a:ext uri="{FF2B5EF4-FFF2-40B4-BE49-F238E27FC236}">
                <a16:creationId xmlns:a16="http://schemas.microsoft.com/office/drawing/2014/main" xmlns="" id="{06BBA677-E09F-40A7-8CDD-46F885CD2542}"/>
              </a:ext>
            </a:extLst>
          </p:cNvPr>
          <p:cNvSpPr/>
          <p:nvPr/>
        </p:nvSpPr>
        <p:spPr>
          <a:xfrm>
            <a:off x="2046562" y="1229187"/>
            <a:ext cx="1515158" cy="261610"/>
          </a:xfrm>
          <a:prstGeom prst="rect">
            <a:avLst/>
          </a:prstGeom>
        </p:spPr>
        <p:txBody>
          <a:bodyPr wrap="none">
            <a:spAutoFit/>
          </a:bodyPr>
          <a:lstStyle/>
          <a:p>
            <a:r>
              <a:rPr lang="en-IN" sz="1100" dirty="0" err="1"/>
              <a:t>Market_cap</a:t>
            </a:r>
            <a:r>
              <a:rPr lang="en-IN" sz="1100" dirty="0"/>
              <a:t>  : 12.66 Bn</a:t>
            </a:r>
          </a:p>
        </p:txBody>
      </p:sp>
      <p:sp>
        <p:nvSpPr>
          <p:cNvPr id="103" name="Rectangle 102">
            <a:extLst>
              <a:ext uri="{FF2B5EF4-FFF2-40B4-BE49-F238E27FC236}">
                <a16:creationId xmlns:a16="http://schemas.microsoft.com/office/drawing/2014/main" xmlns="" id="{EB2A10C5-6287-4135-8CFD-56505F048106}"/>
              </a:ext>
            </a:extLst>
          </p:cNvPr>
          <p:cNvSpPr/>
          <p:nvPr/>
        </p:nvSpPr>
        <p:spPr>
          <a:xfrm>
            <a:off x="2082192" y="1503673"/>
            <a:ext cx="1290738" cy="261610"/>
          </a:xfrm>
          <a:prstGeom prst="rect">
            <a:avLst/>
          </a:prstGeom>
        </p:spPr>
        <p:txBody>
          <a:bodyPr wrap="none">
            <a:spAutoFit/>
          </a:bodyPr>
          <a:lstStyle/>
          <a:p>
            <a:r>
              <a:rPr lang="en-IN" sz="1100" dirty="0"/>
              <a:t>P/E (</a:t>
            </a:r>
            <a:r>
              <a:rPr lang="en-IN" sz="1100" dirty="0" err="1"/>
              <a:t>ttm</a:t>
            </a:r>
            <a:r>
              <a:rPr lang="en-IN" sz="1100" dirty="0"/>
              <a:t>)      : 63.19</a:t>
            </a:r>
          </a:p>
        </p:txBody>
      </p:sp>
      <p:sp>
        <p:nvSpPr>
          <p:cNvPr id="105" name="Rectangle 104">
            <a:extLst>
              <a:ext uri="{FF2B5EF4-FFF2-40B4-BE49-F238E27FC236}">
                <a16:creationId xmlns:a16="http://schemas.microsoft.com/office/drawing/2014/main" xmlns="" id="{4D0FD2D1-B858-44BD-B250-1E81CA49EA74}"/>
              </a:ext>
            </a:extLst>
          </p:cNvPr>
          <p:cNvSpPr/>
          <p:nvPr/>
        </p:nvSpPr>
        <p:spPr>
          <a:xfrm>
            <a:off x="2037872" y="1751762"/>
            <a:ext cx="1409360" cy="261610"/>
          </a:xfrm>
          <a:prstGeom prst="rect">
            <a:avLst/>
          </a:prstGeom>
        </p:spPr>
        <p:txBody>
          <a:bodyPr wrap="none">
            <a:spAutoFit/>
          </a:bodyPr>
          <a:lstStyle/>
          <a:p>
            <a:r>
              <a:rPr lang="en-US" sz="1100" dirty="0"/>
              <a:t> 1 </a:t>
            </a:r>
            <a:r>
              <a:rPr lang="en-US" sz="1100" dirty="0" err="1"/>
              <a:t>Yr</a:t>
            </a:r>
            <a:r>
              <a:rPr lang="en-US" sz="1100" dirty="0"/>
              <a:t> change : 46.67%</a:t>
            </a:r>
          </a:p>
        </p:txBody>
      </p:sp>
      <p:cxnSp>
        <p:nvCxnSpPr>
          <p:cNvPr id="115" name="Straight Connector 114">
            <a:extLst>
              <a:ext uri="{FF2B5EF4-FFF2-40B4-BE49-F238E27FC236}">
                <a16:creationId xmlns:a16="http://schemas.microsoft.com/office/drawing/2014/main" xmlns="" id="{96598EB1-405A-4453-89AA-777E34279119}"/>
              </a:ext>
            </a:extLst>
          </p:cNvPr>
          <p:cNvCxnSpPr>
            <a:cxnSpLocks/>
          </p:cNvCxnSpPr>
          <p:nvPr/>
        </p:nvCxnSpPr>
        <p:spPr>
          <a:xfrm>
            <a:off x="3628044" y="2182888"/>
            <a:ext cx="0" cy="8229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xmlns="" id="{F59D966F-D14B-4771-8E4A-D8C1A84DD55B}"/>
              </a:ext>
            </a:extLst>
          </p:cNvPr>
          <p:cNvSpPr/>
          <p:nvPr/>
        </p:nvSpPr>
        <p:spPr>
          <a:xfrm>
            <a:off x="3685741" y="2166254"/>
            <a:ext cx="1271502" cy="261610"/>
          </a:xfrm>
          <a:prstGeom prst="rect">
            <a:avLst/>
          </a:prstGeom>
        </p:spPr>
        <p:txBody>
          <a:bodyPr wrap="none">
            <a:spAutoFit/>
          </a:bodyPr>
          <a:lstStyle/>
          <a:p>
            <a:r>
              <a:rPr lang="en-IN" sz="1100" dirty="0" err="1"/>
              <a:t>Market_cap</a:t>
            </a:r>
            <a:r>
              <a:rPr lang="en-IN" sz="1100" dirty="0"/>
              <a:t> : 1.89</a:t>
            </a:r>
          </a:p>
        </p:txBody>
      </p:sp>
      <p:sp>
        <p:nvSpPr>
          <p:cNvPr id="117" name="Rectangle 116">
            <a:extLst>
              <a:ext uri="{FF2B5EF4-FFF2-40B4-BE49-F238E27FC236}">
                <a16:creationId xmlns:a16="http://schemas.microsoft.com/office/drawing/2014/main" xmlns="" id="{F71092A2-9EB4-4D33-A78C-D2C77C82799B}"/>
              </a:ext>
            </a:extLst>
          </p:cNvPr>
          <p:cNvSpPr/>
          <p:nvPr/>
        </p:nvSpPr>
        <p:spPr>
          <a:xfrm>
            <a:off x="3704151" y="2477217"/>
            <a:ext cx="1258678" cy="261610"/>
          </a:xfrm>
          <a:prstGeom prst="rect">
            <a:avLst/>
          </a:prstGeom>
        </p:spPr>
        <p:txBody>
          <a:bodyPr wrap="none">
            <a:spAutoFit/>
          </a:bodyPr>
          <a:lstStyle/>
          <a:p>
            <a:r>
              <a:rPr lang="en-IN" sz="1100" dirty="0"/>
              <a:t>P/E                : -0.16</a:t>
            </a:r>
          </a:p>
        </p:txBody>
      </p:sp>
      <p:sp>
        <p:nvSpPr>
          <p:cNvPr id="119" name="Rectangle 118">
            <a:extLst>
              <a:ext uri="{FF2B5EF4-FFF2-40B4-BE49-F238E27FC236}">
                <a16:creationId xmlns:a16="http://schemas.microsoft.com/office/drawing/2014/main" xmlns="" id="{87017F13-7A2E-4096-8690-BAA4076CAE4C}"/>
              </a:ext>
            </a:extLst>
          </p:cNvPr>
          <p:cNvSpPr/>
          <p:nvPr/>
        </p:nvSpPr>
        <p:spPr>
          <a:xfrm>
            <a:off x="3677051" y="2735323"/>
            <a:ext cx="1236236" cy="261610"/>
          </a:xfrm>
          <a:prstGeom prst="rect">
            <a:avLst/>
          </a:prstGeom>
        </p:spPr>
        <p:txBody>
          <a:bodyPr wrap="none">
            <a:spAutoFit/>
          </a:bodyPr>
          <a:lstStyle/>
          <a:p>
            <a:r>
              <a:rPr lang="en-US" sz="1100" dirty="0"/>
              <a:t> 1 </a:t>
            </a:r>
            <a:r>
              <a:rPr lang="en-US" sz="1100" dirty="0" err="1"/>
              <a:t>Yr</a:t>
            </a:r>
            <a:r>
              <a:rPr lang="en-US" sz="1100" dirty="0"/>
              <a:t> change : 0.59</a:t>
            </a:r>
          </a:p>
        </p:txBody>
      </p:sp>
      <p:sp>
        <p:nvSpPr>
          <p:cNvPr id="120" name="Rectangle 119">
            <a:extLst>
              <a:ext uri="{FF2B5EF4-FFF2-40B4-BE49-F238E27FC236}">
                <a16:creationId xmlns:a16="http://schemas.microsoft.com/office/drawing/2014/main" xmlns="" id="{E8691EB0-9356-44A7-A830-96476E50F2B8}"/>
              </a:ext>
            </a:extLst>
          </p:cNvPr>
          <p:cNvSpPr/>
          <p:nvPr/>
        </p:nvSpPr>
        <p:spPr>
          <a:xfrm>
            <a:off x="2040796" y="2188452"/>
            <a:ext cx="1196161" cy="261610"/>
          </a:xfrm>
          <a:prstGeom prst="rect">
            <a:avLst/>
          </a:prstGeom>
        </p:spPr>
        <p:txBody>
          <a:bodyPr wrap="none">
            <a:spAutoFit/>
          </a:bodyPr>
          <a:lstStyle/>
          <a:p>
            <a:r>
              <a:rPr lang="en-IN" sz="1100" dirty="0" err="1"/>
              <a:t>Market_cap</a:t>
            </a:r>
            <a:r>
              <a:rPr lang="en-IN" sz="1100" dirty="0"/>
              <a:t> :2.86</a:t>
            </a:r>
          </a:p>
        </p:txBody>
      </p:sp>
      <p:sp>
        <p:nvSpPr>
          <p:cNvPr id="121" name="Rectangle 120">
            <a:extLst>
              <a:ext uri="{FF2B5EF4-FFF2-40B4-BE49-F238E27FC236}">
                <a16:creationId xmlns:a16="http://schemas.microsoft.com/office/drawing/2014/main" xmlns="" id="{7917E2BB-C581-45E4-86DB-6E0E2B67F172}"/>
              </a:ext>
            </a:extLst>
          </p:cNvPr>
          <p:cNvSpPr/>
          <p:nvPr/>
        </p:nvSpPr>
        <p:spPr>
          <a:xfrm>
            <a:off x="2059206" y="2483917"/>
            <a:ext cx="1215397" cy="261610"/>
          </a:xfrm>
          <a:prstGeom prst="rect">
            <a:avLst/>
          </a:prstGeom>
        </p:spPr>
        <p:txBody>
          <a:bodyPr wrap="none">
            <a:spAutoFit/>
          </a:bodyPr>
          <a:lstStyle/>
          <a:p>
            <a:r>
              <a:rPr lang="en-IN" sz="1100" dirty="0"/>
              <a:t>P/E                : 0.20</a:t>
            </a:r>
          </a:p>
        </p:txBody>
      </p:sp>
      <p:sp>
        <p:nvSpPr>
          <p:cNvPr id="123" name="Rectangle 122">
            <a:extLst>
              <a:ext uri="{FF2B5EF4-FFF2-40B4-BE49-F238E27FC236}">
                <a16:creationId xmlns:a16="http://schemas.microsoft.com/office/drawing/2014/main" xmlns="" id="{BEDE0139-F791-4EDE-822C-FDAFD173CF48}"/>
              </a:ext>
            </a:extLst>
          </p:cNvPr>
          <p:cNvSpPr/>
          <p:nvPr/>
        </p:nvSpPr>
        <p:spPr>
          <a:xfrm>
            <a:off x="2032106" y="2757521"/>
            <a:ext cx="1236236" cy="261610"/>
          </a:xfrm>
          <a:prstGeom prst="rect">
            <a:avLst/>
          </a:prstGeom>
        </p:spPr>
        <p:txBody>
          <a:bodyPr wrap="none">
            <a:spAutoFit/>
          </a:bodyPr>
          <a:lstStyle/>
          <a:p>
            <a:r>
              <a:rPr lang="en-US" sz="1100" dirty="0"/>
              <a:t> 1 </a:t>
            </a:r>
            <a:r>
              <a:rPr lang="en-US" sz="1100" dirty="0" err="1"/>
              <a:t>Yr</a:t>
            </a:r>
            <a:r>
              <a:rPr lang="en-US" sz="1100" dirty="0"/>
              <a:t> change : 1.34</a:t>
            </a:r>
          </a:p>
        </p:txBody>
      </p:sp>
      <p:sp>
        <p:nvSpPr>
          <p:cNvPr id="144" name="Rectangle 143">
            <a:extLst>
              <a:ext uri="{FF2B5EF4-FFF2-40B4-BE49-F238E27FC236}">
                <a16:creationId xmlns:a16="http://schemas.microsoft.com/office/drawing/2014/main" xmlns="" id="{B19D068C-724C-45D7-88AD-B7260C109D2D}"/>
              </a:ext>
            </a:extLst>
          </p:cNvPr>
          <p:cNvSpPr/>
          <p:nvPr/>
        </p:nvSpPr>
        <p:spPr>
          <a:xfrm>
            <a:off x="2184217" y="865370"/>
            <a:ext cx="1618976" cy="307777"/>
          </a:xfrm>
          <a:prstGeom prst="rect">
            <a:avLst/>
          </a:prstGeom>
        </p:spPr>
        <p:txBody>
          <a:bodyPr wrap="square">
            <a:spAutoFit/>
          </a:bodyPr>
          <a:lstStyle/>
          <a:p>
            <a:pPr algn="ctr"/>
            <a:r>
              <a:rPr lang="en-US" sz="1400" b="1" i="1" dirty="0" err="1"/>
              <a:t>Abiomed</a:t>
            </a:r>
            <a:r>
              <a:rPr lang="en-US" sz="1400" b="1" i="1" dirty="0"/>
              <a:t> Inc</a:t>
            </a:r>
          </a:p>
        </p:txBody>
      </p:sp>
      <p:cxnSp>
        <p:nvCxnSpPr>
          <p:cNvPr id="3" name="Straight Connector 2">
            <a:extLst>
              <a:ext uri="{FF2B5EF4-FFF2-40B4-BE49-F238E27FC236}">
                <a16:creationId xmlns:a16="http://schemas.microsoft.com/office/drawing/2014/main" xmlns="" id="{42373186-FC32-4FBC-85BD-8D7E82BF2445}"/>
              </a:ext>
            </a:extLst>
          </p:cNvPr>
          <p:cNvCxnSpPr/>
          <p:nvPr/>
        </p:nvCxnSpPr>
        <p:spPr>
          <a:xfrm>
            <a:off x="10599820" y="1292158"/>
            <a:ext cx="0" cy="6960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xmlns="" id="{80471A7F-72BF-425F-8170-D9E30B4B4115}"/>
              </a:ext>
            </a:extLst>
          </p:cNvPr>
          <p:cNvSpPr/>
          <p:nvPr/>
        </p:nvSpPr>
        <p:spPr>
          <a:xfrm>
            <a:off x="10592979" y="1274624"/>
            <a:ext cx="1383712" cy="261610"/>
          </a:xfrm>
          <a:prstGeom prst="rect">
            <a:avLst/>
          </a:prstGeom>
        </p:spPr>
        <p:txBody>
          <a:bodyPr wrap="none">
            <a:spAutoFit/>
          </a:bodyPr>
          <a:lstStyle/>
          <a:p>
            <a:r>
              <a:rPr lang="en-IN" sz="1100" dirty="0"/>
              <a:t>Positive Events    : 47</a:t>
            </a:r>
          </a:p>
        </p:txBody>
      </p:sp>
      <p:sp>
        <p:nvSpPr>
          <p:cNvPr id="154" name="Rectangle 153">
            <a:extLst>
              <a:ext uri="{FF2B5EF4-FFF2-40B4-BE49-F238E27FC236}">
                <a16:creationId xmlns:a16="http://schemas.microsoft.com/office/drawing/2014/main" xmlns="" id="{6470550F-1D1E-476E-A8EC-80DDE573E802}"/>
              </a:ext>
            </a:extLst>
          </p:cNvPr>
          <p:cNvSpPr/>
          <p:nvPr/>
        </p:nvSpPr>
        <p:spPr>
          <a:xfrm>
            <a:off x="10572773" y="1516366"/>
            <a:ext cx="1386918" cy="261610"/>
          </a:xfrm>
          <a:prstGeom prst="rect">
            <a:avLst/>
          </a:prstGeom>
        </p:spPr>
        <p:txBody>
          <a:bodyPr wrap="none">
            <a:spAutoFit/>
          </a:bodyPr>
          <a:lstStyle/>
          <a:p>
            <a:r>
              <a:rPr lang="en-IN" sz="1100" dirty="0"/>
              <a:t>Neutral Events 	  : 41</a:t>
            </a:r>
          </a:p>
        </p:txBody>
      </p:sp>
      <p:sp>
        <p:nvSpPr>
          <p:cNvPr id="155" name="Rectangle 154">
            <a:extLst>
              <a:ext uri="{FF2B5EF4-FFF2-40B4-BE49-F238E27FC236}">
                <a16:creationId xmlns:a16="http://schemas.microsoft.com/office/drawing/2014/main" xmlns="" id="{ABB15B4B-5005-43E3-9C77-F059A5571D62}"/>
              </a:ext>
            </a:extLst>
          </p:cNvPr>
          <p:cNvSpPr/>
          <p:nvPr/>
        </p:nvSpPr>
        <p:spPr>
          <a:xfrm>
            <a:off x="10580770" y="1772981"/>
            <a:ext cx="1414170" cy="261610"/>
          </a:xfrm>
          <a:prstGeom prst="rect">
            <a:avLst/>
          </a:prstGeom>
        </p:spPr>
        <p:txBody>
          <a:bodyPr wrap="none">
            <a:spAutoFit/>
          </a:bodyPr>
          <a:lstStyle/>
          <a:p>
            <a:r>
              <a:rPr lang="en-IN" sz="1100" dirty="0"/>
              <a:t>Negative Events  : 12</a:t>
            </a:r>
          </a:p>
        </p:txBody>
      </p:sp>
      <p:sp>
        <p:nvSpPr>
          <p:cNvPr id="156" name="Rectangle 155">
            <a:extLst>
              <a:ext uri="{FF2B5EF4-FFF2-40B4-BE49-F238E27FC236}">
                <a16:creationId xmlns:a16="http://schemas.microsoft.com/office/drawing/2014/main" xmlns="" id="{D07AFF3E-A610-4732-B8A9-5D57B7C056A6}"/>
              </a:ext>
            </a:extLst>
          </p:cNvPr>
          <p:cNvSpPr/>
          <p:nvPr/>
        </p:nvSpPr>
        <p:spPr>
          <a:xfrm>
            <a:off x="9050151" y="2236966"/>
            <a:ext cx="1523174" cy="261610"/>
          </a:xfrm>
          <a:prstGeom prst="rect">
            <a:avLst/>
          </a:prstGeom>
        </p:spPr>
        <p:txBody>
          <a:bodyPr wrap="none">
            <a:spAutoFit/>
          </a:bodyPr>
          <a:lstStyle/>
          <a:p>
            <a:r>
              <a:rPr lang="en-IN" sz="1100" dirty="0"/>
              <a:t>Positive Events    : 0.31</a:t>
            </a:r>
          </a:p>
        </p:txBody>
      </p:sp>
      <p:sp>
        <p:nvSpPr>
          <p:cNvPr id="157" name="Rectangle 156">
            <a:extLst>
              <a:ext uri="{FF2B5EF4-FFF2-40B4-BE49-F238E27FC236}">
                <a16:creationId xmlns:a16="http://schemas.microsoft.com/office/drawing/2014/main" xmlns="" id="{956BB987-B398-441E-A82A-C2F30E46B865}"/>
              </a:ext>
            </a:extLst>
          </p:cNvPr>
          <p:cNvSpPr/>
          <p:nvPr/>
        </p:nvSpPr>
        <p:spPr>
          <a:xfrm>
            <a:off x="9029945" y="2478708"/>
            <a:ext cx="1526380" cy="261610"/>
          </a:xfrm>
          <a:prstGeom prst="rect">
            <a:avLst/>
          </a:prstGeom>
        </p:spPr>
        <p:txBody>
          <a:bodyPr wrap="none">
            <a:spAutoFit/>
          </a:bodyPr>
          <a:lstStyle/>
          <a:p>
            <a:r>
              <a:rPr lang="en-IN" sz="1100" dirty="0"/>
              <a:t>Neutral Events 	   : 0.33</a:t>
            </a:r>
          </a:p>
        </p:txBody>
      </p:sp>
      <p:sp>
        <p:nvSpPr>
          <p:cNvPr id="158" name="Rectangle 157">
            <a:extLst>
              <a:ext uri="{FF2B5EF4-FFF2-40B4-BE49-F238E27FC236}">
                <a16:creationId xmlns:a16="http://schemas.microsoft.com/office/drawing/2014/main" xmlns="" id="{32DAC4DD-509E-420D-90DF-605624DC354C}"/>
              </a:ext>
            </a:extLst>
          </p:cNvPr>
          <p:cNvSpPr/>
          <p:nvPr/>
        </p:nvSpPr>
        <p:spPr>
          <a:xfrm>
            <a:off x="9037942" y="2735323"/>
            <a:ext cx="1521570" cy="261610"/>
          </a:xfrm>
          <a:prstGeom prst="rect">
            <a:avLst/>
          </a:prstGeom>
        </p:spPr>
        <p:txBody>
          <a:bodyPr wrap="none">
            <a:spAutoFit/>
          </a:bodyPr>
          <a:lstStyle/>
          <a:p>
            <a:r>
              <a:rPr lang="en-IN" sz="1100" dirty="0"/>
              <a:t>Negative Events   : 0.36</a:t>
            </a:r>
          </a:p>
        </p:txBody>
      </p:sp>
      <p:cxnSp>
        <p:nvCxnSpPr>
          <p:cNvPr id="159" name="Straight Connector 158">
            <a:extLst>
              <a:ext uri="{FF2B5EF4-FFF2-40B4-BE49-F238E27FC236}">
                <a16:creationId xmlns:a16="http://schemas.microsoft.com/office/drawing/2014/main" xmlns="" id="{2F87C1AF-0A0A-46F7-BBB1-1EB295ED1389}"/>
              </a:ext>
            </a:extLst>
          </p:cNvPr>
          <p:cNvCxnSpPr/>
          <p:nvPr/>
        </p:nvCxnSpPr>
        <p:spPr>
          <a:xfrm>
            <a:off x="10582437" y="2250331"/>
            <a:ext cx="0" cy="6960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xmlns="" id="{1BE1D5B7-DD1A-4866-8E9A-393EC1ABD5C2}"/>
              </a:ext>
            </a:extLst>
          </p:cNvPr>
          <p:cNvSpPr/>
          <p:nvPr/>
        </p:nvSpPr>
        <p:spPr>
          <a:xfrm>
            <a:off x="10575596" y="2232797"/>
            <a:ext cx="1491114" cy="261610"/>
          </a:xfrm>
          <a:prstGeom prst="rect">
            <a:avLst/>
          </a:prstGeom>
        </p:spPr>
        <p:txBody>
          <a:bodyPr wrap="none">
            <a:spAutoFit/>
          </a:bodyPr>
          <a:lstStyle/>
          <a:p>
            <a:r>
              <a:rPr lang="en-IN" sz="1100" dirty="0"/>
              <a:t>Positive Events    : 0.47</a:t>
            </a:r>
          </a:p>
        </p:txBody>
      </p:sp>
      <p:sp>
        <p:nvSpPr>
          <p:cNvPr id="161" name="Rectangle 160">
            <a:extLst>
              <a:ext uri="{FF2B5EF4-FFF2-40B4-BE49-F238E27FC236}">
                <a16:creationId xmlns:a16="http://schemas.microsoft.com/office/drawing/2014/main" xmlns="" id="{EC473951-239F-40CC-B16E-8B7525111A6B}"/>
              </a:ext>
            </a:extLst>
          </p:cNvPr>
          <p:cNvSpPr/>
          <p:nvPr/>
        </p:nvSpPr>
        <p:spPr>
          <a:xfrm>
            <a:off x="10555390" y="2474539"/>
            <a:ext cx="1494320" cy="261610"/>
          </a:xfrm>
          <a:prstGeom prst="rect">
            <a:avLst/>
          </a:prstGeom>
        </p:spPr>
        <p:txBody>
          <a:bodyPr wrap="none">
            <a:spAutoFit/>
          </a:bodyPr>
          <a:lstStyle/>
          <a:p>
            <a:r>
              <a:rPr lang="en-IN" sz="1100" dirty="0"/>
              <a:t>Neutral Events 	  : 0.41</a:t>
            </a:r>
          </a:p>
        </p:txBody>
      </p:sp>
      <p:sp>
        <p:nvSpPr>
          <p:cNvPr id="162" name="Rectangle 161">
            <a:extLst>
              <a:ext uri="{FF2B5EF4-FFF2-40B4-BE49-F238E27FC236}">
                <a16:creationId xmlns:a16="http://schemas.microsoft.com/office/drawing/2014/main" xmlns="" id="{DC0CCCE3-D5AF-4459-9AE6-1B1581166DD6}"/>
              </a:ext>
            </a:extLst>
          </p:cNvPr>
          <p:cNvSpPr/>
          <p:nvPr/>
        </p:nvSpPr>
        <p:spPr>
          <a:xfrm>
            <a:off x="10563387" y="2731154"/>
            <a:ext cx="1521570" cy="261610"/>
          </a:xfrm>
          <a:prstGeom prst="rect">
            <a:avLst/>
          </a:prstGeom>
        </p:spPr>
        <p:txBody>
          <a:bodyPr wrap="none">
            <a:spAutoFit/>
          </a:bodyPr>
          <a:lstStyle/>
          <a:p>
            <a:r>
              <a:rPr lang="en-IN" sz="1100" dirty="0"/>
              <a:t>Negative Events  : 0.12</a:t>
            </a:r>
          </a:p>
        </p:txBody>
      </p:sp>
      <p:sp>
        <p:nvSpPr>
          <p:cNvPr id="181" name="Rectangle 180">
            <a:extLst>
              <a:ext uri="{FF2B5EF4-FFF2-40B4-BE49-F238E27FC236}">
                <a16:creationId xmlns:a16="http://schemas.microsoft.com/office/drawing/2014/main" xmlns="" id="{B285D327-FF77-4C5B-8815-0899FC41432D}"/>
              </a:ext>
            </a:extLst>
          </p:cNvPr>
          <p:cNvSpPr/>
          <p:nvPr/>
        </p:nvSpPr>
        <p:spPr>
          <a:xfrm>
            <a:off x="7159477" y="1214276"/>
            <a:ext cx="1659429" cy="261610"/>
          </a:xfrm>
          <a:prstGeom prst="rect">
            <a:avLst/>
          </a:prstGeom>
        </p:spPr>
        <p:txBody>
          <a:bodyPr wrap="none">
            <a:spAutoFit/>
          </a:bodyPr>
          <a:lstStyle/>
          <a:p>
            <a:r>
              <a:rPr lang="en-IN" sz="1100" dirty="0"/>
              <a:t>Glassdoor rating         : 3.8</a:t>
            </a:r>
          </a:p>
        </p:txBody>
      </p:sp>
      <p:sp>
        <p:nvSpPr>
          <p:cNvPr id="182" name="Rectangle 181">
            <a:extLst>
              <a:ext uri="{FF2B5EF4-FFF2-40B4-BE49-F238E27FC236}">
                <a16:creationId xmlns:a16="http://schemas.microsoft.com/office/drawing/2014/main" xmlns="" id="{D6659C99-F179-416C-B793-2D1489F47167}"/>
              </a:ext>
            </a:extLst>
          </p:cNvPr>
          <p:cNvSpPr/>
          <p:nvPr/>
        </p:nvSpPr>
        <p:spPr>
          <a:xfrm>
            <a:off x="7143632" y="1481255"/>
            <a:ext cx="1766830" cy="261610"/>
          </a:xfrm>
          <a:prstGeom prst="rect">
            <a:avLst/>
          </a:prstGeom>
        </p:spPr>
        <p:txBody>
          <a:bodyPr wrap="none">
            <a:spAutoFit/>
          </a:bodyPr>
          <a:lstStyle/>
          <a:p>
            <a:r>
              <a:rPr lang="en-IN" sz="1100" dirty="0"/>
              <a:t>CEO approval rating   : 84 %</a:t>
            </a:r>
          </a:p>
        </p:txBody>
      </p:sp>
      <p:sp>
        <p:nvSpPr>
          <p:cNvPr id="183" name="Rectangle 182">
            <a:extLst>
              <a:ext uri="{FF2B5EF4-FFF2-40B4-BE49-F238E27FC236}">
                <a16:creationId xmlns:a16="http://schemas.microsoft.com/office/drawing/2014/main" xmlns="" id="{8EC17853-8E6C-40C3-B52F-0C36B3CF0AEF}"/>
              </a:ext>
            </a:extLst>
          </p:cNvPr>
          <p:cNvSpPr/>
          <p:nvPr/>
        </p:nvSpPr>
        <p:spPr>
          <a:xfrm>
            <a:off x="7149166" y="1746316"/>
            <a:ext cx="1782860" cy="261610"/>
          </a:xfrm>
          <a:prstGeom prst="rect">
            <a:avLst/>
          </a:prstGeom>
        </p:spPr>
        <p:txBody>
          <a:bodyPr wrap="none">
            <a:spAutoFit/>
          </a:bodyPr>
          <a:lstStyle/>
          <a:p>
            <a:r>
              <a:rPr lang="en-IN" sz="1100" dirty="0"/>
              <a:t>Recommend to friend : 59%</a:t>
            </a:r>
          </a:p>
        </p:txBody>
      </p:sp>
      <p:sp>
        <p:nvSpPr>
          <p:cNvPr id="4" name="Rectangle 3">
            <a:extLst>
              <a:ext uri="{FF2B5EF4-FFF2-40B4-BE49-F238E27FC236}">
                <a16:creationId xmlns:a16="http://schemas.microsoft.com/office/drawing/2014/main" xmlns="" id="{F5B66588-61E0-4BA1-A522-EE9EFDD42B53}"/>
              </a:ext>
            </a:extLst>
          </p:cNvPr>
          <p:cNvSpPr/>
          <p:nvPr/>
        </p:nvSpPr>
        <p:spPr>
          <a:xfrm>
            <a:off x="3914576" y="873927"/>
            <a:ext cx="982898" cy="307777"/>
          </a:xfrm>
          <a:prstGeom prst="rect">
            <a:avLst/>
          </a:prstGeom>
        </p:spPr>
        <p:txBody>
          <a:bodyPr wrap="none">
            <a:spAutoFit/>
          </a:bodyPr>
          <a:lstStyle/>
          <a:p>
            <a:r>
              <a:rPr lang="en-IN" sz="1400" b="1" i="1" dirty="0" err="1"/>
              <a:t>Heico</a:t>
            </a:r>
            <a:r>
              <a:rPr lang="en-IN" sz="1400" b="1" i="1" dirty="0"/>
              <a:t> Corp</a:t>
            </a:r>
          </a:p>
        </p:txBody>
      </p:sp>
      <p:sp>
        <p:nvSpPr>
          <p:cNvPr id="190" name="Rectangle 189">
            <a:extLst>
              <a:ext uri="{FF2B5EF4-FFF2-40B4-BE49-F238E27FC236}">
                <a16:creationId xmlns:a16="http://schemas.microsoft.com/office/drawing/2014/main" xmlns="" id="{64877B20-943A-497D-8CCA-5190DEDCD688}"/>
              </a:ext>
            </a:extLst>
          </p:cNvPr>
          <p:cNvSpPr/>
          <p:nvPr/>
        </p:nvSpPr>
        <p:spPr>
          <a:xfrm>
            <a:off x="5702298" y="864244"/>
            <a:ext cx="1618976" cy="307777"/>
          </a:xfrm>
          <a:prstGeom prst="rect">
            <a:avLst/>
          </a:prstGeom>
        </p:spPr>
        <p:txBody>
          <a:bodyPr wrap="square">
            <a:spAutoFit/>
          </a:bodyPr>
          <a:lstStyle/>
          <a:p>
            <a:pPr algn="ctr"/>
            <a:r>
              <a:rPr lang="en-US" sz="1400" b="1" i="1" dirty="0" err="1"/>
              <a:t>Abiomed</a:t>
            </a:r>
            <a:r>
              <a:rPr lang="en-US" sz="1400" b="1" i="1" dirty="0"/>
              <a:t> Inc</a:t>
            </a:r>
          </a:p>
        </p:txBody>
      </p:sp>
      <p:sp>
        <p:nvSpPr>
          <p:cNvPr id="191" name="Rectangle 190">
            <a:extLst>
              <a:ext uri="{FF2B5EF4-FFF2-40B4-BE49-F238E27FC236}">
                <a16:creationId xmlns:a16="http://schemas.microsoft.com/office/drawing/2014/main" xmlns="" id="{941B9612-0204-4BCC-A600-5B25FB653F6F}"/>
              </a:ext>
            </a:extLst>
          </p:cNvPr>
          <p:cNvSpPr/>
          <p:nvPr/>
        </p:nvSpPr>
        <p:spPr>
          <a:xfrm>
            <a:off x="7511367" y="853330"/>
            <a:ext cx="982898" cy="307777"/>
          </a:xfrm>
          <a:prstGeom prst="rect">
            <a:avLst/>
          </a:prstGeom>
        </p:spPr>
        <p:txBody>
          <a:bodyPr wrap="none">
            <a:spAutoFit/>
          </a:bodyPr>
          <a:lstStyle/>
          <a:p>
            <a:r>
              <a:rPr lang="en-IN" sz="1400" b="1" i="1" dirty="0" err="1"/>
              <a:t>Heico</a:t>
            </a:r>
            <a:r>
              <a:rPr lang="en-IN" sz="1400" b="1" i="1" dirty="0"/>
              <a:t> Corp</a:t>
            </a:r>
          </a:p>
        </p:txBody>
      </p:sp>
      <p:sp>
        <p:nvSpPr>
          <p:cNvPr id="192" name="Rectangle 191">
            <a:extLst>
              <a:ext uri="{FF2B5EF4-FFF2-40B4-BE49-F238E27FC236}">
                <a16:creationId xmlns:a16="http://schemas.microsoft.com/office/drawing/2014/main" xmlns="" id="{B5BADBC1-F89B-4CA5-B38F-9F64BD86666F}"/>
              </a:ext>
            </a:extLst>
          </p:cNvPr>
          <p:cNvSpPr/>
          <p:nvPr/>
        </p:nvSpPr>
        <p:spPr>
          <a:xfrm>
            <a:off x="9067534" y="845878"/>
            <a:ext cx="1618976" cy="307777"/>
          </a:xfrm>
          <a:prstGeom prst="rect">
            <a:avLst/>
          </a:prstGeom>
        </p:spPr>
        <p:txBody>
          <a:bodyPr wrap="square">
            <a:spAutoFit/>
          </a:bodyPr>
          <a:lstStyle/>
          <a:p>
            <a:pPr algn="ctr"/>
            <a:r>
              <a:rPr lang="en-US" sz="1400" b="1" i="1" dirty="0" err="1"/>
              <a:t>Abiomed</a:t>
            </a:r>
            <a:r>
              <a:rPr lang="en-US" sz="1400" b="1" i="1" dirty="0"/>
              <a:t> Inc</a:t>
            </a:r>
          </a:p>
        </p:txBody>
      </p:sp>
      <p:sp>
        <p:nvSpPr>
          <p:cNvPr id="193" name="Rectangle 192">
            <a:extLst>
              <a:ext uri="{FF2B5EF4-FFF2-40B4-BE49-F238E27FC236}">
                <a16:creationId xmlns:a16="http://schemas.microsoft.com/office/drawing/2014/main" xmlns="" id="{245B9170-17EC-4974-9C00-76959CC5999B}"/>
              </a:ext>
            </a:extLst>
          </p:cNvPr>
          <p:cNvSpPr/>
          <p:nvPr/>
        </p:nvSpPr>
        <p:spPr>
          <a:xfrm>
            <a:off x="10783664" y="854979"/>
            <a:ext cx="982898" cy="307777"/>
          </a:xfrm>
          <a:prstGeom prst="rect">
            <a:avLst/>
          </a:prstGeom>
        </p:spPr>
        <p:txBody>
          <a:bodyPr wrap="none">
            <a:spAutoFit/>
          </a:bodyPr>
          <a:lstStyle/>
          <a:p>
            <a:r>
              <a:rPr lang="en-IN" sz="1400" b="1" i="1" dirty="0" err="1"/>
              <a:t>Heico</a:t>
            </a:r>
            <a:r>
              <a:rPr lang="en-IN" sz="1400" b="1" i="1" dirty="0"/>
              <a:t> Corp</a:t>
            </a:r>
          </a:p>
        </p:txBody>
      </p:sp>
      <p:sp>
        <p:nvSpPr>
          <p:cNvPr id="194" name="Rectangle 193">
            <a:extLst>
              <a:ext uri="{FF2B5EF4-FFF2-40B4-BE49-F238E27FC236}">
                <a16:creationId xmlns:a16="http://schemas.microsoft.com/office/drawing/2014/main" xmlns="" id="{DE392A14-B884-462D-8E87-D1FCDEEF43BD}"/>
              </a:ext>
            </a:extLst>
          </p:cNvPr>
          <p:cNvSpPr/>
          <p:nvPr/>
        </p:nvSpPr>
        <p:spPr>
          <a:xfrm>
            <a:off x="5447721" y="2223447"/>
            <a:ext cx="1731564" cy="261610"/>
          </a:xfrm>
          <a:prstGeom prst="rect">
            <a:avLst/>
          </a:prstGeom>
        </p:spPr>
        <p:txBody>
          <a:bodyPr wrap="none">
            <a:spAutoFit/>
          </a:bodyPr>
          <a:lstStyle/>
          <a:p>
            <a:r>
              <a:rPr lang="en-IN" sz="1100" dirty="0"/>
              <a:t>Glassdoor rating          :0.55</a:t>
            </a:r>
          </a:p>
        </p:txBody>
      </p:sp>
      <p:sp>
        <p:nvSpPr>
          <p:cNvPr id="195" name="Rectangle 194">
            <a:extLst>
              <a:ext uri="{FF2B5EF4-FFF2-40B4-BE49-F238E27FC236}">
                <a16:creationId xmlns:a16="http://schemas.microsoft.com/office/drawing/2014/main" xmlns="" id="{A5F7593F-BF99-4A2F-BD63-6BF3E521931F}"/>
              </a:ext>
            </a:extLst>
          </p:cNvPr>
          <p:cNvSpPr/>
          <p:nvPr/>
        </p:nvSpPr>
        <p:spPr>
          <a:xfrm>
            <a:off x="5419619" y="2476682"/>
            <a:ext cx="1741182" cy="261610"/>
          </a:xfrm>
          <a:prstGeom prst="rect">
            <a:avLst/>
          </a:prstGeom>
        </p:spPr>
        <p:txBody>
          <a:bodyPr wrap="none">
            <a:spAutoFit/>
          </a:bodyPr>
          <a:lstStyle/>
          <a:p>
            <a:r>
              <a:rPr lang="en-IN" sz="1100" dirty="0"/>
              <a:t>CEO approval rating    :0.30</a:t>
            </a:r>
          </a:p>
        </p:txBody>
      </p:sp>
      <p:cxnSp>
        <p:nvCxnSpPr>
          <p:cNvPr id="196" name="Straight Connector 195">
            <a:extLst>
              <a:ext uri="{FF2B5EF4-FFF2-40B4-BE49-F238E27FC236}">
                <a16:creationId xmlns:a16="http://schemas.microsoft.com/office/drawing/2014/main" xmlns="" id="{2042F3CB-EDA7-4F7F-926F-D50C3B974E49}"/>
              </a:ext>
            </a:extLst>
          </p:cNvPr>
          <p:cNvCxnSpPr/>
          <p:nvPr/>
        </p:nvCxnSpPr>
        <p:spPr>
          <a:xfrm>
            <a:off x="7189156" y="2221044"/>
            <a:ext cx="0" cy="8229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xmlns="" id="{D08D5A56-FF06-40BA-B5D9-C743F8E237E0}"/>
              </a:ext>
            </a:extLst>
          </p:cNvPr>
          <p:cNvSpPr/>
          <p:nvPr/>
        </p:nvSpPr>
        <p:spPr>
          <a:xfrm>
            <a:off x="5424963" y="2714010"/>
            <a:ext cx="1757212" cy="261610"/>
          </a:xfrm>
          <a:prstGeom prst="rect">
            <a:avLst/>
          </a:prstGeom>
        </p:spPr>
        <p:txBody>
          <a:bodyPr wrap="none">
            <a:spAutoFit/>
          </a:bodyPr>
          <a:lstStyle/>
          <a:p>
            <a:r>
              <a:rPr lang="en-IN" sz="1100" dirty="0"/>
              <a:t>Recommend to friend :0.46</a:t>
            </a:r>
          </a:p>
        </p:txBody>
      </p:sp>
      <p:sp>
        <p:nvSpPr>
          <p:cNvPr id="198" name="Rectangle 197">
            <a:extLst>
              <a:ext uri="{FF2B5EF4-FFF2-40B4-BE49-F238E27FC236}">
                <a16:creationId xmlns:a16="http://schemas.microsoft.com/office/drawing/2014/main" xmlns="" id="{3889504B-D225-4AC8-A7CB-E65456E15647}"/>
              </a:ext>
            </a:extLst>
          </p:cNvPr>
          <p:cNvSpPr/>
          <p:nvPr/>
        </p:nvSpPr>
        <p:spPr>
          <a:xfrm>
            <a:off x="7170771" y="2232671"/>
            <a:ext cx="1731564" cy="261610"/>
          </a:xfrm>
          <a:prstGeom prst="rect">
            <a:avLst/>
          </a:prstGeom>
        </p:spPr>
        <p:txBody>
          <a:bodyPr wrap="none">
            <a:spAutoFit/>
          </a:bodyPr>
          <a:lstStyle/>
          <a:p>
            <a:r>
              <a:rPr lang="en-IN" sz="1100" dirty="0"/>
              <a:t>Glassdoor rating         : 0.55</a:t>
            </a:r>
          </a:p>
        </p:txBody>
      </p:sp>
      <p:sp>
        <p:nvSpPr>
          <p:cNvPr id="199" name="Rectangle 198">
            <a:extLst>
              <a:ext uri="{FF2B5EF4-FFF2-40B4-BE49-F238E27FC236}">
                <a16:creationId xmlns:a16="http://schemas.microsoft.com/office/drawing/2014/main" xmlns="" id="{28B8CACC-8E73-4976-94C8-65FF5F004CBA}"/>
              </a:ext>
            </a:extLst>
          </p:cNvPr>
          <p:cNvSpPr/>
          <p:nvPr/>
        </p:nvSpPr>
        <p:spPr>
          <a:xfrm>
            <a:off x="7161153" y="2474056"/>
            <a:ext cx="1741182" cy="261610"/>
          </a:xfrm>
          <a:prstGeom prst="rect">
            <a:avLst/>
          </a:prstGeom>
        </p:spPr>
        <p:txBody>
          <a:bodyPr wrap="none">
            <a:spAutoFit/>
          </a:bodyPr>
          <a:lstStyle/>
          <a:p>
            <a:r>
              <a:rPr lang="en-IN" sz="1100" dirty="0"/>
              <a:t>CEO approval rating   : 0.12</a:t>
            </a:r>
          </a:p>
        </p:txBody>
      </p:sp>
      <p:sp>
        <p:nvSpPr>
          <p:cNvPr id="200" name="Rectangle 199">
            <a:extLst>
              <a:ext uri="{FF2B5EF4-FFF2-40B4-BE49-F238E27FC236}">
                <a16:creationId xmlns:a16="http://schemas.microsoft.com/office/drawing/2014/main" xmlns="" id="{9574073A-2C98-4DCB-B211-3A8980D1F21C}"/>
              </a:ext>
            </a:extLst>
          </p:cNvPr>
          <p:cNvSpPr/>
          <p:nvPr/>
        </p:nvSpPr>
        <p:spPr>
          <a:xfrm>
            <a:off x="7126958" y="2717192"/>
            <a:ext cx="1832553" cy="261610"/>
          </a:xfrm>
          <a:prstGeom prst="rect">
            <a:avLst/>
          </a:prstGeom>
        </p:spPr>
        <p:txBody>
          <a:bodyPr wrap="none">
            <a:spAutoFit/>
          </a:bodyPr>
          <a:lstStyle/>
          <a:p>
            <a:r>
              <a:rPr lang="en-IN" sz="1100" dirty="0"/>
              <a:t>Recommend to friend : -0.46</a:t>
            </a:r>
          </a:p>
        </p:txBody>
      </p:sp>
      <p:cxnSp>
        <p:nvCxnSpPr>
          <p:cNvPr id="208" name="Straight Connector 207">
            <a:extLst>
              <a:ext uri="{FF2B5EF4-FFF2-40B4-BE49-F238E27FC236}">
                <a16:creationId xmlns:a16="http://schemas.microsoft.com/office/drawing/2014/main" xmlns="" id="{90E70B44-2EAE-47BB-9CFB-4339AC24E6F4}"/>
              </a:ext>
            </a:extLst>
          </p:cNvPr>
          <p:cNvCxnSpPr>
            <a:cxnSpLocks/>
          </p:cNvCxnSpPr>
          <p:nvPr/>
        </p:nvCxnSpPr>
        <p:spPr>
          <a:xfrm>
            <a:off x="3621320" y="3171556"/>
            <a:ext cx="0" cy="6314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DFCA6CBE-4A5B-4E2A-935E-E9E343CD46DC}"/>
              </a:ext>
            </a:extLst>
          </p:cNvPr>
          <p:cNvCxnSpPr>
            <a:cxnSpLocks/>
          </p:cNvCxnSpPr>
          <p:nvPr/>
        </p:nvCxnSpPr>
        <p:spPr>
          <a:xfrm>
            <a:off x="7214036" y="3171556"/>
            <a:ext cx="0" cy="6314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29DC0F82-0CBB-410A-8909-85A465A5BD77}"/>
              </a:ext>
            </a:extLst>
          </p:cNvPr>
          <p:cNvCxnSpPr>
            <a:cxnSpLocks/>
          </p:cNvCxnSpPr>
          <p:nvPr/>
        </p:nvCxnSpPr>
        <p:spPr>
          <a:xfrm>
            <a:off x="10580770" y="3171556"/>
            <a:ext cx="7615" cy="63141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xmlns="" id="{77C17C62-7E32-4261-8572-230C548215B6}"/>
              </a:ext>
            </a:extLst>
          </p:cNvPr>
          <p:cNvSpPr/>
          <p:nvPr/>
        </p:nvSpPr>
        <p:spPr>
          <a:xfrm>
            <a:off x="2345801" y="3243122"/>
            <a:ext cx="952505" cy="261610"/>
          </a:xfrm>
          <a:prstGeom prst="rect">
            <a:avLst/>
          </a:prstGeom>
        </p:spPr>
        <p:txBody>
          <a:bodyPr wrap="none">
            <a:spAutoFit/>
          </a:bodyPr>
          <a:lstStyle/>
          <a:p>
            <a:r>
              <a:rPr lang="en-IN" sz="1100" dirty="0"/>
              <a:t>Score    : 0.73</a:t>
            </a:r>
          </a:p>
        </p:txBody>
      </p:sp>
      <p:sp>
        <p:nvSpPr>
          <p:cNvPr id="213" name="Rectangle 212">
            <a:extLst>
              <a:ext uri="{FF2B5EF4-FFF2-40B4-BE49-F238E27FC236}">
                <a16:creationId xmlns:a16="http://schemas.microsoft.com/office/drawing/2014/main" xmlns="" id="{290DE579-EA09-4F0D-B8C0-E308659E8AB8}"/>
              </a:ext>
            </a:extLst>
          </p:cNvPr>
          <p:cNvSpPr/>
          <p:nvPr/>
        </p:nvSpPr>
        <p:spPr>
          <a:xfrm>
            <a:off x="2275352" y="3495817"/>
            <a:ext cx="930063" cy="261610"/>
          </a:xfrm>
          <a:prstGeom prst="rect">
            <a:avLst/>
          </a:prstGeom>
        </p:spPr>
        <p:txBody>
          <a:bodyPr wrap="none">
            <a:spAutoFit/>
          </a:bodyPr>
          <a:lstStyle/>
          <a:p>
            <a:r>
              <a:rPr lang="en-IN" sz="1100" dirty="0"/>
              <a:t>Grade     : AA</a:t>
            </a:r>
          </a:p>
        </p:txBody>
      </p:sp>
      <p:sp>
        <p:nvSpPr>
          <p:cNvPr id="214" name="Rectangle 213">
            <a:extLst>
              <a:ext uri="{FF2B5EF4-FFF2-40B4-BE49-F238E27FC236}">
                <a16:creationId xmlns:a16="http://schemas.microsoft.com/office/drawing/2014/main" xmlns="" id="{AA2D87AA-D6E7-40DA-B1B4-48FA0D3AEC80}"/>
              </a:ext>
            </a:extLst>
          </p:cNvPr>
          <p:cNvSpPr/>
          <p:nvPr/>
        </p:nvSpPr>
        <p:spPr>
          <a:xfrm>
            <a:off x="3768328" y="3243122"/>
            <a:ext cx="1016625" cy="261610"/>
          </a:xfrm>
          <a:prstGeom prst="rect">
            <a:avLst/>
          </a:prstGeom>
        </p:spPr>
        <p:txBody>
          <a:bodyPr wrap="none">
            <a:spAutoFit/>
          </a:bodyPr>
          <a:lstStyle/>
          <a:p>
            <a:r>
              <a:rPr lang="en-IN" sz="1100" dirty="0"/>
              <a:t> Score    : 0.61</a:t>
            </a:r>
          </a:p>
        </p:txBody>
      </p:sp>
      <p:sp>
        <p:nvSpPr>
          <p:cNvPr id="215" name="Rectangle 214">
            <a:extLst>
              <a:ext uri="{FF2B5EF4-FFF2-40B4-BE49-F238E27FC236}">
                <a16:creationId xmlns:a16="http://schemas.microsoft.com/office/drawing/2014/main" xmlns="" id="{FD7E727C-1CCC-4F6E-8120-A90AE51FC658}"/>
              </a:ext>
            </a:extLst>
          </p:cNvPr>
          <p:cNvSpPr/>
          <p:nvPr/>
        </p:nvSpPr>
        <p:spPr>
          <a:xfrm>
            <a:off x="3785561" y="3495817"/>
            <a:ext cx="973343" cy="261610"/>
          </a:xfrm>
          <a:prstGeom prst="rect">
            <a:avLst/>
          </a:prstGeom>
        </p:spPr>
        <p:txBody>
          <a:bodyPr wrap="none">
            <a:spAutoFit/>
          </a:bodyPr>
          <a:lstStyle/>
          <a:p>
            <a:r>
              <a:rPr lang="en-IN" sz="1100" dirty="0"/>
              <a:t>Grade     : AA-</a:t>
            </a:r>
          </a:p>
        </p:txBody>
      </p:sp>
      <p:sp>
        <p:nvSpPr>
          <p:cNvPr id="218" name="Rectangle 217">
            <a:extLst>
              <a:ext uri="{FF2B5EF4-FFF2-40B4-BE49-F238E27FC236}">
                <a16:creationId xmlns:a16="http://schemas.microsoft.com/office/drawing/2014/main" xmlns="" id="{FB0224F6-5DE8-4C14-B76C-29854AD1FFEC}"/>
              </a:ext>
            </a:extLst>
          </p:cNvPr>
          <p:cNvSpPr/>
          <p:nvPr/>
        </p:nvSpPr>
        <p:spPr>
          <a:xfrm>
            <a:off x="5854164" y="3244010"/>
            <a:ext cx="1016625" cy="261610"/>
          </a:xfrm>
          <a:prstGeom prst="rect">
            <a:avLst/>
          </a:prstGeom>
        </p:spPr>
        <p:txBody>
          <a:bodyPr wrap="none">
            <a:spAutoFit/>
          </a:bodyPr>
          <a:lstStyle/>
          <a:p>
            <a:r>
              <a:rPr lang="en-IN" sz="1100" dirty="0"/>
              <a:t> Score    : 0.60</a:t>
            </a:r>
          </a:p>
        </p:txBody>
      </p:sp>
      <p:sp>
        <p:nvSpPr>
          <p:cNvPr id="219" name="Rectangle 218">
            <a:extLst>
              <a:ext uri="{FF2B5EF4-FFF2-40B4-BE49-F238E27FC236}">
                <a16:creationId xmlns:a16="http://schemas.microsoft.com/office/drawing/2014/main" xmlns="" id="{4D4AB7CC-0984-4692-918A-739FCA5D4B31}"/>
              </a:ext>
            </a:extLst>
          </p:cNvPr>
          <p:cNvSpPr/>
          <p:nvPr/>
        </p:nvSpPr>
        <p:spPr>
          <a:xfrm>
            <a:off x="5871397" y="3496705"/>
            <a:ext cx="918841" cy="261610"/>
          </a:xfrm>
          <a:prstGeom prst="rect">
            <a:avLst/>
          </a:prstGeom>
        </p:spPr>
        <p:txBody>
          <a:bodyPr wrap="none">
            <a:spAutoFit/>
          </a:bodyPr>
          <a:lstStyle/>
          <a:p>
            <a:r>
              <a:rPr lang="en-IN" sz="1100" dirty="0"/>
              <a:t>Grade    : A+</a:t>
            </a:r>
          </a:p>
        </p:txBody>
      </p:sp>
      <p:sp>
        <p:nvSpPr>
          <p:cNvPr id="220" name="Rectangle 219">
            <a:extLst>
              <a:ext uri="{FF2B5EF4-FFF2-40B4-BE49-F238E27FC236}">
                <a16:creationId xmlns:a16="http://schemas.microsoft.com/office/drawing/2014/main" xmlns="" id="{25FFA253-F09E-4830-AF6A-8E2E7798F328}"/>
              </a:ext>
            </a:extLst>
          </p:cNvPr>
          <p:cNvSpPr/>
          <p:nvPr/>
        </p:nvSpPr>
        <p:spPr>
          <a:xfrm>
            <a:off x="7428156" y="3245714"/>
            <a:ext cx="952505" cy="261610"/>
          </a:xfrm>
          <a:prstGeom prst="rect">
            <a:avLst/>
          </a:prstGeom>
        </p:spPr>
        <p:txBody>
          <a:bodyPr wrap="none">
            <a:spAutoFit/>
          </a:bodyPr>
          <a:lstStyle/>
          <a:p>
            <a:r>
              <a:rPr lang="en-IN" sz="1100" dirty="0"/>
              <a:t>Score    : 0.56</a:t>
            </a:r>
          </a:p>
        </p:txBody>
      </p:sp>
      <p:sp>
        <p:nvSpPr>
          <p:cNvPr id="221" name="Rectangle 220">
            <a:extLst>
              <a:ext uri="{FF2B5EF4-FFF2-40B4-BE49-F238E27FC236}">
                <a16:creationId xmlns:a16="http://schemas.microsoft.com/office/drawing/2014/main" xmlns="" id="{7B68AAE3-52CE-44F5-8E60-061C21D381A9}"/>
              </a:ext>
            </a:extLst>
          </p:cNvPr>
          <p:cNvSpPr/>
          <p:nvPr/>
        </p:nvSpPr>
        <p:spPr>
          <a:xfrm>
            <a:off x="7445389" y="3498409"/>
            <a:ext cx="854721" cy="261610"/>
          </a:xfrm>
          <a:prstGeom prst="rect">
            <a:avLst/>
          </a:prstGeom>
        </p:spPr>
        <p:txBody>
          <a:bodyPr wrap="none">
            <a:spAutoFit/>
          </a:bodyPr>
          <a:lstStyle/>
          <a:p>
            <a:r>
              <a:rPr lang="en-IN" sz="1100" dirty="0"/>
              <a:t>Grade   : A+</a:t>
            </a:r>
          </a:p>
        </p:txBody>
      </p:sp>
      <p:sp>
        <p:nvSpPr>
          <p:cNvPr id="222" name="Rectangle 221">
            <a:extLst>
              <a:ext uri="{FF2B5EF4-FFF2-40B4-BE49-F238E27FC236}">
                <a16:creationId xmlns:a16="http://schemas.microsoft.com/office/drawing/2014/main" xmlns="" id="{CC360823-F4F2-4621-9795-D1F960F1F4BD}"/>
              </a:ext>
            </a:extLst>
          </p:cNvPr>
          <p:cNvSpPr/>
          <p:nvPr/>
        </p:nvSpPr>
        <p:spPr>
          <a:xfrm>
            <a:off x="9241497" y="3243122"/>
            <a:ext cx="952505" cy="261610"/>
          </a:xfrm>
          <a:prstGeom prst="rect">
            <a:avLst/>
          </a:prstGeom>
        </p:spPr>
        <p:txBody>
          <a:bodyPr wrap="none">
            <a:spAutoFit/>
          </a:bodyPr>
          <a:lstStyle/>
          <a:p>
            <a:r>
              <a:rPr lang="en-IN" sz="1100" dirty="0"/>
              <a:t>Score    : 0.28</a:t>
            </a:r>
          </a:p>
        </p:txBody>
      </p:sp>
      <p:sp>
        <p:nvSpPr>
          <p:cNvPr id="223" name="Rectangle 222">
            <a:extLst>
              <a:ext uri="{FF2B5EF4-FFF2-40B4-BE49-F238E27FC236}">
                <a16:creationId xmlns:a16="http://schemas.microsoft.com/office/drawing/2014/main" xmlns="" id="{4FF61D53-538E-40FA-870D-56A1EDA4F831}"/>
              </a:ext>
            </a:extLst>
          </p:cNvPr>
          <p:cNvSpPr/>
          <p:nvPr/>
        </p:nvSpPr>
        <p:spPr>
          <a:xfrm>
            <a:off x="9258730" y="3495817"/>
            <a:ext cx="1003801" cy="261610"/>
          </a:xfrm>
          <a:prstGeom prst="rect">
            <a:avLst/>
          </a:prstGeom>
        </p:spPr>
        <p:txBody>
          <a:bodyPr wrap="none">
            <a:spAutoFit/>
          </a:bodyPr>
          <a:lstStyle/>
          <a:p>
            <a:r>
              <a:rPr lang="en-IN" sz="1100" dirty="0"/>
              <a:t>Grade   : BBB+</a:t>
            </a:r>
          </a:p>
        </p:txBody>
      </p:sp>
      <p:sp>
        <p:nvSpPr>
          <p:cNvPr id="224" name="Rectangle 223">
            <a:extLst>
              <a:ext uri="{FF2B5EF4-FFF2-40B4-BE49-F238E27FC236}">
                <a16:creationId xmlns:a16="http://schemas.microsoft.com/office/drawing/2014/main" xmlns="" id="{808C1CBD-69BB-4CDB-991C-45BC16846F42}"/>
              </a:ext>
            </a:extLst>
          </p:cNvPr>
          <p:cNvSpPr/>
          <p:nvPr/>
        </p:nvSpPr>
        <p:spPr>
          <a:xfrm>
            <a:off x="10785633" y="3243122"/>
            <a:ext cx="952505" cy="261610"/>
          </a:xfrm>
          <a:prstGeom prst="rect">
            <a:avLst/>
          </a:prstGeom>
        </p:spPr>
        <p:txBody>
          <a:bodyPr wrap="none">
            <a:spAutoFit/>
          </a:bodyPr>
          <a:lstStyle/>
          <a:p>
            <a:r>
              <a:rPr lang="en-IN" sz="1100" dirty="0"/>
              <a:t>Score    : 0.76</a:t>
            </a:r>
          </a:p>
        </p:txBody>
      </p:sp>
      <p:sp>
        <p:nvSpPr>
          <p:cNvPr id="225" name="Rectangle 224">
            <a:extLst>
              <a:ext uri="{FF2B5EF4-FFF2-40B4-BE49-F238E27FC236}">
                <a16:creationId xmlns:a16="http://schemas.microsoft.com/office/drawing/2014/main" xmlns="" id="{9E892C60-400C-4D8A-9EC6-37D459B9FE4B}"/>
              </a:ext>
            </a:extLst>
          </p:cNvPr>
          <p:cNvSpPr/>
          <p:nvPr/>
        </p:nvSpPr>
        <p:spPr>
          <a:xfrm>
            <a:off x="10802866" y="3495817"/>
            <a:ext cx="898003" cy="261610"/>
          </a:xfrm>
          <a:prstGeom prst="rect">
            <a:avLst/>
          </a:prstGeom>
        </p:spPr>
        <p:txBody>
          <a:bodyPr wrap="none">
            <a:spAutoFit/>
          </a:bodyPr>
          <a:lstStyle/>
          <a:p>
            <a:r>
              <a:rPr lang="en-IN" sz="1100" dirty="0"/>
              <a:t>Grade   : AA </a:t>
            </a:r>
          </a:p>
        </p:txBody>
      </p:sp>
      <p:graphicFrame>
        <p:nvGraphicFramePr>
          <p:cNvPr id="11" name="Table 10">
            <a:extLst>
              <a:ext uri="{FF2B5EF4-FFF2-40B4-BE49-F238E27FC236}">
                <a16:creationId xmlns:a16="http://schemas.microsoft.com/office/drawing/2014/main" xmlns="" id="{6EE1D866-9EAE-4C1E-9A7A-4933C74148CC}"/>
              </a:ext>
            </a:extLst>
          </p:cNvPr>
          <p:cNvGraphicFramePr>
            <a:graphicFrameLocks noGrp="1"/>
          </p:cNvGraphicFramePr>
          <p:nvPr>
            <p:extLst>
              <p:ext uri="{D42A27DB-BD31-4B8C-83A1-F6EECF244321}">
                <p14:modId xmlns:p14="http://schemas.microsoft.com/office/powerpoint/2010/main" val="3076183312"/>
              </p:ext>
            </p:extLst>
          </p:nvPr>
        </p:nvGraphicFramePr>
        <p:xfrm>
          <a:off x="280574" y="4051682"/>
          <a:ext cx="7009973" cy="1202499"/>
        </p:xfrm>
        <a:graphic>
          <a:graphicData uri="http://schemas.openxmlformats.org/drawingml/2006/table">
            <a:tbl>
              <a:tblPr firstRow="1" bandRow="1">
                <a:tableStyleId>{72833802-FEF1-4C79-8D5D-14CF1EAF98D9}</a:tableStyleId>
              </a:tblPr>
              <a:tblGrid>
                <a:gridCol w="1176552">
                  <a:extLst>
                    <a:ext uri="{9D8B030D-6E8A-4147-A177-3AD203B41FA5}">
                      <a16:colId xmlns:a16="http://schemas.microsoft.com/office/drawing/2014/main" xmlns="" val="2790761042"/>
                    </a:ext>
                  </a:extLst>
                </a:gridCol>
                <a:gridCol w="1314450">
                  <a:extLst>
                    <a:ext uri="{9D8B030D-6E8A-4147-A177-3AD203B41FA5}">
                      <a16:colId xmlns:a16="http://schemas.microsoft.com/office/drawing/2014/main" xmlns="" val="1110780831"/>
                    </a:ext>
                  </a:extLst>
                </a:gridCol>
                <a:gridCol w="2419350">
                  <a:extLst>
                    <a:ext uri="{9D8B030D-6E8A-4147-A177-3AD203B41FA5}">
                      <a16:colId xmlns:a16="http://schemas.microsoft.com/office/drawing/2014/main" xmlns="" val="3451209216"/>
                    </a:ext>
                  </a:extLst>
                </a:gridCol>
                <a:gridCol w="1009650">
                  <a:extLst>
                    <a:ext uri="{9D8B030D-6E8A-4147-A177-3AD203B41FA5}">
                      <a16:colId xmlns:a16="http://schemas.microsoft.com/office/drawing/2014/main" xmlns="" val="3416025142"/>
                    </a:ext>
                  </a:extLst>
                </a:gridCol>
                <a:gridCol w="1089971">
                  <a:extLst>
                    <a:ext uri="{9D8B030D-6E8A-4147-A177-3AD203B41FA5}">
                      <a16:colId xmlns:a16="http://schemas.microsoft.com/office/drawing/2014/main" xmlns="" val="3969157732"/>
                    </a:ext>
                  </a:extLst>
                </a:gridCol>
              </a:tblGrid>
              <a:tr h="370840">
                <a:tc>
                  <a:txBody>
                    <a:bodyPr/>
                    <a:lstStyle/>
                    <a:p>
                      <a:pPr algn="ctr"/>
                      <a:r>
                        <a:rPr lang="en-US" sz="1400" dirty="0"/>
                        <a:t>Stock</a:t>
                      </a:r>
                      <a:endParaRPr lang="en-IN" sz="1400" dirty="0"/>
                    </a:p>
                  </a:txBody>
                  <a:tcPr anchor="ctr"/>
                </a:tc>
                <a:tc>
                  <a:txBody>
                    <a:bodyPr/>
                    <a:lstStyle/>
                    <a:p>
                      <a:pPr algn="ctr"/>
                      <a:r>
                        <a:rPr lang="en-US" sz="1400" dirty="0"/>
                        <a:t>Base Measure</a:t>
                      </a:r>
                      <a:endParaRPr lang="en-IN" sz="1400" dirty="0"/>
                    </a:p>
                  </a:txBody>
                  <a:tcPr anchor="ctr"/>
                </a:tc>
                <a:tc>
                  <a:txBody>
                    <a:bodyPr/>
                    <a:lstStyle/>
                    <a:p>
                      <a:pPr algn="ctr"/>
                      <a:r>
                        <a:rPr lang="en-US" sz="1400" dirty="0"/>
                        <a:t>Alternate Measure</a:t>
                      </a:r>
                      <a:endParaRPr lang="en-IN" sz="1400" dirty="0"/>
                    </a:p>
                  </a:txBody>
                  <a:tcPr anchor="ctr"/>
                </a:tc>
                <a:tc>
                  <a:txBody>
                    <a:bodyPr/>
                    <a:lstStyle/>
                    <a:p>
                      <a:pPr algn="ctr"/>
                      <a:r>
                        <a:rPr lang="en-US" sz="1400" dirty="0"/>
                        <a:t>Final Score</a:t>
                      </a:r>
                      <a:endParaRPr lang="en-IN" sz="1400" dirty="0"/>
                    </a:p>
                  </a:txBody>
                  <a:tcPr anchor="ctr"/>
                </a:tc>
                <a:tc>
                  <a:txBody>
                    <a:bodyPr/>
                    <a:lstStyle/>
                    <a:p>
                      <a:pPr algn="ctr"/>
                      <a:r>
                        <a:rPr lang="en-US" sz="1400" dirty="0"/>
                        <a:t>Change</a:t>
                      </a:r>
                      <a:endParaRPr lang="en-IN" sz="1400" dirty="0"/>
                    </a:p>
                  </a:txBody>
                  <a:tcPr anchor="ctr"/>
                </a:tc>
                <a:extLst>
                  <a:ext uri="{0D108BD9-81ED-4DB2-BD59-A6C34878D82A}">
                    <a16:rowId xmlns:a16="http://schemas.microsoft.com/office/drawing/2014/main" xmlns="" val="18950645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Abiomed</a:t>
                      </a:r>
                      <a:r>
                        <a:rPr lang="en-US" sz="1400" dirty="0"/>
                        <a:t> Inc</a:t>
                      </a:r>
                      <a:endParaRPr lang="en-US" sz="1400" b="1" i="1" dirty="0"/>
                    </a:p>
                  </a:txBody>
                  <a:tcPr anchor="ctr"/>
                </a:tc>
                <a:tc>
                  <a:txBody>
                    <a:bodyPr/>
                    <a:lstStyle/>
                    <a:p>
                      <a:pPr algn="ctr"/>
                      <a:r>
                        <a:rPr lang="en-US" sz="1400" dirty="0"/>
                        <a:t>0.73</a:t>
                      </a:r>
                      <a:endParaRPr lang="en-IN" sz="1400" dirty="0"/>
                    </a:p>
                  </a:txBody>
                  <a:tcPr anchor="ctr"/>
                </a:tc>
                <a:tc>
                  <a:txBody>
                    <a:bodyPr/>
                    <a:lstStyle/>
                    <a:p>
                      <a:pPr algn="ctr"/>
                      <a:r>
                        <a:rPr lang="en-US" sz="1400" dirty="0"/>
                        <a:t>(0.6 *0.4) + (0.28 *0.6)=0.41</a:t>
                      </a:r>
                      <a:endParaRPr lang="en-IN" sz="1400" dirty="0"/>
                    </a:p>
                  </a:txBody>
                  <a:tcPr anchor="ctr"/>
                </a:tc>
                <a:tc>
                  <a:txBody>
                    <a:bodyPr/>
                    <a:lstStyle/>
                    <a:p>
                      <a:pPr algn="ctr"/>
                      <a:r>
                        <a:rPr lang="en-US" sz="1400" dirty="0"/>
                        <a:t>0.57</a:t>
                      </a:r>
                      <a:endParaRPr lang="en-IN" sz="1400" dirty="0"/>
                    </a:p>
                  </a:txBody>
                  <a:tcPr anchor="ctr"/>
                </a:tc>
                <a:tc>
                  <a:txBody>
                    <a:bodyPr/>
                    <a:lstStyle/>
                    <a:p>
                      <a:pPr algn="ctr"/>
                      <a:r>
                        <a:rPr lang="en-US" sz="1400" dirty="0">
                          <a:solidFill>
                            <a:srgbClr val="FF0000"/>
                          </a:solidFill>
                        </a:rPr>
                        <a:t>-21.91% </a:t>
                      </a:r>
                      <a:endParaRPr lang="en-IN" sz="1400" dirty="0">
                        <a:solidFill>
                          <a:srgbClr val="FF0000"/>
                        </a:solidFill>
                      </a:endParaRPr>
                    </a:p>
                  </a:txBody>
                  <a:tcPr anchor="ctr"/>
                </a:tc>
                <a:extLst>
                  <a:ext uri="{0D108BD9-81ED-4DB2-BD59-A6C34878D82A}">
                    <a16:rowId xmlns:a16="http://schemas.microsoft.com/office/drawing/2014/main" xmlns="" val="3664026939"/>
                  </a:ext>
                </a:extLst>
              </a:tr>
              <a:tr h="4608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err="1"/>
                        <a:t>Heico</a:t>
                      </a:r>
                      <a:r>
                        <a:rPr lang="en-IN" sz="1400" dirty="0"/>
                        <a:t> Corp</a:t>
                      </a:r>
                      <a:endParaRPr lang="en-IN" sz="1400" b="1" i="1" dirty="0"/>
                    </a:p>
                  </a:txBody>
                  <a:tcPr anchor="ctr"/>
                </a:tc>
                <a:tc>
                  <a:txBody>
                    <a:bodyPr/>
                    <a:lstStyle/>
                    <a:p>
                      <a:pPr algn="ctr"/>
                      <a:r>
                        <a:rPr lang="en-US" sz="1400" dirty="0"/>
                        <a:t>0.61</a:t>
                      </a:r>
                      <a:endParaRPr lang="en-IN" sz="1400" dirty="0"/>
                    </a:p>
                  </a:txBody>
                  <a:tcPr anchor="ctr"/>
                </a:tc>
                <a:tc>
                  <a:txBody>
                    <a:bodyPr/>
                    <a:lstStyle/>
                    <a:p>
                      <a:pPr algn="ctr"/>
                      <a:r>
                        <a:rPr lang="en-US" sz="1400" dirty="0"/>
                        <a:t>(0.56 *0.4) + (0.76 *0.6)=0.68</a:t>
                      </a:r>
                      <a:endParaRPr lang="en-IN" sz="1400" dirty="0"/>
                    </a:p>
                  </a:txBody>
                  <a:tcPr anchor="ctr"/>
                </a:tc>
                <a:tc>
                  <a:txBody>
                    <a:bodyPr/>
                    <a:lstStyle/>
                    <a:p>
                      <a:pPr algn="ctr"/>
                      <a:r>
                        <a:rPr lang="en-US" sz="1400" dirty="0"/>
                        <a:t>0.65</a:t>
                      </a:r>
                      <a:endParaRPr lang="en-IN" sz="1400" dirty="0"/>
                    </a:p>
                  </a:txBody>
                  <a:tcPr anchor="ctr"/>
                </a:tc>
                <a:tc>
                  <a:txBody>
                    <a:bodyPr/>
                    <a:lstStyle/>
                    <a:p>
                      <a:pPr algn="ctr"/>
                      <a:r>
                        <a:rPr lang="en-US" sz="1400" dirty="0">
                          <a:solidFill>
                            <a:srgbClr val="FFC000"/>
                          </a:solidFill>
                        </a:rPr>
                        <a:t>6.56%</a:t>
                      </a:r>
                      <a:endParaRPr lang="en-IN" sz="1400" dirty="0">
                        <a:solidFill>
                          <a:srgbClr val="FFC000"/>
                        </a:solidFill>
                      </a:endParaRPr>
                    </a:p>
                  </a:txBody>
                  <a:tcPr anchor="ctr"/>
                </a:tc>
                <a:extLst>
                  <a:ext uri="{0D108BD9-81ED-4DB2-BD59-A6C34878D82A}">
                    <a16:rowId xmlns:a16="http://schemas.microsoft.com/office/drawing/2014/main" xmlns="" val="4080399372"/>
                  </a:ext>
                </a:extLst>
              </a:tr>
            </a:tbl>
          </a:graphicData>
        </a:graphic>
      </p:graphicFrame>
      <p:sp>
        <p:nvSpPr>
          <p:cNvPr id="12" name="TextBox 11">
            <a:extLst>
              <a:ext uri="{FF2B5EF4-FFF2-40B4-BE49-F238E27FC236}">
                <a16:creationId xmlns:a16="http://schemas.microsoft.com/office/drawing/2014/main" xmlns="" id="{B66AD1D0-1D00-4D60-84E8-4E23B7A0A2D3}"/>
              </a:ext>
            </a:extLst>
          </p:cNvPr>
          <p:cNvSpPr txBox="1"/>
          <p:nvPr/>
        </p:nvSpPr>
        <p:spPr>
          <a:xfrm>
            <a:off x="7549896" y="4254603"/>
            <a:ext cx="4535294" cy="954107"/>
          </a:xfrm>
          <a:prstGeom prst="rect">
            <a:avLst/>
          </a:prstGeom>
          <a:noFill/>
        </p:spPr>
        <p:txBody>
          <a:bodyPr wrap="square" rtlCol="0">
            <a:spAutoFit/>
          </a:bodyPr>
          <a:lstStyle/>
          <a:p>
            <a:r>
              <a:rPr lang="en-US" sz="1400" dirty="0"/>
              <a:t>By giving preference to company events and supplementing existing base measure with alternate data, the investment manager would be better informed while planning their investment between </a:t>
            </a:r>
            <a:r>
              <a:rPr lang="en-US" sz="1400" dirty="0" err="1"/>
              <a:t>Heico</a:t>
            </a:r>
            <a:r>
              <a:rPr lang="en-US" sz="1400" dirty="0"/>
              <a:t> </a:t>
            </a:r>
            <a:r>
              <a:rPr lang="en-US" sz="1400" dirty="0" err="1"/>
              <a:t>corp</a:t>
            </a:r>
            <a:r>
              <a:rPr lang="en-US" sz="1400" dirty="0"/>
              <a:t> &amp; </a:t>
            </a:r>
            <a:r>
              <a:rPr lang="en-US" sz="1400" dirty="0" err="1"/>
              <a:t>Abiomed</a:t>
            </a:r>
            <a:r>
              <a:rPr lang="en-US" sz="1400" dirty="0"/>
              <a:t> Inc </a:t>
            </a:r>
            <a:endParaRPr lang="en-IN" sz="1400" dirty="0"/>
          </a:p>
        </p:txBody>
      </p:sp>
      <p:sp>
        <p:nvSpPr>
          <p:cNvPr id="18" name="Rectangle: Rounded Corners 17">
            <a:extLst>
              <a:ext uri="{FF2B5EF4-FFF2-40B4-BE49-F238E27FC236}">
                <a16:creationId xmlns:a16="http://schemas.microsoft.com/office/drawing/2014/main" xmlns="" id="{1D7AD826-E825-455F-B70F-6FE102F7F909}"/>
              </a:ext>
            </a:extLst>
          </p:cNvPr>
          <p:cNvSpPr/>
          <p:nvPr/>
        </p:nvSpPr>
        <p:spPr>
          <a:xfrm>
            <a:off x="7511367" y="4156782"/>
            <a:ext cx="4535295" cy="1112516"/>
          </a:xfrm>
          <a:prstGeom prst="round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Down 1">
            <a:extLst>
              <a:ext uri="{FF2B5EF4-FFF2-40B4-BE49-F238E27FC236}">
                <a16:creationId xmlns:a16="http://schemas.microsoft.com/office/drawing/2014/main" xmlns="" id="{E9FC0A10-2644-4F6A-88E9-EC6188F763DE}"/>
              </a:ext>
            </a:extLst>
          </p:cNvPr>
          <p:cNvSpPr/>
          <p:nvPr/>
        </p:nvSpPr>
        <p:spPr>
          <a:xfrm>
            <a:off x="7115135" y="4544000"/>
            <a:ext cx="65773" cy="11357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xmlns="" id="{58E63384-DD0E-47B8-814B-2DB6BB178E53}"/>
              </a:ext>
            </a:extLst>
          </p:cNvPr>
          <p:cNvSpPr/>
          <p:nvPr/>
        </p:nvSpPr>
        <p:spPr>
          <a:xfrm>
            <a:off x="7057665" y="5009277"/>
            <a:ext cx="114940" cy="5936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C4B76E3-9D36-4A0A-8F59-C6556194B0EF}"/>
              </a:ext>
            </a:extLst>
          </p:cNvPr>
          <p:cNvSpPr/>
          <p:nvPr/>
        </p:nvSpPr>
        <p:spPr>
          <a:xfrm>
            <a:off x="-47382" y="6551547"/>
            <a:ext cx="2452916" cy="309637"/>
          </a:xfrm>
          <a:prstGeom prst="rect">
            <a:avLst/>
          </a:prstGeom>
        </p:spPr>
        <p:txBody>
          <a:bodyPr wrap="none">
            <a:spAutoFit/>
          </a:bodyPr>
          <a:lstStyle/>
          <a:p>
            <a:pPr>
              <a:lnSpc>
                <a:spcPct val="150000"/>
              </a:lnSpc>
            </a:pPr>
            <a:r>
              <a:rPr lang="en-US" sz="1050" b="1" dirty="0"/>
              <a:t>*Factors showed for illustration purpose</a:t>
            </a:r>
          </a:p>
        </p:txBody>
      </p:sp>
      <p:grpSp>
        <p:nvGrpSpPr>
          <p:cNvPr id="13" name="Group 12">
            <a:extLst>
              <a:ext uri="{FF2B5EF4-FFF2-40B4-BE49-F238E27FC236}">
                <a16:creationId xmlns:a16="http://schemas.microsoft.com/office/drawing/2014/main" xmlns="" id="{87661439-8253-49BA-B90C-51BCD5EFE93C}"/>
              </a:ext>
            </a:extLst>
          </p:cNvPr>
          <p:cNvGrpSpPr/>
          <p:nvPr/>
        </p:nvGrpSpPr>
        <p:grpSpPr>
          <a:xfrm>
            <a:off x="245327" y="5569589"/>
            <a:ext cx="11804383" cy="898849"/>
            <a:chOff x="280574" y="5514460"/>
            <a:chExt cx="11804383" cy="898849"/>
          </a:xfrm>
        </p:grpSpPr>
        <p:sp>
          <p:nvSpPr>
            <p:cNvPr id="91" name="Rectangle: Rounded Corners 90">
              <a:extLst>
                <a:ext uri="{FF2B5EF4-FFF2-40B4-BE49-F238E27FC236}">
                  <a16:creationId xmlns:a16="http://schemas.microsoft.com/office/drawing/2014/main" xmlns="" id="{CF813BA4-9D88-4C7A-BCED-7A497E99C0E7}"/>
                </a:ext>
              </a:extLst>
            </p:cNvPr>
            <p:cNvSpPr/>
            <p:nvPr/>
          </p:nvSpPr>
          <p:spPr>
            <a:xfrm>
              <a:off x="280574" y="5514460"/>
              <a:ext cx="11804383" cy="898849"/>
            </a:xfrm>
            <a:prstGeom prst="round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2" name="TextBox 91">
              <a:extLst>
                <a:ext uri="{FF2B5EF4-FFF2-40B4-BE49-F238E27FC236}">
                  <a16:creationId xmlns:a16="http://schemas.microsoft.com/office/drawing/2014/main" xmlns="" id="{543A467F-8EFE-434E-9609-CDFA5686476E}"/>
                </a:ext>
              </a:extLst>
            </p:cNvPr>
            <p:cNvSpPr txBox="1"/>
            <p:nvPr/>
          </p:nvSpPr>
          <p:spPr>
            <a:xfrm>
              <a:off x="2455271" y="5543188"/>
              <a:ext cx="3953448" cy="830997"/>
            </a:xfrm>
            <a:prstGeom prst="rect">
              <a:avLst/>
            </a:prstGeom>
            <a:noFill/>
          </p:spPr>
          <p:txBody>
            <a:bodyPr wrap="square" rtlCol="0">
              <a:spAutoFit/>
            </a:bodyPr>
            <a:lstStyle/>
            <a:p>
              <a:r>
                <a:rPr lang="en-US" sz="1200" b="1" dirty="0"/>
                <a:t>Sample Positive Events :</a:t>
              </a:r>
            </a:p>
            <a:p>
              <a:r>
                <a:rPr lang="en-US" sz="1200" dirty="0"/>
                <a:t>Wall Street sell-side analysts are projecting HEICO Corporation (NYSE:HEI) to grow at an accelerated rate over the next 5 years. Brokerage firms are looking for ..</a:t>
              </a:r>
            </a:p>
          </p:txBody>
        </p:sp>
        <p:sp>
          <p:nvSpPr>
            <p:cNvPr id="93" name="TextBox 92">
              <a:extLst>
                <a:ext uri="{FF2B5EF4-FFF2-40B4-BE49-F238E27FC236}">
                  <a16:creationId xmlns:a16="http://schemas.microsoft.com/office/drawing/2014/main" xmlns="" id="{A9026EC2-C032-457F-A2C8-33AD4B5BCC5F}"/>
                </a:ext>
              </a:extLst>
            </p:cNvPr>
            <p:cNvSpPr txBox="1"/>
            <p:nvPr/>
          </p:nvSpPr>
          <p:spPr>
            <a:xfrm>
              <a:off x="6852524" y="5534042"/>
              <a:ext cx="3749014" cy="830997"/>
            </a:xfrm>
            <a:prstGeom prst="rect">
              <a:avLst/>
            </a:prstGeom>
            <a:noFill/>
          </p:spPr>
          <p:txBody>
            <a:bodyPr wrap="square" rtlCol="0">
              <a:spAutoFit/>
            </a:bodyPr>
            <a:lstStyle/>
            <a:p>
              <a:r>
                <a:rPr lang="en-US" sz="1200" b="1" dirty="0"/>
                <a:t>Sample Negative Events </a:t>
              </a:r>
              <a:r>
                <a:rPr lang="en-US" sz="1200" dirty="0"/>
                <a:t>:</a:t>
              </a:r>
            </a:p>
            <a:p>
              <a:r>
                <a:rPr lang="en-US" sz="1200" dirty="0" err="1"/>
                <a:t>Heico</a:t>
              </a:r>
              <a:r>
                <a:rPr lang="en-US" sz="1200" dirty="0"/>
                <a:t> Cp Cl A (HEI-A) shares are being watched closely by traders as the Awesome Oscillator signal is revealing a downward trend building over the past five..</a:t>
              </a:r>
              <a:endParaRPr lang="en-IN" sz="1200" dirty="0"/>
            </a:p>
          </p:txBody>
        </p:sp>
        <p:cxnSp>
          <p:nvCxnSpPr>
            <p:cNvPr id="9" name="Straight Connector 8">
              <a:extLst>
                <a:ext uri="{FF2B5EF4-FFF2-40B4-BE49-F238E27FC236}">
                  <a16:creationId xmlns:a16="http://schemas.microsoft.com/office/drawing/2014/main" xmlns="" id="{655F9A2A-801E-4480-8F9B-B3AE36F13C36}"/>
                </a:ext>
              </a:extLst>
            </p:cNvPr>
            <p:cNvCxnSpPr>
              <a:cxnSpLocks/>
            </p:cNvCxnSpPr>
            <p:nvPr/>
          </p:nvCxnSpPr>
          <p:spPr>
            <a:xfrm flipH="1">
              <a:off x="6464952" y="5595598"/>
              <a:ext cx="1" cy="817711"/>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7340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a4e29da37334137f4e5128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1_Office Theme">
  <a:themeElements>
    <a:clrScheme name="Custom 26">
      <a:dk1>
        <a:sysClr val="windowText" lastClr="000000"/>
      </a:dk1>
      <a:lt1>
        <a:sysClr val="window" lastClr="FFFFFF"/>
      </a:lt1>
      <a:dk2>
        <a:srgbClr val="44546A"/>
      </a:dk2>
      <a:lt2>
        <a:srgbClr val="E7E6E6"/>
      </a:lt2>
      <a:accent1>
        <a:srgbClr val="1957A3"/>
      </a:accent1>
      <a:accent2>
        <a:srgbClr val="7F7F7F"/>
      </a:accent2>
      <a:accent3>
        <a:srgbClr val="4D84BC"/>
      </a:accent3>
      <a:accent4>
        <a:srgbClr val="1AA4AD"/>
      </a:accent4>
      <a:accent5>
        <a:srgbClr val="4D84BC"/>
      </a:accent5>
      <a:accent6>
        <a:srgbClr val="112248"/>
      </a:accent6>
      <a:hlink>
        <a:srgbClr val="1957A3"/>
      </a:hlink>
      <a:folHlink>
        <a:srgbClr val="7F8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5813</TotalTime>
  <Words>2268</Words>
  <Application>Microsoft Office PowerPoint</Application>
  <PresentationFormat>Custom</PresentationFormat>
  <Paragraphs>452</Paragraphs>
  <Slides>20</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1_Office Theme</vt:lpstr>
      <vt:lpstr>Worksheet</vt:lpstr>
      <vt:lpstr>Using Alternate Data sources to Drive Investment Decisions</vt:lpstr>
      <vt:lpstr>PowerPoint Presentation</vt:lpstr>
      <vt:lpstr>Business Context: Traditional vs Today’s dynamic Environment</vt:lpstr>
      <vt:lpstr>Alternative Data Stack to Measure Business performance </vt:lpstr>
      <vt:lpstr>PowerPoint Presentation</vt:lpstr>
      <vt:lpstr>PowerPoint Presentation</vt:lpstr>
      <vt:lpstr>PowerPoint Presentation</vt:lpstr>
      <vt:lpstr>Stock Scoring Approach</vt:lpstr>
      <vt:lpstr>Sample Scoring Methodology for a Stock</vt:lpstr>
      <vt:lpstr>Pilot  : Analysis &amp; Methodology</vt:lpstr>
      <vt:lpstr>Pilot  : Inference &amp; Validation</vt:lpstr>
      <vt:lpstr>Thank you</vt:lpstr>
      <vt:lpstr>PowerPoint Presentation</vt:lpstr>
      <vt:lpstr>Architecture of Social Insights Platform</vt:lpstr>
      <vt:lpstr>Alternative Data sources</vt:lpstr>
      <vt:lpstr>Latentview Solution Framework</vt:lpstr>
      <vt:lpstr>Next Steps</vt:lpstr>
      <vt:lpstr>Future Scope</vt:lpstr>
      <vt:lpstr>Pilot - Data Preparation &amp; Exploration</vt:lpstr>
      <vt:lpstr>Sample UI of Web Interface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Balaji Kannan</dc:creator>
  <cp:lastModifiedBy>Yoshitha Akunuri</cp:lastModifiedBy>
  <cp:revision>1473</cp:revision>
  <dcterms:created xsi:type="dcterms:W3CDTF">2017-09-27T09:03:29Z</dcterms:created>
  <dcterms:modified xsi:type="dcterms:W3CDTF">2019-04-11T09:55:24Z</dcterms:modified>
</cp:coreProperties>
</file>